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9"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9747" autoAdjust="0"/>
  </p:normalViewPr>
  <p:slideViewPr>
    <p:cSldViewPr snapToGrid="0">
      <p:cViewPr varScale="1">
        <p:scale>
          <a:sx n="59" d="100"/>
          <a:sy n="59" d="100"/>
        </p:scale>
        <p:origin x="11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AA3498-4E80-400E-A8B1-9ED9483BF746}" type="datetimeFigureOut">
              <a:rPr lang="es-ES" smtClean="0"/>
              <a:t>01/06/2023</a:t>
            </a:fld>
            <a:endParaRPr lang="es-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542675-25A2-4751-8FCE-F0C5E66027DC}" type="slidenum">
              <a:rPr lang="es-ES" smtClean="0"/>
              <a:t>‹#›</a:t>
            </a:fld>
            <a:endParaRPr lang="es-ES"/>
          </a:p>
        </p:txBody>
      </p:sp>
    </p:spTree>
    <p:extLst>
      <p:ext uri="{BB962C8B-B14F-4D97-AF65-F5344CB8AC3E}">
        <p14:creationId xmlns:p14="http://schemas.microsoft.com/office/powerpoint/2010/main" val="2103272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b="1" dirty="0"/>
              <a:t>PET</a:t>
            </a:r>
          </a:p>
          <a:p>
            <a:r>
              <a:rPr lang="es-MX" dirty="0"/>
              <a:t>Es un software desarrollado en MATLAB por la Facultad de Matemática y Computación para automatizar la experimentación numérica en la resolución de problemas de estimación de parámetros en modelos epidemiológicos. En PET se tiene un grupo de carpetas donde se deben copiar todos los datos experimentales (mediciones), los archivos que definen el modelo matemático (ecuaciones diferenciales), así como los algoritmos con los que se quiere trabajar y sus archivos descriptores. No tiene una interfaz visual donde se le pueda introducir directamente el modelo epidemiológico y que este sea resuelto usando la estimación de parámetros. </a:t>
            </a:r>
          </a:p>
          <a:p>
            <a:endParaRPr lang="es-MX" dirty="0"/>
          </a:p>
          <a:p>
            <a:r>
              <a:rPr lang="es-ES" b="1" dirty="0"/>
              <a:t>EAGLE</a:t>
            </a:r>
          </a:p>
          <a:p>
            <a:r>
              <a:rPr lang="es-MX" dirty="0"/>
              <a:t>Esta herramienta permite automatizar el proceso de experimentación numérica, centrándose en la resolución numérica de ciertos prototipos de modelos epidemiológicos y en la estimación de los parámetros de los mismos. Eagle cuenta con diferentes alternativas de métodos numéricos, clásicos y metaheurísticos, teniendo el usuario la oportunidad de escoger a su elección. Se realizó en </a:t>
            </a:r>
            <a:r>
              <a:rPr lang="es-MX" i="1" dirty="0"/>
              <a:t>Python </a:t>
            </a:r>
            <a:r>
              <a:rPr lang="es-MX" dirty="0"/>
              <a:t>como lenguaje de programación para la lógica de la aplicación y </a:t>
            </a:r>
            <a:r>
              <a:rPr lang="es-MX" i="1" dirty="0"/>
              <a:t>Angular </a:t>
            </a:r>
            <a:r>
              <a:rPr lang="es-MX" dirty="0"/>
              <a:t>como </a:t>
            </a:r>
            <a:r>
              <a:rPr lang="es-MX" i="1" dirty="0"/>
              <a:t>framework </a:t>
            </a:r>
            <a:r>
              <a:rPr lang="es-MX" dirty="0"/>
              <a:t>para desarrollar la interfaz visual.</a:t>
            </a:r>
          </a:p>
          <a:p>
            <a:endParaRPr lang="es-MX" dirty="0"/>
          </a:p>
          <a:p>
            <a:endParaRPr lang="es-ES" dirty="0"/>
          </a:p>
        </p:txBody>
      </p:sp>
      <p:sp>
        <p:nvSpPr>
          <p:cNvPr id="4" name="Slide Number Placeholder 3"/>
          <p:cNvSpPr>
            <a:spLocks noGrp="1"/>
          </p:cNvSpPr>
          <p:nvPr>
            <p:ph type="sldNum" sz="quarter" idx="5"/>
          </p:nvPr>
        </p:nvSpPr>
        <p:spPr/>
        <p:txBody>
          <a:bodyPr/>
          <a:lstStyle/>
          <a:p>
            <a:fld id="{DD542675-25A2-4751-8FCE-F0C5E66027DC}" type="slidenum">
              <a:rPr lang="es-ES" smtClean="0"/>
              <a:t>3</a:t>
            </a:fld>
            <a:endParaRPr lang="es-ES"/>
          </a:p>
        </p:txBody>
      </p:sp>
    </p:spTree>
    <p:extLst>
      <p:ext uri="{BB962C8B-B14F-4D97-AF65-F5344CB8AC3E}">
        <p14:creationId xmlns:p14="http://schemas.microsoft.com/office/powerpoint/2010/main" val="87765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a:solidFill>
                  <a:schemeClr val="tx1"/>
                </a:solidFill>
                <a:latin typeface="+mn-lt"/>
                <a:ea typeface="+mn-ea"/>
                <a:cs typeface="+mn-cs"/>
              </a:rPr>
              <a:t>El objetivo del trabajo que se presenta en el 1er encuentro de estudiantes de las Ciencias Básicas, Naturales y Exactas es mostrar lo que debe conseguirse al concluir el trabajo de diploma, explicando la importancia del mismo y cómo se prevé la construcción del compilador u herramienta computacional.</a:t>
            </a:r>
            <a:endParaRPr lang="es-MX" sz="1200" b="1" kern="1200" dirty="0">
              <a:solidFill>
                <a:schemeClr val="tx1"/>
              </a:solidFill>
              <a:latin typeface="+mn-lt"/>
              <a:ea typeface="+mn-ea"/>
              <a:cs typeface="+mn-cs"/>
            </a:endParaRPr>
          </a:p>
          <a:p>
            <a:endParaRPr lang="es-ES" dirty="0"/>
          </a:p>
        </p:txBody>
      </p:sp>
      <p:sp>
        <p:nvSpPr>
          <p:cNvPr id="4" name="Slide Number Placeholder 3"/>
          <p:cNvSpPr>
            <a:spLocks noGrp="1"/>
          </p:cNvSpPr>
          <p:nvPr>
            <p:ph type="sldNum" sz="quarter" idx="5"/>
          </p:nvPr>
        </p:nvSpPr>
        <p:spPr/>
        <p:txBody>
          <a:bodyPr/>
          <a:lstStyle/>
          <a:p>
            <a:fld id="{DD542675-25A2-4751-8FCE-F0C5E66027DC}" type="slidenum">
              <a:rPr lang="es-ES" smtClean="0"/>
              <a:t>4</a:t>
            </a:fld>
            <a:endParaRPr lang="es-ES"/>
          </a:p>
        </p:txBody>
      </p:sp>
    </p:spTree>
    <p:extLst>
      <p:ext uri="{BB962C8B-B14F-4D97-AF65-F5344CB8AC3E}">
        <p14:creationId xmlns:p14="http://schemas.microsoft.com/office/powerpoint/2010/main" val="4153276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b="1" dirty="0"/>
              <a:t>Población susceptible (S)</a:t>
            </a:r>
            <a:r>
              <a:rPr lang="es-MX" dirty="0"/>
              <a:t>: individuos sin inmunidad al agente infeccioso, y que pueden ser infectados si son expuestos al agente infeccioso.</a:t>
            </a:r>
            <a:endParaRPr lang="en" b="1" dirty="0"/>
          </a:p>
          <a:p>
            <a:r>
              <a:rPr lang="es-MX" b="1" dirty="0"/>
              <a:t>Población infectada (I)</a:t>
            </a:r>
            <a:r>
              <a:rPr lang="es-MX" dirty="0"/>
              <a:t>: individuos que están infectados en un momento dado y pueden transmitir la infección a individuos de la población susceptible con la que entran en contacto.</a:t>
            </a:r>
            <a:endParaRPr lang="en" b="1" dirty="0"/>
          </a:p>
          <a:p>
            <a:r>
              <a:rPr lang="es-MX" b="1" dirty="0"/>
              <a:t>Población recuperada (R)</a:t>
            </a:r>
            <a:r>
              <a:rPr lang="es-MX" dirty="0"/>
              <a:t>: individuos que quedan inmunes a la infección, una vez que se recuperan del virus o fallecen y consecuentemente no afectan a la transmisión cuando entran en contacto con otros individuos.</a:t>
            </a:r>
          </a:p>
          <a:p>
            <a:endParaRPr lang="es-ES" dirty="0"/>
          </a:p>
        </p:txBody>
      </p:sp>
      <p:sp>
        <p:nvSpPr>
          <p:cNvPr id="4" name="Slide Number Placeholder 3"/>
          <p:cNvSpPr>
            <a:spLocks noGrp="1"/>
          </p:cNvSpPr>
          <p:nvPr>
            <p:ph type="sldNum" sz="quarter" idx="5"/>
          </p:nvPr>
        </p:nvSpPr>
        <p:spPr/>
        <p:txBody>
          <a:bodyPr/>
          <a:lstStyle/>
          <a:p>
            <a:fld id="{DD542675-25A2-4751-8FCE-F0C5E66027DC}" type="slidenum">
              <a:rPr lang="es-ES" smtClean="0"/>
              <a:t>6</a:t>
            </a:fld>
            <a:endParaRPr lang="es-ES"/>
          </a:p>
        </p:txBody>
      </p:sp>
    </p:spTree>
    <p:extLst>
      <p:ext uri="{BB962C8B-B14F-4D97-AF65-F5344CB8AC3E}">
        <p14:creationId xmlns:p14="http://schemas.microsoft.com/office/powerpoint/2010/main" val="3680459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El modelos SIS (Susceptible- Infectado- Susceptible) no tiene un compartimento de recuperados como en el tipo SIR, de modo que, las personas recuperadas van directamente al compartimento de susceptibles.</a:t>
            </a:r>
          </a:p>
          <a:p>
            <a:endParaRPr lang="es-MX" dirty="0"/>
          </a:p>
          <a:p>
            <a:r>
              <a:rPr lang="es-MX" dirty="0"/>
              <a:t>La variante SEIR (Susceptible- Expuesto- Infectado- Recuperado) incluye el período de exposición, que se refiere al tiempo que pasa entre el contagio de un individuo y el desarrollo de los síntomas y la probabilidad de infectar a otros. </a:t>
            </a:r>
          </a:p>
          <a:p>
            <a:endParaRPr lang="es-MX" dirty="0"/>
          </a:p>
          <a:p>
            <a:r>
              <a:rPr lang="es-MX" dirty="0"/>
              <a:t>Si se incluyen individuos con inmunidad temporal a la enfermedad (M), como por ejemplo los que la adquieren por herencia o porque son sometidos a un proceso de vacunación, encontramos modelos como: MSIR, MSEIR, MSIS, MSEIS, entre otros, dependiendo de la complejidad de la epidemia.</a:t>
            </a:r>
          </a:p>
          <a:p>
            <a:endParaRPr lang="es-ES" dirty="0"/>
          </a:p>
        </p:txBody>
      </p:sp>
      <p:sp>
        <p:nvSpPr>
          <p:cNvPr id="4" name="Slide Number Placeholder 3"/>
          <p:cNvSpPr>
            <a:spLocks noGrp="1"/>
          </p:cNvSpPr>
          <p:nvPr>
            <p:ph type="sldNum" sz="quarter" idx="5"/>
          </p:nvPr>
        </p:nvSpPr>
        <p:spPr/>
        <p:txBody>
          <a:bodyPr/>
          <a:lstStyle/>
          <a:p>
            <a:fld id="{DD542675-25A2-4751-8FCE-F0C5E66027DC}" type="slidenum">
              <a:rPr lang="es-ES" smtClean="0"/>
              <a:t>7</a:t>
            </a:fld>
            <a:endParaRPr lang="es-ES"/>
          </a:p>
        </p:txBody>
      </p:sp>
    </p:spTree>
    <p:extLst>
      <p:ext uri="{BB962C8B-B14F-4D97-AF65-F5344CB8AC3E}">
        <p14:creationId xmlns:p14="http://schemas.microsoft.com/office/powerpoint/2010/main" val="3503624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Angular: fue lanzado en 2009 por Google y es uno de los </a:t>
            </a:r>
            <a:r>
              <a:rPr lang="es-MX" dirty="0" err="1"/>
              <a:t>frameworks</a:t>
            </a:r>
            <a:r>
              <a:rPr lang="es-MX" dirty="0"/>
              <a:t> de código abierto más avanzados. Es ideal para crear sitios web de una página con elementos interactivos. La vinculación bidireccional es la característica innovadora más intuitiva que permite la actualización en tiempo real de un sitio web desde diferentes dispositivos. Además, cuenta con el mayor apoyo comunitario activo en todo el mundo [3]. </a:t>
            </a:r>
            <a:endParaRPr lang="es-ES" dirty="0"/>
          </a:p>
        </p:txBody>
      </p:sp>
      <p:sp>
        <p:nvSpPr>
          <p:cNvPr id="4" name="Slide Number Placeholder 3"/>
          <p:cNvSpPr>
            <a:spLocks noGrp="1"/>
          </p:cNvSpPr>
          <p:nvPr>
            <p:ph type="sldNum" sz="quarter" idx="5"/>
          </p:nvPr>
        </p:nvSpPr>
        <p:spPr/>
        <p:txBody>
          <a:bodyPr/>
          <a:lstStyle/>
          <a:p>
            <a:fld id="{DD542675-25A2-4751-8FCE-F0C5E66027DC}" type="slidenum">
              <a:rPr lang="es-ES" smtClean="0"/>
              <a:t>9</a:t>
            </a:fld>
            <a:endParaRPr lang="es-ES"/>
          </a:p>
        </p:txBody>
      </p:sp>
    </p:spTree>
    <p:extLst>
      <p:ext uri="{BB962C8B-B14F-4D97-AF65-F5344CB8AC3E}">
        <p14:creationId xmlns:p14="http://schemas.microsoft.com/office/powerpoint/2010/main" val="2775732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err="1"/>
              <a:t>scipy.integrate.solve_ivp</a:t>
            </a:r>
            <a:r>
              <a:rPr lang="es-MX" dirty="0"/>
              <a:t> Es un módulo que forma parte de la biblioteca </a:t>
            </a:r>
            <a:r>
              <a:rPr lang="es-MX" dirty="0" err="1"/>
              <a:t>scipy</a:t>
            </a:r>
            <a:r>
              <a:rPr lang="es-MX" dirty="0"/>
              <a:t> y resuelve un problema de valor inicial para un sistema de </a:t>
            </a:r>
            <a:r>
              <a:rPr lang="es-MX" dirty="0" err="1"/>
              <a:t>EDOs</a:t>
            </a:r>
            <a:r>
              <a:rPr lang="es-MX" dirty="0"/>
              <a:t>. Integra numéricamente un sistema de ecuaciones diferenciales ordinarias dado un valor inicial. Posee diferentes métodos de solución como son RK454 , RK235 , DOP8536 , Radau7 , BDF8 y LSODA9 </a:t>
            </a:r>
          </a:p>
          <a:p>
            <a:endParaRPr lang="es-MX" dirty="0"/>
          </a:p>
          <a:p>
            <a:r>
              <a:rPr lang="es-MX" dirty="0"/>
              <a:t> </a:t>
            </a:r>
            <a:r>
              <a:rPr lang="es-MX" dirty="0" err="1"/>
              <a:t>scipy.optimize.di</a:t>
            </a:r>
            <a:r>
              <a:rPr lang="es-MX" dirty="0"/>
              <a:t> f </a:t>
            </a:r>
            <a:r>
              <a:rPr lang="es-MX" dirty="0" err="1"/>
              <a:t>f</a:t>
            </a:r>
            <a:r>
              <a:rPr lang="es-MX" dirty="0"/>
              <a:t> </a:t>
            </a:r>
            <a:r>
              <a:rPr lang="es-MX" dirty="0" err="1"/>
              <a:t>erential_evolution</a:t>
            </a:r>
            <a:r>
              <a:rPr lang="es-MX" dirty="0"/>
              <a:t> Es un método de Python que pertenece a la biblioteca </a:t>
            </a:r>
            <a:r>
              <a:rPr lang="es-MX" dirty="0" err="1"/>
              <a:t>scipy</a:t>
            </a:r>
            <a:r>
              <a:rPr lang="es-MX" dirty="0"/>
              <a:t>, el cual, resuelve problemas de optimización, a través de la metaheurística evolución diferencial, para encontrar un mínimo global de la función objetivo</a:t>
            </a:r>
          </a:p>
          <a:p>
            <a:endParaRPr lang="es-MX" dirty="0"/>
          </a:p>
          <a:p>
            <a:r>
              <a:rPr lang="es-MX" dirty="0" err="1"/>
              <a:t>scipy.optimize.minimize</a:t>
            </a:r>
            <a:r>
              <a:rPr lang="es-MX" dirty="0"/>
              <a:t> Es un módulo, también de la biblioteca </a:t>
            </a:r>
            <a:r>
              <a:rPr lang="es-MX" dirty="0" err="1"/>
              <a:t>scipy</a:t>
            </a:r>
            <a:r>
              <a:rPr lang="es-MX" dirty="0"/>
              <a:t>, que resuelve problemas de optimización, haciendo uso de métodos clásicos como TNC10, Powell11, SLSQP12 y L-BFGS-B13. Resuelve el problema minimizando el valor de la función objetivo </a:t>
            </a:r>
          </a:p>
          <a:p>
            <a:endParaRPr lang="es-MX" dirty="0"/>
          </a:p>
          <a:p>
            <a:r>
              <a:rPr lang="es-MX" dirty="0" err="1"/>
              <a:t>pyswarms.sinlge.GlobalBestPSO</a:t>
            </a:r>
            <a:r>
              <a:rPr lang="es-MX" dirty="0"/>
              <a:t> Es un algoritmo de optimización de enjambre de partículas global. Toma un conjunto de soluciones candidatas e intenta encontrar la mejor solución usando un método de actualización de posición-velocidad. Utiliza una topología de estrella14 donde cada partícula es atraída por la partícula de mejor rendimiento </a:t>
            </a:r>
          </a:p>
          <a:p>
            <a:endParaRPr lang="es-MX" dirty="0"/>
          </a:p>
          <a:p>
            <a:r>
              <a:rPr lang="es-MX" dirty="0"/>
              <a:t> </a:t>
            </a:r>
            <a:r>
              <a:rPr lang="es-MX" dirty="0" err="1"/>
              <a:t>matplotlib</a:t>
            </a:r>
            <a:r>
              <a:rPr lang="es-MX" dirty="0"/>
              <a:t> Es una biblioteca completa para crear visualizaciones estáticas, animadas e interactivas en Python de una manera fácil. Es muy buena para graficar soluciones. Produce figuras de calidad en una variedad de formatos impresos y entornos interactivos en todas las plataformas. </a:t>
            </a:r>
            <a:r>
              <a:rPr lang="es-MX" dirty="0" err="1"/>
              <a:t>Matplotlib</a:t>
            </a:r>
            <a:r>
              <a:rPr lang="es-MX" dirty="0"/>
              <a:t> se puede usar en scripts15 y shells16 de Python, servidores de aplicaciones web y varias herramientas de interfaz gráfica de usuario [43].</a:t>
            </a:r>
            <a:endParaRPr lang="es-ES" dirty="0"/>
          </a:p>
        </p:txBody>
      </p:sp>
      <p:sp>
        <p:nvSpPr>
          <p:cNvPr id="4" name="Slide Number Placeholder 3"/>
          <p:cNvSpPr>
            <a:spLocks noGrp="1"/>
          </p:cNvSpPr>
          <p:nvPr>
            <p:ph type="sldNum" sz="quarter" idx="5"/>
          </p:nvPr>
        </p:nvSpPr>
        <p:spPr/>
        <p:txBody>
          <a:bodyPr/>
          <a:lstStyle/>
          <a:p>
            <a:fld id="{DD542675-25A2-4751-8FCE-F0C5E66027DC}" type="slidenum">
              <a:rPr lang="es-ES" smtClean="0"/>
              <a:t>12</a:t>
            </a:fld>
            <a:endParaRPr lang="es-ES"/>
          </a:p>
        </p:txBody>
      </p:sp>
    </p:spTree>
    <p:extLst>
      <p:ext uri="{BB962C8B-B14F-4D97-AF65-F5344CB8AC3E}">
        <p14:creationId xmlns:p14="http://schemas.microsoft.com/office/powerpoint/2010/main" val="33186508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6/1/2023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6/1/2023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CC9A8-A04C-45E6-B649-45A79BF574DD}"/>
              </a:ext>
            </a:extLst>
          </p:cNvPr>
          <p:cNvSpPr>
            <a:spLocks noGrp="1"/>
          </p:cNvSpPr>
          <p:nvPr>
            <p:ph type="ctrTitle"/>
          </p:nvPr>
        </p:nvSpPr>
        <p:spPr>
          <a:xfrm>
            <a:off x="1876424" y="399246"/>
            <a:ext cx="9727441" cy="4720576"/>
          </a:xfrm>
        </p:spPr>
        <p:txBody>
          <a:bodyPr>
            <a:normAutofit/>
          </a:bodyPr>
          <a:lstStyle/>
          <a:p>
            <a:r>
              <a:rPr lang="es-MX" b="1" dirty="0"/>
              <a:t>Diseño de herramienta computacional para la automatización del tratamiento de modelos epidemiológicos definidos por ecuaciones diferenciales ordinarias</a:t>
            </a:r>
            <a:r>
              <a:rPr lang="es-MX" dirty="0"/>
              <a:t>.</a:t>
            </a:r>
            <a:endParaRPr lang="es-ES" dirty="0"/>
          </a:p>
        </p:txBody>
      </p:sp>
      <p:sp>
        <p:nvSpPr>
          <p:cNvPr id="3" name="Subtitle 2">
            <a:extLst>
              <a:ext uri="{FF2B5EF4-FFF2-40B4-BE49-F238E27FC236}">
                <a16:creationId xmlns:a16="http://schemas.microsoft.com/office/drawing/2014/main" id="{58E47FBD-4507-44C0-BB2D-EEDD6C4AB283}"/>
              </a:ext>
            </a:extLst>
          </p:cNvPr>
          <p:cNvSpPr>
            <a:spLocks noGrp="1"/>
          </p:cNvSpPr>
          <p:nvPr>
            <p:ph type="subTitle" idx="1"/>
          </p:nvPr>
        </p:nvSpPr>
        <p:spPr>
          <a:xfrm>
            <a:off x="2404458" y="5110163"/>
            <a:ext cx="8791575" cy="1655762"/>
          </a:xfrm>
        </p:spPr>
        <p:txBody>
          <a:bodyPr/>
          <a:lstStyle/>
          <a:p>
            <a:r>
              <a:rPr lang="es-MX" b="1" dirty="0"/>
              <a:t>Autora:</a:t>
            </a:r>
            <a:r>
              <a:rPr lang="es-MX" dirty="0"/>
              <a:t> Daniela Rodríguez Cepero (estudiante de 4to año de la carrera de Ciencia de la Computación).</a:t>
            </a:r>
          </a:p>
          <a:p>
            <a:r>
              <a:rPr lang="es-MX" dirty="0"/>
              <a:t>Tutora: Dra. Aymée de los Ángeles Marrero Severo.</a:t>
            </a:r>
            <a:endParaRPr lang="es-MX" b="1" dirty="0"/>
          </a:p>
          <a:p>
            <a:endParaRPr lang="es-ES" dirty="0"/>
          </a:p>
        </p:txBody>
      </p:sp>
    </p:spTree>
    <p:extLst>
      <p:ext uri="{BB962C8B-B14F-4D97-AF65-F5344CB8AC3E}">
        <p14:creationId xmlns:p14="http://schemas.microsoft.com/office/powerpoint/2010/main" val="600270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A0A71-44B8-48D1-93F4-D0EBA0E73627}"/>
              </a:ext>
            </a:extLst>
          </p:cNvPr>
          <p:cNvSpPr>
            <a:spLocks noGrp="1"/>
          </p:cNvSpPr>
          <p:nvPr>
            <p:ph type="title"/>
          </p:nvPr>
        </p:nvSpPr>
        <p:spPr>
          <a:xfrm>
            <a:off x="1360354" y="232152"/>
            <a:ext cx="9905998" cy="682248"/>
          </a:xfrm>
        </p:spPr>
        <p:txBody>
          <a:bodyPr/>
          <a:lstStyle/>
          <a:p>
            <a:r>
              <a:rPr lang="en-US" dirty="0"/>
              <a:t>Back-end</a:t>
            </a:r>
            <a:endParaRPr lang="es-ES" dirty="0"/>
          </a:p>
        </p:txBody>
      </p:sp>
      <p:sp>
        <p:nvSpPr>
          <p:cNvPr id="11" name="Content Placeholder 10">
            <a:extLst>
              <a:ext uri="{FF2B5EF4-FFF2-40B4-BE49-F238E27FC236}">
                <a16:creationId xmlns:a16="http://schemas.microsoft.com/office/drawing/2014/main" id="{0F495BEA-994D-4B2C-852A-1B69E06F90E5}"/>
              </a:ext>
            </a:extLst>
          </p:cNvPr>
          <p:cNvSpPr>
            <a:spLocks noGrp="1"/>
          </p:cNvSpPr>
          <p:nvPr>
            <p:ph idx="1"/>
          </p:nvPr>
        </p:nvSpPr>
        <p:spPr>
          <a:xfrm>
            <a:off x="1180050" y="1068946"/>
            <a:ext cx="9905998" cy="5556902"/>
          </a:xfrm>
        </p:spPr>
        <p:txBody>
          <a:bodyPr>
            <a:normAutofit/>
          </a:bodyPr>
          <a:lstStyle/>
          <a:p>
            <a:pPr marL="0" indent="0">
              <a:buNone/>
            </a:pPr>
            <a:r>
              <a:rPr lang="es-MX" dirty="0"/>
              <a:t>Python</a:t>
            </a:r>
          </a:p>
          <a:p>
            <a:r>
              <a:rPr lang="es-MX" sz="2800" dirty="0"/>
              <a:t>Posee bibliotecas integradas que permiten la resolución numérica de sistemas de ecuaciones diferenciales y la resolución de problemas de optimización, mediante métodos clásicos y metaheurísticos, con buenos resultados.</a:t>
            </a:r>
          </a:p>
          <a:p>
            <a:endParaRPr lang="es-MX" sz="2800" dirty="0"/>
          </a:p>
          <a:p>
            <a:r>
              <a:rPr lang="es-MX" sz="2800" dirty="0"/>
              <a:t> Tiene una forma fácil y sencilla de graficar los resultados obtenidos, igualmente, haciendo uso de su amplia lista de bibliotecas. </a:t>
            </a:r>
          </a:p>
        </p:txBody>
      </p:sp>
    </p:spTree>
    <p:extLst>
      <p:ext uri="{BB962C8B-B14F-4D97-AF65-F5344CB8AC3E}">
        <p14:creationId xmlns:p14="http://schemas.microsoft.com/office/powerpoint/2010/main" val="959757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D6F09-4305-4F15-ADE5-EA38C6731546}"/>
              </a:ext>
            </a:extLst>
          </p:cNvPr>
          <p:cNvSpPr>
            <a:spLocks noGrp="1"/>
          </p:cNvSpPr>
          <p:nvPr>
            <p:ph type="title"/>
          </p:nvPr>
        </p:nvSpPr>
        <p:spPr>
          <a:xfrm>
            <a:off x="1446228" y="181909"/>
            <a:ext cx="9905998" cy="772400"/>
          </a:xfrm>
        </p:spPr>
        <p:txBody>
          <a:bodyPr/>
          <a:lstStyle/>
          <a:p>
            <a:r>
              <a:rPr lang="en-US" dirty="0"/>
              <a:t>Back-end</a:t>
            </a:r>
            <a:endParaRPr lang="es-ES" dirty="0"/>
          </a:p>
        </p:txBody>
      </p:sp>
      <p:sp>
        <p:nvSpPr>
          <p:cNvPr id="10" name="Hexagon 9">
            <a:extLst>
              <a:ext uri="{FF2B5EF4-FFF2-40B4-BE49-F238E27FC236}">
                <a16:creationId xmlns:a16="http://schemas.microsoft.com/office/drawing/2014/main" id="{AF0AA986-7221-4A36-9073-0B402F932312}"/>
              </a:ext>
            </a:extLst>
          </p:cNvPr>
          <p:cNvSpPr/>
          <p:nvPr/>
        </p:nvSpPr>
        <p:spPr>
          <a:xfrm>
            <a:off x="1654200" y="1794382"/>
            <a:ext cx="2847133" cy="2527779"/>
          </a:xfrm>
          <a:prstGeom prst="hexagon">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11" name="Hexagon 10">
            <a:extLst>
              <a:ext uri="{FF2B5EF4-FFF2-40B4-BE49-F238E27FC236}">
                <a16:creationId xmlns:a16="http://schemas.microsoft.com/office/drawing/2014/main" id="{C3C02E17-D674-4109-961D-15269388FD25}"/>
              </a:ext>
            </a:extLst>
          </p:cNvPr>
          <p:cNvSpPr/>
          <p:nvPr/>
        </p:nvSpPr>
        <p:spPr>
          <a:xfrm>
            <a:off x="1343197" y="1564202"/>
            <a:ext cx="3469141" cy="2926723"/>
          </a:xfrm>
          <a:prstGeom prst="hexagon">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12" name="Rectangle 11">
            <a:extLst>
              <a:ext uri="{FF2B5EF4-FFF2-40B4-BE49-F238E27FC236}">
                <a16:creationId xmlns:a16="http://schemas.microsoft.com/office/drawing/2014/main" id="{361D40C4-40B9-4280-8100-220FACEBE4DB}"/>
              </a:ext>
            </a:extLst>
          </p:cNvPr>
          <p:cNvSpPr/>
          <p:nvPr/>
        </p:nvSpPr>
        <p:spPr>
          <a:xfrm>
            <a:off x="2426901" y="2471558"/>
            <a:ext cx="1301730" cy="707886"/>
          </a:xfrm>
          <a:prstGeom prst="rect">
            <a:avLst/>
          </a:prstGeom>
          <a:noFill/>
        </p:spPr>
        <p:txBody>
          <a:bodyPr wrap="square" lIns="91440" tIns="45720" rIns="91440" bIns="45720">
            <a:spAutoFit/>
          </a:bodyPr>
          <a:lstStyle/>
          <a:p>
            <a:pPr algn="ctr"/>
            <a:r>
              <a:rPr lang="en-US" sz="4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DSL</a:t>
            </a:r>
          </a:p>
        </p:txBody>
      </p:sp>
      <p:sp>
        <p:nvSpPr>
          <p:cNvPr id="14" name="Hexagon 13">
            <a:extLst>
              <a:ext uri="{FF2B5EF4-FFF2-40B4-BE49-F238E27FC236}">
                <a16:creationId xmlns:a16="http://schemas.microsoft.com/office/drawing/2014/main" id="{6241C2C0-E594-4E68-8B09-E1A69524E907}"/>
              </a:ext>
            </a:extLst>
          </p:cNvPr>
          <p:cNvSpPr/>
          <p:nvPr/>
        </p:nvSpPr>
        <p:spPr>
          <a:xfrm>
            <a:off x="7747541" y="1763673"/>
            <a:ext cx="2847133" cy="2527779"/>
          </a:xfrm>
          <a:prstGeom prst="hexagon">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15" name="Hexagon 14">
            <a:extLst>
              <a:ext uri="{FF2B5EF4-FFF2-40B4-BE49-F238E27FC236}">
                <a16:creationId xmlns:a16="http://schemas.microsoft.com/office/drawing/2014/main" id="{1AB59E2C-EC17-4A38-8B38-0F4FDFE9B621}"/>
              </a:ext>
            </a:extLst>
          </p:cNvPr>
          <p:cNvSpPr/>
          <p:nvPr/>
        </p:nvSpPr>
        <p:spPr>
          <a:xfrm>
            <a:off x="7420721" y="1564202"/>
            <a:ext cx="3469141" cy="2926723"/>
          </a:xfrm>
          <a:prstGeom prst="hexagon">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16" name="Hexagon 15">
            <a:extLst>
              <a:ext uri="{FF2B5EF4-FFF2-40B4-BE49-F238E27FC236}">
                <a16:creationId xmlns:a16="http://schemas.microsoft.com/office/drawing/2014/main" id="{2316386E-DDDD-4761-A129-84BDD738B49B}"/>
              </a:ext>
            </a:extLst>
          </p:cNvPr>
          <p:cNvSpPr/>
          <p:nvPr/>
        </p:nvSpPr>
        <p:spPr>
          <a:xfrm>
            <a:off x="4707695" y="3505934"/>
            <a:ext cx="2847133" cy="2527779"/>
          </a:xfrm>
          <a:prstGeom prst="hexagon">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17" name="Hexagon 16">
            <a:extLst>
              <a:ext uri="{FF2B5EF4-FFF2-40B4-BE49-F238E27FC236}">
                <a16:creationId xmlns:a16="http://schemas.microsoft.com/office/drawing/2014/main" id="{0CF01C27-1F6B-4129-8EAB-BD68C6CF9022}"/>
              </a:ext>
            </a:extLst>
          </p:cNvPr>
          <p:cNvSpPr/>
          <p:nvPr/>
        </p:nvSpPr>
        <p:spPr>
          <a:xfrm>
            <a:off x="4381959" y="3294769"/>
            <a:ext cx="3469141" cy="2926723"/>
          </a:xfrm>
          <a:prstGeom prst="hexagon">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18" name="Rectangle 17">
            <a:extLst>
              <a:ext uri="{FF2B5EF4-FFF2-40B4-BE49-F238E27FC236}">
                <a16:creationId xmlns:a16="http://schemas.microsoft.com/office/drawing/2014/main" id="{4296A988-FC3A-45A1-A390-9A2085628C51}"/>
              </a:ext>
            </a:extLst>
          </p:cNvPr>
          <p:cNvSpPr/>
          <p:nvPr/>
        </p:nvSpPr>
        <p:spPr>
          <a:xfrm>
            <a:off x="4710409" y="4064397"/>
            <a:ext cx="2967484" cy="1323439"/>
          </a:xfrm>
          <a:prstGeom prst="rect">
            <a:avLst/>
          </a:prstGeom>
          <a:noFill/>
        </p:spPr>
        <p:txBody>
          <a:bodyPr wrap="square" lIns="91440" tIns="45720" rIns="91440" bIns="45720">
            <a:spAutoFit/>
          </a:bodyPr>
          <a:lstStyle/>
          <a:p>
            <a:pPr algn="ctr"/>
            <a:r>
              <a:rPr lang="en-US" sz="4000" b="1" dirty="0">
                <a:ln w="9525">
                  <a:solidFill>
                    <a:schemeClr val="bg1"/>
                  </a:solidFill>
                  <a:prstDash val="solid"/>
                </a:ln>
                <a:effectLst>
                  <a:outerShdw blurRad="12700" dist="38100" dir="2700000" algn="tl" rotWithShape="0">
                    <a:schemeClr val="bg1">
                      <a:lumMod val="50000"/>
                    </a:schemeClr>
                  </a:outerShdw>
                </a:effectLst>
              </a:rPr>
              <a:t>Estimación</a:t>
            </a:r>
          </a:p>
          <a:p>
            <a:pPr algn="ctr"/>
            <a:r>
              <a:rPr lang="en-US" sz="4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Predicción</a:t>
            </a:r>
          </a:p>
        </p:txBody>
      </p:sp>
      <p:sp>
        <p:nvSpPr>
          <p:cNvPr id="19" name="Rectangle 18">
            <a:extLst>
              <a:ext uri="{FF2B5EF4-FFF2-40B4-BE49-F238E27FC236}">
                <a16:creationId xmlns:a16="http://schemas.microsoft.com/office/drawing/2014/main" id="{333825B5-9C81-4067-9B6E-8621666C6DBD}"/>
              </a:ext>
            </a:extLst>
          </p:cNvPr>
          <p:cNvSpPr/>
          <p:nvPr/>
        </p:nvSpPr>
        <p:spPr>
          <a:xfrm>
            <a:off x="7501409" y="2332983"/>
            <a:ext cx="3339395" cy="1323439"/>
          </a:xfrm>
          <a:prstGeom prst="rect">
            <a:avLst/>
          </a:prstGeom>
          <a:noFill/>
        </p:spPr>
        <p:txBody>
          <a:bodyPr wrap="square" lIns="91440" tIns="45720" rIns="91440" bIns="45720">
            <a:spAutoFit/>
          </a:bodyPr>
          <a:lstStyle/>
          <a:p>
            <a:pPr algn="ctr"/>
            <a:r>
              <a:rPr lang="en-US" sz="4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Resolución</a:t>
            </a:r>
          </a:p>
          <a:p>
            <a:pPr algn="ctr"/>
            <a:r>
              <a:rPr lang="en-US" sz="4000" b="1" dirty="0">
                <a:ln w="9525">
                  <a:solidFill>
                    <a:schemeClr val="bg1"/>
                  </a:solidFill>
                  <a:prstDash val="solid"/>
                </a:ln>
                <a:effectLst>
                  <a:outerShdw blurRad="12700" dist="38100" dir="2700000" algn="tl" rotWithShape="0">
                    <a:schemeClr val="bg1">
                      <a:lumMod val="50000"/>
                    </a:schemeClr>
                  </a:outerShdw>
                </a:effectLst>
              </a:rPr>
              <a:t>Graficación</a:t>
            </a:r>
            <a:endParaRPr lang="en-US" sz="4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877933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ADA7-C76B-4472-8125-3F9EBA669EC9}"/>
              </a:ext>
            </a:extLst>
          </p:cNvPr>
          <p:cNvSpPr>
            <a:spLocks noGrp="1"/>
          </p:cNvSpPr>
          <p:nvPr>
            <p:ph type="title"/>
          </p:nvPr>
        </p:nvSpPr>
        <p:spPr>
          <a:xfrm>
            <a:off x="1300766" y="327514"/>
            <a:ext cx="10017101" cy="1478570"/>
          </a:xfrm>
        </p:spPr>
        <p:txBody>
          <a:bodyPr>
            <a:normAutofit/>
          </a:bodyPr>
          <a:lstStyle/>
          <a:p>
            <a:r>
              <a:rPr lang="en-US" dirty="0"/>
              <a:t>  Resolución                         Estimación</a:t>
            </a:r>
            <a:br>
              <a:rPr lang="en-US" dirty="0"/>
            </a:br>
            <a:r>
              <a:rPr lang="en-US" dirty="0"/>
              <a:t>  Graficación                       Predicción</a:t>
            </a:r>
            <a:endParaRPr lang="es-ES" dirty="0"/>
          </a:p>
        </p:txBody>
      </p:sp>
      <p:sp>
        <p:nvSpPr>
          <p:cNvPr id="3" name="Content Placeholder 2">
            <a:extLst>
              <a:ext uri="{FF2B5EF4-FFF2-40B4-BE49-F238E27FC236}">
                <a16:creationId xmlns:a16="http://schemas.microsoft.com/office/drawing/2014/main" id="{C55485A4-E278-4C8A-92BB-B4A0D452DE43}"/>
              </a:ext>
            </a:extLst>
          </p:cNvPr>
          <p:cNvSpPr>
            <a:spLocks noGrp="1"/>
          </p:cNvSpPr>
          <p:nvPr>
            <p:ph idx="1"/>
          </p:nvPr>
        </p:nvSpPr>
        <p:spPr>
          <a:xfrm>
            <a:off x="1649187" y="2132655"/>
            <a:ext cx="9905999" cy="3922713"/>
          </a:xfrm>
        </p:spPr>
        <p:txBody>
          <a:bodyPr>
            <a:normAutofit/>
          </a:bodyPr>
          <a:lstStyle/>
          <a:p>
            <a:r>
              <a:rPr lang="es-ES" sz="3600" dirty="0" err="1"/>
              <a:t>scipy.integrate.solve_ivp</a:t>
            </a:r>
            <a:endParaRPr lang="es-ES" sz="3600" dirty="0"/>
          </a:p>
          <a:p>
            <a:r>
              <a:rPr lang="en-US" sz="3600" dirty="0" err="1"/>
              <a:t>scipy.optimize.di</a:t>
            </a:r>
            <a:r>
              <a:rPr lang="en-US" sz="3600" dirty="0"/>
              <a:t> f </a:t>
            </a:r>
            <a:r>
              <a:rPr lang="en-US" sz="3600" dirty="0" err="1"/>
              <a:t>f</a:t>
            </a:r>
            <a:r>
              <a:rPr lang="en-US" sz="3600" dirty="0"/>
              <a:t> </a:t>
            </a:r>
            <a:r>
              <a:rPr lang="en-US" sz="3600" dirty="0" err="1"/>
              <a:t>erential_evolution</a:t>
            </a:r>
            <a:endParaRPr lang="en-US" sz="3600" dirty="0"/>
          </a:p>
          <a:p>
            <a:r>
              <a:rPr lang="es-ES" sz="3600" dirty="0" err="1"/>
              <a:t>scipy.optimize.minimize</a:t>
            </a:r>
            <a:endParaRPr lang="es-ES" sz="3600" dirty="0"/>
          </a:p>
          <a:p>
            <a:r>
              <a:rPr lang="es-ES" sz="3600" dirty="0" err="1"/>
              <a:t>pyswarms.sinlge.GlobalBestPSO</a:t>
            </a:r>
            <a:endParaRPr lang="es-ES" sz="3600" dirty="0"/>
          </a:p>
          <a:p>
            <a:r>
              <a:rPr lang="es-ES" sz="3600" dirty="0" err="1"/>
              <a:t>matplotlib</a:t>
            </a:r>
            <a:endParaRPr lang="es-ES" sz="3600" dirty="0"/>
          </a:p>
        </p:txBody>
      </p:sp>
    </p:spTree>
    <p:extLst>
      <p:ext uri="{BB962C8B-B14F-4D97-AF65-F5344CB8AC3E}">
        <p14:creationId xmlns:p14="http://schemas.microsoft.com/office/powerpoint/2010/main" val="570966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177D4-DFE2-44D8-B58B-11BFDCD2833E}"/>
              </a:ext>
            </a:extLst>
          </p:cNvPr>
          <p:cNvSpPr>
            <a:spLocks noGrp="1"/>
          </p:cNvSpPr>
          <p:nvPr>
            <p:ph type="title"/>
          </p:nvPr>
        </p:nvSpPr>
        <p:spPr/>
        <p:txBody>
          <a:bodyPr/>
          <a:lstStyle/>
          <a:p>
            <a:r>
              <a:rPr lang="es-ES" b="1" dirty="0"/>
              <a:t>CONCLUSIÓN</a:t>
            </a:r>
            <a:endParaRPr lang="es-ES" dirty="0"/>
          </a:p>
        </p:txBody>
      </p:sp>
      <p:sp>
        <p:nvSpPr>
          <p:cNvPr id="3" name="Content Placeholder 2">
            <a:extLst>
              <a:ext uri="{FF2B5EF4-FFF2-40B4-BE49-F238E27FC236}">
                <a16:creationId xmlns:a16="http://schemas.microsoft.com/office/drawing/2014/main" id="{1891E1C7-8A29-4D92-96EA-3CBEAB35320B}"/>
              </a:ext>
            </a:extLst>
          </p:cNvPr>
          <p:cNvSpPr>
            <a:spLocks noGrp="1"/>
          </p:cNvSpPr>
          <p:nvPr>
            <p:ph idx="1"/>
          </p:nvPr>
        </p:nvSpPr>
        <p:spPr>
          <a:xfrm>
            <a:off x="1141412" y="1888879"/>
            <a:ext cx="9905999" cy="3541714"/>
          </a:xfrm>
        </p:spPr>
        <p:txBody>
          <a:bodyPr>
            <a:normAutofit fontScale="92500"/>
          </a:bodyPr>
          <a:lstStyle/>
          <a:p>
            <a:r>
              <a:rPr lang="es-MX" dirty="0"/>
              <a:t>Se han presentado las principales ideas que regirán el diseño de la herramienta computacional para la automatización del tratamiento de modelos epidemiológicos definidos por ecuaciones diferenciales ordinarias, que se presentará como Trabajo de Diploma para optar por el Título de Licenciada en Ciencia de la Computación, que tributa a los intereses del Grupo de Investigación Modelación Biomatemática de la facultad MATCOM y que está soportado por el proyecto </a:t>
            </a:r>
            <a:r>
              <a:rPr lang="es-MX" b="1" dirty="0"/>
              <a:t>PN223LH010-033</a:t>
            </a:r>
            <a:r>
              <a:rPr lang="es-MX" i="1" dirty="0"/>
              <a:t> “Modelos epidemiológicos avanzados. Estrategia de modelación, resolución y aplicaciones” </a:t>
            </a:r>
            <a:r>
              <a:rPr lang="es-MX" dirty="0"/>
              <a:t>del Programa Nacional de Ciencias Básicas</a:t>
            </a:r>
            <a:endParaRPr lang="es-MX" b="1" dirty="0"/>
          </a:p>
          <a:p>
            <a:endParaRPr lang="es-ES" dirty="0"/>
          </a:p>
        </p:txBody>
      </p:sp>
    </p:spTree>
    <p:extLst>
      <p:ext uri="{BB962C8B-B14F-4D97-AF65-F5344CB8AC3E}">
        <p14:creationId xmlns:p14="http://schemas.microsoft.com/office/powerpoint/2010/main" val="2489410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C08CF-96F2-420D-AE9B-AF221F301316}"/>
              </a:ext>
            </a:extLst>
          </p:cNvPr>
          <p:cNvSpPr>
            <a:spLocks noGrp="1"/>
          </p:cNvSpPr>
          <p:nvPr>
            <p:ph type="title"/>
          </p:nvPr>
        </p:nvSpPr>
        <p:spPr/>
        <p:txBody>
          <a:bodyPr/>
          <a:lstStyle/>
          <a:p>
            <a:r>
              <a:rPr lang="en-US" dirty="0"/>
              <a:t>  </a:t>
            </a:r>
            <a:r>
              <a:rPr lang="en-US" dirty="0" err="1"/>
              <a:t>Motivación</a:t>
            </a:r>
            <a:endParaRPr lang="es-ES" dirty="0"/>
          </a:p>
        </p:txBody>
      </p:sp>
      <p:sp>
        <p:nvSpPr>
          <p:cNvPr id="3" name="Content Placeholder 2">
            <a:extLst>
              <a:ext uri="{FF2B5EF4-FFF2-40B4-BE49-F238E27FC236}">
                <a16:creationId xmlns:a16="http://schemas.microsoft.com/office/drawing/2014/main" id="{C9E038C0-50E8-41F6-9743-6EF17559587C}"/>
              </a:ext>
            </a:extLst>
          </p:cNvPr>
          <p:cNvSpPr>
            <a:spLocks noGrp="1"/>
          </p:cNvSpPr>
          <p:nvPr>
            <p:ph idx="1"/>
          </p:nvPr>
        </p:nvSpPr>
        <p:spPr>
          <a:xfrm>
            <a:off x="1141412" y="1803042"/>
            <a:ext cx="10217753" cy="4327302"/>
          </a:xfrm>
        </p:spPr>
        <p:txBody>
          <a:bodyPr>
            <a:normAutofit lnSpcReduction="10000"/>
          </a:bodyPr>
          <a:lstStyle/>
          <a:p>
            <a:r>
              <a:rPr lang="es-MX" dirty="0"/>
              <a:t>Durante años, los profesores del Grupo de Modelación Biomatemática de la facultad de Matemática y Computación de la Universidad de La Habana, han obtenido importantes resultados en el trabajo con modelos epidemiológicos poblacionales y la estimación y ajuste de sus parámetros, aplicados a diferentes enfermedades infecto-contagiosas y no trasmisibles. Esfuerzos y resultados que se han visto particularmente visibilizados durante la pandemia de la COVID-19. </a:t>
            </a:r>
          </a:p>
          <a:p>
            <a:r>
              <a:rPr lang="es-MX" dirty="0"/>
              <a:t>Urge por tanto, contar con una herramienta computacional amigable que permita resolver muchos de los problemas inherentes a la modelación, la solución, la estimación y la predicción, que aporte a una mejor comprensión y control de factores de riesgos.</a:t>
            </a:r>
          </a:p>
          <a:p>
            <a:endParaRPr lang="es-ES" dirty="0"/>
          </a:p>
        </p:txBody>
      </p:sp>
    </p:spTree>
    <p:extLst>
      <p:ext uri="{BB962C8B-B14F-4D97-AF65-F5344CB8AC3E}">
        <p14:creationId xmlns:p14="http://schemas.microsoft.com/office/powerpoint/2010/main" val="3030153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A0849-C63E-4E36-959C-33E0D316D844}"/>
              </a:ext>
            </a:extLst>
          </p:cNvPr>
          <p:cNvSpPr>
            <a:spLocks noGrp="1"/>
          </p:cNvSpPr>
          <p:nvPr>
            <p:ph type="title"/>
          </p:nvPr>
        </p:nvSpPr>
        <p:spPr/>
        <p:txBody>
          <a:bodyPr/>
          <a:lstStyle/>
          <a:p>
            <a:r>
              <a:rPr lang="es-ES" b="1" dirty="0"/>
              <a:t>ANTECEDENTES</a:t>
            </a:r>
            <a:endParaRPr lang="es-ES" dirty="0"/>
          </a:p>
        </p:txBody>
      </p:sp>
      <p:sp>
        <p:nvSpPr>
          <p:cNvPr id="3" name="Content Placeholder 2">
            <a:extLst>
              <a:ext uri="{FF2B5EF4-FFF2-40B4-BE49-F238E27FC236}">
                <a16:creationId xmlns:a16="http://schemas.microsoft.com/office/drawing/2014/main" id="{CBE433B0-EA47-43B0-B620-9B338BEB38DC}"/>
              </a:ext>
            </a:extLst>
          </p:cNvPr>
          <p:cNvSpPr>
            <a:spLocks noGrp="1"/>
          </p:cNvSpPr>
          <p:nvPr>
            <p:ph idx="1"/>
          </p:nvPr>
        </p:nvSpPr>
        <p:spPr/>
        <p:txBody>
          <a:bodyPr>
            <a:normAutofit/>
          </a:bodyPr>
          <a:lstStyle/>
          <a:p>
            <a:pPr marL="0" indent="0">
              <a:buNone/>
            </a:pPr>
            <a:r>
              <a:rPr lang="es-MX" sz="3200" dirty="0"/>
              <a:t>En estos años han contado con algunas herramientas como:</a:t>
            </a:r>
            <a:endParaRPr lang="en" b="1" dirty="0"/>
          </a:p>
          <a:p>
            <a:r>
              <a:rPr lang="es-ES" b="1" dirty="0"/>
              <a:t>PET</a:t>
            </a:r>
          </a:p>
          <a:p>
            <a:r>
              <a:rPr lang="es-ES" b="1" dirty="0"/>
              <a:t>EAGLE</a:t>
            </a:r>
          </a:p>
          <a:p>
            <a:endParaRPr lang="en" b="1" dirty="0"/>
          </a:p>
          <a:p>
            <a:pPr marL="0" indent="0">
              <a:buNone/>
            </a:pPr>
            <a:r>
              <a:rPr lang="es-MX" b="1" dirty="0"/>
              <a:t>NINGUNA A CUBIERTO LAS EXPECTATIVAS DE ESTE GRUPO Y SUS INVESTIGADORES</a:t>
            </a:r>
          </a:p>
          <a:p>
            <a:endParaRPr lang="es-ES" dirty="0"/>
          </a:p>
        </p:txBody>
      </p:sp>
    </p:spTree>
    <p:extLst>
      <p:ext uri="{BB962C8B-B14F-4D97-AF65-F5344CB8AC3E}">
        <p14:creationId xmlns:p14="http://schemas.microsoft.com/office/powerpoint/2010/main" val="303953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94D87-9023-47F7-9CA2-F01D5643C2AB}"/>
              </a:ext>
            </a:extLst>
          </p:cNvPr>
          <p:cNvSpPr>
            <a:spLocks noGrp="1"/>
          </p:cNvSpPr>
          <p:nvPr>
            <p:ph type="title"/>
          </p:nvPr>
        </p:nvSpPr>
        <p:spPr>
          <a:xfrm>
            <a:off x="1141413" y="219273"/>
            <a:ext cx="9905998" cy="1478570"/>
          </a:xfrm>
        </p:spPr>
        <p:txBody>
          <a:bodyPr/>
          <a:lstStyle/>
          <a:p>
            <a:r>
              <a:rPr lang="es-ES" b="1" dirty="0"/>
              <a:t>OBJETIVOS</a:t>
            </a:r>
            <a:endParaRPr lang="es-ES" dirty="0"/>
          </a:p>
        </p:txBody>
      </p:sp>
      <p:sp>
        <p:nvSpPr>
          <p:cNvPr id="3" name="Content Placeholder 2">
            <a:extLst>
              <a:ext uri="{FF2B5EF4-FFF2-40B4-BE49-F238E27FC236}">
                <a16:creationId xmlns:a16="http://schemas.microsoft.com/office/drawing/2014/main" id="{85B2F748-B08C-4F99-B2EF-56E2139BA511}"/>
              </a:ext>
            </a:extLst>
          </p:cNvPr>
          <p:cNvSpPr>
            <a:spLocks noGrp="1"/>
          </p:cNvSpPr>
          <p:nvPr>
            <p:ph idx="1"/>
          </p:nvPr>
        </p:nvSpPr>
        <p:spPr>
          <a:xfrm>
            <a:off x="1287887" y="1335087"/>
            <a:ext cx="9905998" cy="5303640"/>
          </a:xfrm>
        </p:spPr>
        <p:txBody>
          <a:bodyPr>
            <a:normAutofit fontScale="85000" lnSpcReduction="10000"/>
          </a:bodyPr>
          <a:lstStyle/>
          <a:p>
            <a:pPr marL="0" indent="0">
              <a:buNone/>
            </a:pPr>
            <a:r>
              <a:rPr lang="es-MX" dirty="0"/>
              <a:t>El objetivo fundamental del Trabajo de Diploma es:</a:t>
            </a:r>
          </a:p>
          <a:p>
            <a:r>
              <a:rPr lang="es-MX" dirty="0"/>
              <a:t>Diseño e implementación de una herramienta computacional, para la resolución, análisis, graficación y estimación de parámetros de los modelos epidemiológicos, tipo poblacionales. </a:t>
            </a:r>
          </a:p>
          <a:p>
            <a:pPr marL="0" indent="0">
              <a:buNone/>
            </a:pPr>
            <a:r>
              <a:rPr lang="es-ES" dirty="0"/>
              <a:t>Para ello:</a:t>
            </a:r>
          </a:p>
          <a:p>
            <a:r>
              <a:rPr lang="es-MX" dirty="0"/>
              <a:t>Se diseñará e implementará un software que permita resolver modelos matemáticos poblacionales definidos por sistemas de ecuaciones diferenciales ordinarias aplicados a las ciencias de la vida, específicamente a la epidemiología. </a:t>
            </a:r>
          </a:p>
          <a:p>
            <a:r>
              <a:rPr lang="es-MX" dirty="0"/>
              <a:t>Para el desarrollo del mismo se diseñará un lenguaje de dominio específico, conocido por las siglas en inglés (DSL) que permitirá al usuario introducir una amplia clase de modelos matemáticos poblacionales. </a:t>
            </a:r>
          </a:p>
          <a:p>
            <a:r>
              <a:rPr lang="es-MX" dirty="0"/>
              <a:t>Dichos modelos se solucionarán por métodos numéricos para sistemas de ecuaciones diferenciales. Además, esta herramienta permitirá la estimación de los parámetros fundamentales de los modelos, así como su graficación, análisis y predicción de resultados.</a:t>
            </a:r>
          </a:p>
          <a:p>
            <a:endParaRPr lang="es-ES" dirty="0"/>
          </a:p>
        </p:txBody>
      </p:sp>
    </p:spTree>
    <p:extLst>
      <p:ext uri="{BB962C8B-B14F-4D97-AF65-F5344CB8AC3E}">
        <p14:creationId xmlns:p14="http://schemas.microsoft.com/office/powerpoint/2010/main" val="3777091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B4C9-40AB-43A2-ABDA-901BFF70A3ED}"/>
              </a:ext>
            </a:extLst>
          </p:cNvPr>
          <p:cNvSpPr>
            <a:spLocks noGrp="1"/>
          </p:cNvSpPr>
          <p:nvPr>
            <p:ph type="title"/>
          </p:nvPr>
        </p:nvSpPr>
        <p:spPr>
          <a:xfrm>
            <a:off x="1360353" y="451092"/>
            <a:ext cx="9905998" cy="669370"/>
          </a:xfrm>
        </p:spPr>
        <p:txBody>
          <a:bodyPr/>
          <a:lstStyle/>
          <a:p>
            <a:r>
              <a:rPr lang="es-MX" dirty="0"/>
              <a:t>modelos epidemiológicos</a:t>
            </a:r>
            <a:endParaRPr lang="es-ES" dirty="0"/>
          </a:p>
        </p:txBody>
      </p:sp>
      <p:sp>
        <p:nvSpPr>
          <p:cNvPr id="3" name="Content Placeholder 2">
            <a:extLst>
              <a:ext uri="{FF2B5EF4-FFF2-40B4-BE49-F238E27FC236}">
                <a16:creationId xmlns:a16="http://schemas.microsoft.com/office/drawing/2014/main" id="{9BCB7D02-FB56-4D19-A4C9-E8D7C391044C}"/>
              </a:ext>
            </a:extLst>
          </p:cNvPr>
          <p:cNvSpPr>
            <a:spLocks noGrp="1"/>
          </p:cNvSpPr>
          <p:nvPr>
            <p:ph idx="1"/>
          </p:nvPr>
        </p:nvSpPr>
        <p:spPr>
          <a:xfrm>
            <a:off x="1143000" y="1580117"/>
            <a:ext cx="9905999" cy="3541714"/>
          </a:xfrm>
        </p:spPr>
        <p:txBody>
          <a:bodyPr/>
          <a:lstStyle/>
          <a:p>
            <a:r>
              <a:rPr lang="es-MX" dirty="0"/>
              <a:t>Los modelos epidemiológicos poblacionales definidos por sistemas de ecuaciones diferenciales ordinarias,  dividen la población en subpoblaciones según su relación con la enfermedad que se desea modelar. </a:t>
            </a:r>
          </a:p>
          <a:p>
            <a:endParaRPr lang="en" dirty="0"/>
          </a:p>
          <a:p>
            <a:r>
              <a:rPr lang="es-MX" dirty="0"/>
              <a:t>Entre los más conocidos, están los tipo SI, SIR y SEIR. </a:t>
            </a:r>
          </a:p>
          <a:p>
            <a:endParaRPr lang="es-ES" dirty="0"/>
          </a:p>
        </p:txBody>
      </p:sp>
    </p:spTree>
    <p:extLst>
      <p:ext uri="{BB962C8B-B14F-4D97-AF65-F5344CB8AC3E}">
        <p14:creationId xmlns:p14="http://schemas.microsoft.com/office/powerpoint/2010/main" val="2481695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DFE2D27-B2BE-4EE2-BF50-568D03AFACC0}"/>
                  </a:ext>
                </a:extLst>
              </p:cNvPr>
              <p:cNvSpPr>
                <a:spLocks noGrp="1"/>
              </p:cNvSpPr>
              <p:nvPr>
                <p:ph idx="1"/>
              </p:nvPr>
            </p:nvSpPr>
            <p:spPr>
              <a:xfrm>
                <a:off x="978127" y="54275"/>
                <a:ext cx="9905999" cy="5018469"/>
              </a:xfrm>
            </p:spPr>
            <p:txBody>
              <a:bodyPr>
                <a:normAutofit/>
              </a:bodyPr>
              <a:lstStyle/>
              <a:p>
                <a:pPr marL="0" indent="0">
                  <a:buNone/>
                </a:pPr>
                <a:r>
                  <a:rPr lang="es-MX" dirty="0"/>
                  <a:t>Expliquemos brevemente el clásico modelo SIR (presentado en 1927 por </a:t>
                </a:r>
                <a:r>
                  <a:rPr lang="es-MX" dirty="0" err="1"/>
                  <a:t>Kermack</a:t>
                </a:r>
                <a:r>
                  <a:rPr lang="es-MX" dirty="0"/>
                  <a:t> y </a:t>
                </a:r>
                <a:r>
                  <a:rPr lang="es-MX" dirty="0" err="1"/>
                  <a:t>McKendrick</a:t>
                </a:r>
                <a:r>
                  <a:rPr lang="es-MX" dirty="0"/>
                  <a:t>)</a:t>
                </a:r>
                <a:endParaRPr lang="en" b="1" dirty="0"/>
              </a:p>
              <a:p>
                <a:r>
                  <a:rPr lang="es-MX" b="1" dirty="0"/>
                  <a:t>Población susceptible (S)</a:t>
                </a:r>
                <a:r>
                  <a:rPr lang="es-MX" dirty="0"/>
                  <a:t>.</a:t>
                </a:r>
                <a:endParaRPr lang="en" b="1" dirty="0"/>
              </a:p>
              <a:p>
                <a:r>
                  <a:rPr lang="es-MX" b="1" dirty="0"/>
                  <a:t>Población infectada (I)</a:t>
                </a:r>
                <a:r>
                  <a:rPr lang="es-MX" dirty="0"/>
                  <a:t>.</a:t>
                </a:r>
                <a:endParaRPr lang="en" b="1" dirty="0"/>
              </a:p>
              <a:p>
                <a:r>
                  <a:rPr lang="es-MX" b="1" dirty="0"/>
                  <a:t>Población recuperada (R)</a:t>
                </a:r>
                <a:r>
                  <a:rPr lang="es-MX" dirty="0"/>
                  <a:t>.</a:t>
                </a:r>
              </a:p>
              <a:p>
                <a:pPr marL="0" indent="0">
                  <a:buNone/>
                </a:pPr>
                <a:r>
                  <a:rPr lang="es-MX" dirty="0"/>
                  <a:t>El sistema de ecuaciones diferenciales ordinarias que rige este modelo es:</a:t>
                </a:r>
              </a:p>
              <a:p>
                <a:pPr marL="0" indent="0">
                  <a:buNone/>
                </a:pPr>
                <a:endParaRPr lang="es-MX" dirty="0"/>
              </a:p>
              <a:p>
                <a:pPr marL="0" indent="0">
                  <a:buNone/>
                </a:pPr>
                <a14:m>
                  <m:oMath xmlns:m="http://schemas.openxmlformats.org/officeDocument/2006/math">
                    <m:r>
                      <a:rPr lang="en-US" i="1">
                        <a:latin typeface="Cambria Math" panose="02040503050406030204" pitchFamily="18" charset="0"/>
                      </a:rPr>
                      <m:t>𝛽</m:t>
                    </m:r>
                    <m:r>
                      <a:rPr lang="en-US" i="1">
                        <a:latin typeface="Cambria Math" panose="02040503050406030204" pitchFamily="18" charset="0"/>
                      </a:rPr>
                      <m:t> </m:t>
                    </m:r>
                    <m:r>
                      <m:rPr>
                        <m:sty m:val="p"/>
                      </m:rPr>
                      <a:rPr lang="es-ES">
                        <a:latin typeface="Cambria Math" panose="02040503050406030204" pitchFamily="18" charset="0"/>
                      </a:rPr>
                      <m:t>y</m:t>
                    </m:r>
                    <m:r>
                      <a:rPr lang="es-ES">
                        <a:latin typeface="Cambria Math" panose="02040503050406030204" pitchFamily="18" charset="0"/>
                      </a:rPr>
                      <m:t> </m:t>
                    </m:r>
                    <m:r>
                      <a:rPr lang="en-US" i="1">
                        <a:latin typeface="Cambria Math" panose="02040503050406030204" pitchFamily="18" charset="0"/>
                      </a:rPr>
                      <m:t>𝛾</m:t>
                    </m:r>
                    <m:r>
                      <a:rPr lang="en-US" i="1">
                        <a:latin typeface="Cambria Math" panose="02040503050406030204" pitchFamily="18" charset="0"/>
                      </a:rPr>
                      <m:t> </m:t>
                    </m:r>
                  </m:oMath>
                </a14:m>
                <a:r>
                  <a:rPr lang="es-ES" dirty="0"/>
                  <a:t>: definen las tasas de infección </a:t>
                </a:r>
              </a:p>
              <a:p>
                <a:pPr marL="0" indent="0">
                  <a:buNone/>
                </a:pPr>
                <a:r>
                  <a:rPr lang="es-ES" dirty="0"/>
                  <a:t>y recuperación respectivamente</a:t>
                </a:r>
                <a:endParaRPr lang="es-MX" dirty="0"/>
              </a:p>
              <a:p>
                <a:endParaRPr lang="es-ES" dirty="0"/>
              </a:p>
            </p:txBody>
          </p:sp>
        </mc:Choice>
        <mc:Fallback xmlns="">
          <p:sp>
            <p:nvSpPr>
              <p:cNvPr id="3" name="Content Placeholder 2">
                <a:extLst>
                  <a:ext uri="{FF2B5EF4-FFF2-40B4-BE49-F238E27FC236}">
                    <a16:creationId xmlns:a16="http://schemas.microsoft.com/office/drawing/2014/main" id="{6DFE2D27-B2BE-4EE2-BF50-568D03AFACC0}"/>
                  </a:ext>
                </a:extLst>
              </p:cNvPr>
              <p:cNvSpPr>
                <a:spLocks noGrp="1" noRot="1" noChangeAspect="1" noMove="1" noResize="1" noEditPoints="1" noAdjustHandles="1" noChangeArrowheads="1" noChangeShapeType="1" noTextEdit="1"/>
              </p:cNvSpPr>
              <p:nvPr>
                <p:ph idx="1"/>
              </p:nvPr>
            </p:nvSpPr>
            <p:spPr>
              <a:xfrm>
                <a:off x="978127" y="54275"/>
                <a:ext cx="9905999" cy="5018469"/>
              </a:xfrm>
              <a:blipFill>
                <a:blip r:embed="rId3"/>
                <a:stretch>
                  <a:fillRect l="-1231" t="-122" b="-486"/>
                </a:stretch>
              </a:blipFill>
            </p:spPr>
            <p:txBody>
              <a:bodyPr/>
              <a:lstStyle/>
              <a:p>
                <a:r>
                  <a:rPr lang="es-ES">
                    <a:noFill/>
                  </a:rPr>
                  <a:t> </a:t>
                </a:r>
              </a:p>
            </p:txBody>
          </p:sp>
        </mc:Fallback>
      </mc:AlternateContent>
      <p:pic>
        <p:nvPicPr>
          <p:cNvPr id="1025" name="Imagen 1">
            <a:extLst>
              <a:ext uri="{FF2B5EF4-FFF2-40B4-BE49-F238E27FC236}">
                <a16:creationId xmlns:a16="http://schemas.microsoft.com/office/drawing/2014/main" id="{41738881-6CA9-4F5C-BD6E-5253990C990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7414" y="991662"/>
            <a:ext cx="4784271" cy="166120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C86C2C75-1A00-4F24-8B1E-44121C42AD56}"/>
              </a:ext>
            </a:extLst>
          </p:cNvPr>
          <p:cNvSpPr>
            <a:spLocks noChangeArrowheads="1"/>
          </p:cNvSpPr>
          <p:nvPr/>
        </p:nvSpPr>
        <p:spPr bwMode="auto">
          <a:xfrm>
            <a:off x="-163285" y="69124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5" name="Picture 4">
            <a:extLst>
              <a:ext uri="{FF2B5EF4-FFF2-40B4-BE49-F238E27FC236}">
                <a16:creationId xmlns:a16="http://schemas.microsoft.com/office/drawing/2014/main" id="{712930B2-B788-4F69-87B1-8019CEBDFF3E}"/>
              </a:ext>
            </a:extLst>
          </p:cNvPr>
          <p:cNvPicPr>
            <a:picLocks noChangeAspect="1"/>
          </p:cNvPicPr>
          <p:nvPr/>
        </p:nvPicPr>
        <p:blipFill>
          <a:blip r:embed="rId5"/>
          <a:stretch>
            <a:fillRect/>
          </a:stretch>
        </p:blipFill>
        <p:spPr>
          <a:xfrm>
            <a:off x="6075020" y="3428999"/>
            <a:ext cx="4146665" cy="3217440"/>
          </a:xfrm>
          <a:prstGeom prst="rect">
            <a:avLst/>
          </a:prstGeom>
        </p:spPr>
      </p:pic>
    </p:spTree>
    <p:extLst>
      <p:ext uri="{BB962C8B-B14F-4D97-AF65-F5344CB8AC3E}">
        <p14:creationId xmlns:p14="http://schemas.microsoft.com/office/powerpoint/2010/main" val="3528469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1F0A-C958-4B77-A079-21A7A20E8DE4}"/>
              </a:ext>
            </a:extLst>
          </p:cNvPr>
          <p:cNvSpPr>
            <a:spLocks noGrp="1"/>
          </p:cNvSpPr>
          <p:nvPr>
            <p:ph type="title"/>
          </p:nvPr>
        </p:nvSpPr>
        <p:spPr>
          <a:xfrm>
            <a:off x="1605051" y="837459"/>
            <a:ext cx="9754114" cy="334519"/>
          </a:xfrm>
        </p:spPr>
        <p:txBody>
          <a:bodyPr>
            <a:normAutofit fontScale="90000"/>
          </a:bodyPr>
          <a:lstStyle/>
          <a:p>
            <a:r>
              <a:rPr lang="es-ES" dirty="0"/>
              <a:t>Otros modelos:</a:t>
            </a:r>
            <a:br>
              <a:rPr lang="es-ES" dirty="0"/>
            </a:br>
            <a:endParaRPr lang="es-ES" dirty="0"/>
          </a:p>
        </p:txBody>
      </p:sp>
      <p:sp>
        <p:nvSpPr>
          <p:cNvPr id="3" name="Content Placeholder 2">
            <a:extLst>
              <a:ext uri="{FF2B5EF4-FFF2-40B4-BE49-F238E27FC236}">
                <a16:creationId xmlns:a16="http://schemas.microsoft.com/office/drawing/2014/main" id="{4845F4BC-D9B3-4074-A939-BE55B87926C9}"/>
              </a:ext>
            </a:extLst>
          </p:cNvPr>
          <p:cNvSpPr>
            <a:spLocks noGrp="1"/>
          </p:cNvSpPr>
          <p:nvPr>
            <p:ph idx="1"/>
          </p:nvPr>
        </p:nvSpPr>
        <p:spPr>
          <a:xfrm>
            <a:off x="1270201" y="1594501"/>
            <a:ext cx="9844267" cy="4773770"/>
          </a:xfrm>
        </p:spPr>
        <p:txBody>
          <a:bodyPr>
            <a:normAutofit/>
          </a:bodyPr>
          <a:lstStyle/>
          <a:p>
            <a:r>
              <a:rPr lang="es-MX" sz="3200" dirty="0"/>
              <a:t>El modelos SIS (Susceptible- Infectado- Susceptible).</a:t>
            </a:r>
          </a:p>
          <a:p>
            <a:r>
              <a:rPr lang="es-MX" sz="3200" dirty="0"/>
              <a:t>La variante SEIR (Susceptible- Expuesto- Infectado- Recuperado).</a:t>
            </a:r>
          </a:p>
          <a:p>
            <a:r>
              <a:rPr lang="es-MX" sz="3200" dirty="0"/>
              <a:t>Otros modelos como: MSIR, MSEIR, MSIS, MSEIS, entre otros, dependiendo de la complejidad de la epidemia.</a:t>
            </a:r>
          </a:p>
          <a:p>
            <a:endParaRPr lang="es-ES" sz="3200" dirty="0"/>
          </a:p>
        </p:txBody>
      </p:sp>
    </p:spTree>
    <p:extLst>
      <p:ext uri="{BB962C8B-B14F-4D97-AF65-F5344CB8AC3E}">
        <p14:creationId xmlns:p14="http://schemas.microsoft.com/office/powerpoint/2010/main" val="3172848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EC48C-F0A9-4878-96BE-2B668653E844}"/>
              </a:ext>
            </a:extLst>
          </p:cNvPr>
          <p:cNvSpPr>
            <a:spLocks noGrp="1"/>
          </p:cNvSpPr>
          <p:nvPr>
            <p:ph type="title"/>
          </p:nvPr>
        </p:nvSpPr>
        <p:spPr>
          <a:xfrm>
            <a:off x="1696922" y="304191"/>
            <a:ext cx="9905998" cy="1478570"/>
          </a:xfrm>
        </p:spPr>
        <p:txBody>
          <a:bodyPr/>
          <a:lstStyle/>
          <a:p>
            <a:r>
              <a:rPr lang="es-ES" dirty="0"/>
              <a:t>Creación</a:t>
            </a:r>
            <a:r>
              <a:rPr lang="en-US" dirty="0"/>
              <a:t> del software</a:t>
            </a:r>
            <a:endParaRPr lang="es-ES" dirty="0"/>
          </a:p>
        </p:txBody>
      </p:sp>
      <p:sp>
        <p:nvSpPr>
          <p:cNvPr id="4" name="Hexagon 3">
            <a:extLst>
              <a:ext uri="{FF2B5EF4-FFF2-40B4-BE49-F238E27FC236}">
                <a16:creationId xmlns:a16="http://schemas.microsoft.com/office/drawing/2014/main" id="{6A1823A9-07FD-4418-A123-EF6929FA49C2}"/>
              </a:ext>
            </a:extLst>
          </p:cNvPr>
          <p:cNvSpPr/>
          <p:nvPr/>
        </p:nvSpPr>
        <p:spPr>
          <a:xfrm>
            <a:off x="2854000" y="2502056"/>
            <a:ext cx="2128887" cy="1853888"/>
          </a:xfrm>
          <a:prstGeom prst="hexagon">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9" name="Hexagon 8">
            <a:extLst>
              <a:ext uri="{FF2B5EF4-FFF2-40B4-BE49-F238E27FC236}">
                <a16:creationId xmlns:a16="http://schemas.microsoft.com/office/drawing/2014/main" id="{80FFEB47-2540-4C33-82F5-0F5601867679}"/>
              </a:ext>
            </a:extLst>
          </p:cNvPr>
          <p:cNvSpPr/>
          <p:nvPr/>
        </p:nvSpPr>
        <p:spPr>
          <a:xfrm>
            <a:off x="2621454" y="2355762"/>
            <a:ext cx="2593981" cy="2146476"/>
          </a:xfrm>
          <a:prstGeom prst="hexagon">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14" name="Rectangle 13">
            <a:extLst>
              <a:ext uri="{FF2B5EF4-FFF2-40B4-BE49-F238E27FC236}">
                <a16:creationId xmlns:a16="http://schemas.microsoft.com/office/drawing/2014/main" id="{9FD73C56-F38C-4452-9D30-AA8969C2C767}"/>
              </a:ext>
            </a:extLst>
          </p:cNvPr>
          <p:cNvSpPr/>
          <p:nvPr/>
        </p:nvSpPr>
        <p:spPr>
          <a:xfrm>
            <a:off x="2809005" y="3075057"/>
            <a:ext cx="2218877" cy="707886"/>
          </a:xfrm>
          <a:prstGeom prst="rect">
            <a:avLst/>
          </a:prstGeom>
          <a:noFill/>
        </p:spPr>
        <p:txBody>
          <a:bodyPr wrap="none" lIns="91440" tIns="45720" rIns="91440" bIns="45720">
            <a:spAutoFit/>
          </a:bodyPr>
          <a:lstStyle/>
          <a:p>
            <a:pPr algn="ctr"/>
            <a:r>
              <a:rPr lang="en-US" sz="4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Front-end</a:t>
            </a:r>
          </a:p>
        </p:txBody>
      </p:sp>
      <p:sp>
        <p:nvSpPr>
          <p:cNvPr id="15" name="Rectangle 14">
            <a:extLst>
              <a:ext uri="{FF2B5EF4-FFF2-40B4-BE49-F238E27FC236}">
                <a16:creationId xmlns:a16="http://schemas.microsoft.com/office/drawing/2014/main" id="{15E3F6E8-82B1-47B5-851C-0948D51CA5BC}"/>
              </a:ext>
            </a:extLst>
          </p:cNvPr>
          <p:cNvSpPr/>
          <p:nvPr/>
        </p:nvSpPr>
        <p:spPr>
          <a:xfrm>
            <a:off x="6649921" y="3075057"/>
            <a:ext cx="2130711" cy="707886"/>
          </a:xfrm>
          <a:prstGeom prst="rect">
            <a:avLst/>
          </a:prstGeom>
          <a:noFill/>
        </p:spPr>
        <p:txBody>
          <a:bodyPr wrap="none" lIns="91440" tIns="45720" rIns="91440" bIns="45720">
            <a:spAutoFit/>
          </a:bodyPr>
          <a:lstStyle/>
          <a:p>
            <a:pPr algn="ctr"/>
            <a:r>
              <a:rPr lang="en-US" sz="4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Back-end</a:t>
            </a:r>
            <a:endPar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16" name="Hexagon 15">
            <a:extLst>
              <a:ext uri="{FF2B5EF4-FFF2-40B4-BE49-F238E27FC236}">
                <a16:creationId xmlns:a16="http://schemas.microsoft.com/office/drawing/2014/main" id="{D6307F89-7850-477F-B884-6E2C18A337D5}"/>
              </a:ext>
            </a:extLst>
          </p:cNvPr>
          <p:cNvSpPr/>
          <p:nvPr/>
        </p:nvSpPr>
        <p:spPr>
          <a:xfrm>
            <a:off x="6650834" y="2502056"/>
            <a:ext cx="2128887" cy="1853888"/>
          </a:xfrm>
          <a:prstGeom prst="hexagon">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17" name="Hexagon 16">
            <a:extLst>
              <a:ext uri="{FF2B5EF4-FFF2-40B4-BE49-F238E27FC236}">
                <a16:creationId xmlns:a16="http://schemas.microsoft.com/office/drawing/2014/main" id="{1B38BFA9-65F2-498E-8461-94AC8A436602}"/>
              </a:ext>
            </a:extLst>
          </p:cNvPr>
          <p:cNvSpPr/>
          <p:nvPr/>
        </p:nvSpPr>
        <p:spPr>
          <a:xfrm>
            <a:off x="6418288" y="2355762"/>
            <a:ext cx="2593981" cy="2146476"/>
          </a:xfrm>
          <a:prstGeom prst="hexagon">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Tree>
    <p:extLst>
      <p:ext uri="{BB962C8B-B14F-4D97-AF65-F5344CB8AC3E}">
        <p14:creationId xmlns:p14="http://schemas.microsoft.com/office/powerpoint/2010/main" val="3496779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E639D0-7082-40F9-9A00-100A1B5E5F70}"/>
              </a:ext>
            </a:extLst>
          </p:cNvPr>
          <p:cNvSpPr>
            <a:spLocks noGrp="1"/>
          </p:cNvSpPr>
          <p:nvPr>
            <p:ph idx="1"/>
          </p:nvPr>
        </p:nvSpPr>
        <p:spPr>
          <a:xfrm>
            <a:off x="1143000" y="734095"/>
            <a:ext cx="10252143" cy="6007055"/>
          </a:xfrm>
        </p:spPr>
        <p:txBody>
          <a:bodyPr>
            <a:normAutofit lnSpcReduction="10000"/>
          </a:bodyPr>
          <a:lstStyle/>
          <a:p>
            <a:pPr marL="0" indent="0">
              <a:buNone/>
            </a:pPr>
            <a:r>
              <a:rPr lang="en-US" sz="1800" dirty="0"/>
              <a:t>TypeScript:</a:t>
            </a:r>
            <a:endParaRPr lang="es-MX" sz="1800" dirty="0"/>
          </a:p>
          <a:p>
            <a:r>
              <a:rPr lang="es-MX" sz="1800" dirty="0"/>
              <a:t> La sintaxis es relativamente sencilla de aprender comparada con otros lenguajes de programación. </a:t>
            </a:r>
          </a:p>
          <a:p>
            <a:r>
              <a:rPr lang="es-MX" sz="1800" dirty="0"/>
              <a:t>Se tiene mucha información ya que está por todas partes en la web, hay incontables recursos para aprender  </a:t>
            </a:r>
            <a:r>
              <a:rPr lang="es-MX" sz="1800" dirty="0" err="1"/>
              <a:t>StackOverflow</a:t>
            </a:r>
            <a:r>
              <a:rPr lang="es-MX" sz="1800" dirty="0"/>
              <a:t> , </a:t>
            </a:r>
            <a:r>
              <a:rPr lang="es-MX" sz="1800" dirty="0" err="1"/>
              <a:t>Github</a:t>
            </a:r>
            <a:r>
              <a:rPr lang="es-MX" sz="1800" dirty="0"/>
              <a:t> experimentan una creciente cantidad de proyectos que usan este lenguaje.</a:t>
            </a:r>
          </a:p>
          <a:p>
            <a:r>
              <a:rPr lang="es-MX" sz="1800" dirty="0"/>
              <a:t> Cuenta con múltiples opciones de efectos visuales, es muy versátil, puesto que es muy útil para desarrollar páginas dinámicas y aplicaciones web. Es compatible con los dispositivos más modernos, incluyendo iPhone y móviles.</a:t>
            </a:r>
            <a:endParaRPr lang="en-US" sz="1800" dirty="0"/>
          </a:p>
          <a:p>
            <a:pPr marL="0" indent="0">
              <a:buNone/>
            </a:pPr>
            <a:r>
              <a:rPr lang="en-US" sz="1800" dirty="0"/>
              <a:t>Angular:</a:t>
            </a:r>
          </a:p>
          <a:p>
            <a:r>
              <a:rPr lang="es-MX" sz="1800" dirty="0"/>
              <a:t>Como la arquitectura de Angular enlaza </a:t>
            </a:r>
            <a:r>
              <a:rPr lang="es-MX" sz="1800" dirty="0" err="1"/>
              <a:t>TypeScript</a:t>
            </a:r>
            <a:r>
              <a:rPr lang="es-MX" sz="1800" dirty="0"/>
              <a:t> y HTML, el código de ambos ya está sincronizado. Por lo tanto, el framework ahorra mucho tiempo a los desarrolladores. </a:t>
            </a:r>
          </a:p>
          <a:p>
            <a:r>
              <a:rPr lang="es-MX" sz="1800" dirty="0"/>
              <a:t>El marco admite pruebas unitarias y de integración.</a:t>
            </a:r>
          </a:p>
          <a:p>
            <a:r>
              <a:rPr lang="es-MX" sz="1800" dirty="0"/>
              <a:t>Su base de usuarios sigue creciendo y tiene una gran cantidad de documentación en profundidad que se actualiza constantemente. </a:t>
            </a:r>
          </a:p>
          <a:p>
            <a:r>
              <a:rPr lang="es-MX" sz="1800" dirty="0"/>
              <a:t>Puede ejecutarse en la mayoría de los navegadores web. No solo en computadoras de escritorio, sino también en dispositivos móviles</a:t>
            </a:r>
            <a:r>
              <a:rPr lang="es-MX" sz="1600" dirty="0"/>
              <a:t>.</a:t>
            </a:r>
            <a:endParaRPr lang="es-ES" sz="1600" dirty="0"/>
          </a:p>
        </p:txBody>
      </p:sp>
      <p:sp>
        <p:nvSpPr>
          <p:cNvPr id="4" name="Title 1">
            <a:extLst>
              <a:ext uri="{FF2B5EF4-FFF2-40B4-BE49-F238E27FC236}">
                <a16:creationId xmlns:a16="http://schemas.microsoft.com/office/drawing/2014/main" id="{F4D3E86C-7A3E-4D32-B794-73DFAA92AABC}"/>
              </a:ext>
            </a:extLst>
          </p:cNvPr>
          <p:cNvSpPr>
            <a:spLocks noGrp="1"/>
          </p:cNvSpPr>
          <p:nvPr>
            <p:ph type="title"/>
          </p:nvPr>
        </p:nvSpPr>
        <p:spPr>
          <a:xfrm>
            <a:off x="1489143" y="116849"/>
            <a:ext cx="9906000" cy="617247"/>
          </a:xfrm>
        </p:spPr>
        <p:txBody>
          <a:bodyPr/>
          <a:lstStyle/>
          <a:p>
            <a:r>
              <a:rPr lang="en-US" dirty="0"/>
              <a:t>Front-end</a:t>
            </a:r>
            <a:endParaRPr lang="es-ES" dirty="0"/>
          </a:p>
        </p:txBody>
      </p:sp>
    </p:spTree>
    <p:extLst>
      <p:ext uri="{BB962C8B-B14F-4D97-AF65-F5344CB8AC3E}">
        <p14:creationId xmlns:p14="http://schemas.microsoft.com/office/powerpoint/2010/main" val="2070707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182</TotalTime>
  <Words>1653</Words>
  <Application>Microsoft Office PowerPoint</Application>
  <PresentationFormat>Widescreen</PresentationFormat>
  <Paragraphs>97</Paragraphs>
  <Slides>13</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 Math</vt:lpstr>
      <vt:lpstr>Tw Cen MT</vt:lpstr>
      <vt:lpstr>Circuit</vt:lpstr>
      <vt:lpstr>Diseño de herramienta computacional para la automatización del tratamiento de modelos epidemiológicos definidos por ecuaciones diferenciales ordinarias.</vt:lpstr>
      <vt:lpstr>  Motivación</vt:lpstr>
      <vt:lpstr>ANTECEDENTES</vt:lpstr>
      <vt:lpstr>OBJETIVOS</vt:lpstr>
      <vt:lpstr>modelos epidemiológicos</vt:lpstr>
      <vt:lpstr>PowerPoint Presentation</vt:lpstr>
      <vt:lpstr>Otros modelos: </vt:lpstr>
      <vt:lpstr>Creación del software</vt:lpstr>
      <vt:lpstr>Front-end</vt:lpstr>
      <vt:lpstr>Back-end</vt:lpstr>
      <vt:lpstr>Back-end</vt:lpstr>
      <vt:lpstr>  Resolución                         Estimación   Graficación                       Predicción</vt:lpstr>
      <vt:lpstr>CONCLUSIÓN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herramienta computacional para la automatización del tratamiento de modelos epidemiológicos definidos por ecuaciones diferenciales ordinarias.</dc:title>
  <dc:creator>Dany</dc:creator>
  <cp:lastModifiedBy>Dany</cp:lastModifiedBy>
  <cp:revision>51</cp:revision>
  <dcterms:created xsi:type="dcterms:W3CDTF">2023-05-31T05:38:50Z</dcterms:created>
  <dcterms:modified xsi:type="dcterms:W3CDTF">2023-06-01T06:05:20Z</dcterms:modified>
</cp:coreProperties>
</file>