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7" r:id="rId3"/>
    <p:sldId id="259" r:id="rId4"/>
    <p:sldId id="266" r:id="rId5"/>
    <p:sldId id="270" r:id="rId6"/>
    <p:sldId id="280" r:id="rId7"/>
    <p:sldId id="267" r:id="rId8"/>
    <p:sldId id="261" r:id="rId9"/>
    <p:sldId id="281" r:id="rId10"/>
    <p:sldId id="271" r:id="rId11"/>
    <p:sldId id="268" r:id="rId12"/>
    <p:sldId id="262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64" r:id="rId24"/>
    <p:sldId id="292" r:id="rId25"/>
    <p:sldId id="293" r:id="rId26"/>
    <p:sldId id="269" r:id="rId27"/>
    <p:sldId id="294" r:id="rId28"/>
    <p:sldId id="295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8366"/>
    <a:srgbClr val="58B3B8"/>
    <a:srgbClr val="338466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5F2E-40D9-457A-8475-EAB276B56E41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733A-F48E-4689-8577-E2F026D1E5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2464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C4A7-4194-437C-B15D-E773B70046EC}" type="datetimeFigureOut">
              <a:rPr lang="es-ES" smtClean="0"/>
              <a:t>25/10/2024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F9B9C-04A3-4225-8D13-C488521CA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4484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08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30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7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326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304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34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24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57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903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463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04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843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915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549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38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833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428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2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390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1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80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9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54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3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73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70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9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6F34-B5E7-4A8D-8BE2-3838B657407C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34628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8700-82BF-4115-AC16-390E782510B7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5928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9B4D-B3E2-4CF3-9797-0796180DC646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7846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8FA2-C4A2-4838-9104-A0C285094D4A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06108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FACF-86DB-4E82-91F5-698B4A104F0C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13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21C9-AE9B-47E3-B5CF-82B0338464A2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9395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2629-73C3-4D3F-8628-C823A6686E97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004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458-E935-492B-9C37-E3CDDCF594E8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1812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4AEA-0EA3-4CF7-BC1B-4D1BE6D4F442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95746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040B-BA51-4E8C-8739-3E00A6C7FB3C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7314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B7AC-751C-4A08-BE40-09814C244CA1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77539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30B0-50F8-437C-9305-67D9B1BF8ED1}" type="datetime1">
              <a:rPr lang="es-ES_tradnl" smtClean="0"/>
              <a:t>25/10/2024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900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42"/>
            <a:ext cx="9241536" cy="69311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6864" y="1518310"/>
            <a:ext cx="7351776" cy="5232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solidFill>
                <a:srgbClr val="338366"/>
              </a:solidFill>
              <a:latin typeface="Supermercado" panose="020106040301000408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DE0276-D5E5-4D2C-B502-1AA9066F7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10" y="1216869"/>
            <a:ext cx="6206577" cy="152768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05095" y="2009725"/>
            <a:ext cx="80989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 Rounded MT Bold" panose="020F0704030504030204" pitchFamily="34" charset="0"/>
              </a:rPr>
              <a:t>“</a:t>
            </a:r>
            <a:r>
              <a:rPr lang="es-ES" sz="1400" dirty="0">
                <a:latin typeface="Arial Rounded MT Bold" panose="020F0704030504030204" pitchFamily="34" charset="0"/>
              </a:rPr>
              <a:t>ESTADO DEL ARTE DEL CONOCIMIENTO TEÓRICO-PRÁCTICO SOBRE RESILIENCIA COMUNITARIA. EXPERIENCIAS Y BUENAS PRÁCTICAS CONTEMPORÁNEAS”.</a:t>
            </a:r>
            <a:endParaRPr lang="es-US" sz="14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dirty="0">
                <a:latin typeface="Arial Rounded MT Bold" panose="020F0704030504030204" pitchFamily="34" charset="0"/>
              </a:rPr>
              <a:t>Universidad de La Habana, Cuba </a:t>
            </a:r>
          </a:p>
          <a:p>
            <a:pPr algn="ctr"/>
            <a:r>
              <a:rPr lang="es-ES" sz="1400" i="1" dirty="0">
                <a:latin typeface="Arial Rounded MT Bold" panose="020F0704030504030204" pitchFamily="34" charset="0"/>
              </a:rPr>
              <a:t>del 19 al 22 de noviembre de 2024</a:t>
            </a:r>
            <a:endParaRPr lang="es-US" sz="1400" i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b="1" dirty="0">
                <a:latin typeface="Arial Rounded MT Bold" panose="020F0704030504030204" pitchFamily="34" charset="0"/>
              </a:rPr>
              <a:t> </a:t>
            </a:r>
            <a:endParaRPr lang="es-US" sz="1400" b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b="1" dirty="0">
                <a:latin typeface="Arial Rounded MT Bold" panose="020F0704030504030204" pitchFamily="34" charset="0"/>
              </a:rPr>
              <a:t> </a:t>
            </a:r>
            <a:endParaRPr lang="es-US" sz="1400" b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 EVALUACIÓN DE LA RESILIENCIA COMUNITARIA FRENTE A EVENTOS HIDROMETEOROLÓGICOS METODOLOGÍA, HERRAMIENTAS Y RESULTADOS. CASO DE LA COMUNIDAD COSTERA “CONSEJO POPULAR GUANABO”, HABANA DEL ESTE, </a:t>
            </a:r>
            <a:r>
              <a:rPr lang="es-ES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CUBA</a:t>
            </a:r>
          </a:p>
          <a:p>
            <a:pPr algn="ctr"/>
            <a:endParaRPr lang="es-ES" sz="1200" dirty="0" smtClean="0">
              <a:latin typeface="Arial Rounded MT Bold" panose="020F0704030504030204" pitchFamily="34" charset="0"/>
            </a:endParaRPr>
          </a:p>
          <a:p>
            <a:pPr algn="ctr"/>
            <a:endParaRPr lang="es-ES" sz="1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s-ES" sz="1400" dirty="0" smtClean="0">
                <a:latin typeface="Arial Rounded MT Bold" panose="020F0704030504030204" pitchFamily="34" charset="0"/>
              </a:rPr>
              <a:t>TERCER </a:t>
            </a:r>
            <a:r>
              <a:rPr lang="es-ES" sz="1400" dirty="0" smtClean="0">
                <a:latin typeface="Arial Rounded MT Bold" panose="020F0704030504030204" pitchFamily="34" charset="0"/>
              </a:rPr>
              <a:t>SEMINARIO INTERNACIONAL</a:t>
            </a:r>
            <a:endParaRPr lang="es-ES" sz="14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dirty="0">
                <a:latin typeface="Arial Rounded MT Bold" panose="020F0704030504030204" pitchFamily="34" charset="0"/>
              </a:rPr>
              <a:t>“Enfoques múltiples en la construcción de la resiliencia comunitaria. Experiencias y buenas prácticas contemporáneas”</a:t>
            </a:r>
            <a:endParaRPr lang="es-ES" sz="1400" dirty="0" smtClean="0">
              <a:latin typeface="Arial Rounded MT Bold" panose="020F0704030504030204" pitchFamily="34" charset="0"/>
            </a:endParaRPr>
          </a:p>
          <a:p>
            <a:pPr algn="ctr"/>
            <a:endParaRPr lang="es-ES" sz="1200" b="1" i="1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s-ES" sz="1400" i="1" dirty="0">
                <a:latin typeface="Arial Rounded MT Bold" panose="020F0704030504030204" pitchFamily="34" charset="0"/>
              </a:rPr>
              <a:t> </a:t>
            </a:r>
            <a:endParaRPr lang="es-ES" sz="1400" i="1" dirty="0" smtClean="0">
              <a:latin typeface="Arial Rounded MT Bold" panose="020F0704030504030204" pitchFamily="34" charset="0"/>
            </a:endParaRPr>
          </a:p>
          <a:p>
            <a:pPr algn="ctr"/>
            <a:endParaRPr lang="es-ES" sz="1400" i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i="1" dirty="0" smtClean="0">
                <a:latin typeface="Arial Rounded MT Bold" panose="020F0704030504030204" pitchFamily="34" charset="0"/>
              </a:rPr>
              <a:t>Autores</a:t>
            </a:r>
            <a:endParaRPr lang="es-US" sz="14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1200" dirty="0">
                <a:latin typeface="Arial Rounded MT Bold" panose="020F0704030504030204" pitchFamily="34" charset="0"/>
              </a:rPr>
              <a:t>Martín Chiroldes, J. L, </a:t>
            </a:r>
            <a:r>
              <a:rPr lang="pt-BR" sz="1200" dirty="0" smtClean="0">
                <a:latin typeface="Arial Rounded MT Bold" panose="020F0704030504030204" pitchFamily="34" charset="0"/>
              </a:rPr>
              <a:t>Ponvert </a:t>
            </a:r>
            <a:r>
              <a:rPr lang="pt-BR" sz="1200" dirty="0">
                <a:latin typeface="Arial Rounded MT Bold" panose="020F0704030504030204" pitchFamily="34" charset="0"/>
              </a:rPr>
              <a:t>Delisles Batista, D. </a:t>
            </a:r>
            <a:r>
              <a:rPr lang="pt-BR" sz="1200" dirty="0" smtClean="0">
                <a:latin typeface="Arial Rounded MT Bold" panose="020F0704030504030204" pitchFamily="34" charset="0"/>
              </a:rPr>
              <a:t>R¸, y Coca </a:t>
            </a:r>
            <a:r>
              <a:rPr lang="pt-BR" sz="1200" dirty="0">
                <a:latin typeface="Arial Rounded MT Bold" panose="020F0704030504030204" pitchFamily="34" charset="0"/>
              </a:rPr>
              <a:t>Rodríguez, O. </a:t>
            </a:r>
            <a:r>
              <a:rPr lang="pt-BR" sz="1200" dirty="0" smtClean="0">
                <a:latin typeface="Arial Rounded MT Bold" panose="020F0704030504030204" pitchFamily="34" charset="0"/>
              </a:rPr>
              <a:t>N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52574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Cada uno de esos temas,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fueron conducidos por facilitadores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previamente </a:t>
            </a:r>
            <a:r>
              <a:rPr lang="es-E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capacitados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buscando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respuestas auténticas para las preguntas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 el fin de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completar la encuesta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manera participativa mediante el consenso de los </a:t>
            </a:r>
            <a:r>
              <a:rPr lang="es-ES" sz="22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participantes.</a:t>
            </a:r>
          </a:p>
          <a:p>
            <a:pPr algn="just"/>
            <a:endParaRPr lang="es-ES" sz="2200" u="sng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etapa final consistió en la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obtención de los resultados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equipo de facilitadores presentó un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informe con los resultados de los tres grupos de temas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las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valoraciones cuantitativas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cada uno de los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indicadores.</a:t>
            </a: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Estos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resultados fueron analizados y validados en una sesión colectiva de discusión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donde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participaron junto al equipo de trabajo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algunos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miembros seleccionados del grupo focal comunitario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participó en el taller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inicial.</a:t>
            </a: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95683" y="2647835"/>
            <a:ext cx="31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Resultados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523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Basado en el análisis de los informes analizados y discutidos, se presenta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el comportamiento de la resiliencia de la comunidad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por </a:t>
            </a:r>
            <a:r>
              <a:rPr lang="es-E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cada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uno los 10 aspectos esenciales y el resultado </a:t>
            </a:r>
            <a:r>
              <a:rPr lang="es-E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global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1. Organizarse para la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resiliencia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5" y="2865246"/>
            <a:ext cx="3798401" cy="26075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62567" y="2766567"/>
            <a:ext cx="49814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Su efectividad asciende al </a:t>
            </a:r>
            <a:r>
              <a:rPr lang="es-E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55%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más deficiente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 el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1.1 referido a la existencia de un plan maestro en el cual se incluyan estrategias para la reducción del riesgo de desastres (RRD).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Sin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embargo, el mismo </a:t>
            </a:r>
            <a:r>
              <a:rPr lang="es-ES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no está totalmente alineado con los 10 aspectos esenciales de la campaña "Desarrollando ciudades resilientes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", por lo que es necesario dotar a dicho plan de este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enfoque.   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2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Identificar, comprender y utilizar los escenarios de riesgos actuales y futuros.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67033" y="1168347"/>
            <a:ext cx="49814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Muestra una efectividad del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80</a:t>
            </a:r>
            <a:r>
              <a:rPr lang="es-E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%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El aspecto más deficitario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(2.5 está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relacionado con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</a:t>
            </a:r>
            <a:r>
              <a:rPr lang="es-E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existencia de los mapas sobre amenazas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apreciándose </a:t>
            </a:r>
            <a:r>
              <a:rPr lang="es-E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su actualización no es la necesaria en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cuanto a la magnitud de los </a:t>
            </a:r>
            <a:r>
              <a:rPr lang="es-E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cambios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urbanos ocurridos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han implicado la modificación de la cobertura y uso de la tierra en la demarcación comunitaria</a:t>
            </a: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152"/>
            <a:ext cx="3916908" cy="3028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3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3.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Fortalecer la capacidad financiera para la resiliencia.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67033" y="1168347"/>
            <a:ext cx="49814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</a:t>
            </a:r>
            <a:r>
              <a:rPr lang="es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más débil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los 10 aspectos con solo un </a:t>
            </a:r>
            <a:r>
              <a:rPr lang="es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33.3%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de efectividad.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puede concluir que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no hay en las estructuras gubernamentales y empresariales una comprensión cabal del impacto económico de los desastres en la comunidad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del Consejo Popular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Guanabo. Existe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una muy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débil cultura que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permita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identificar y desarrollar mecanismos financieros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que puedan apoyar las actividades para la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resiliencia.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1599993"/>
            <a:ext cx="3370997" cy="31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3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4.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Promover el diseño y desarrollo urbano resiliente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67033" y="1168347"/>
            <a:ext cx="49814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Su efectividad es de 5 sobre 16 puntos, lo que representa el </a:t>
            </a:r>
            <a:r>
              <a:rPr lang="es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31,25%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No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fomentan enfoques adecuados para la implementación de la resiliencia en el desarrollo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urbano (4.2); No se actualizan con frecuencia las normas y códigos de la construcción segura (4.3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); falta el control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sobre la verificación de las reglas de zonificación y las acciones informales (4.4).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1168346"/>
            <a:ext cx="3616657" cy="3390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1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5.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Proteger las zonas naturales de amortiguación para mejorar las funciones de protección de los ecosistemas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67033" y="1222939"/>
            <a:ext cx="49814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Uno de los de mejor comportamiento en la comunidad de Guanabo con un puntaje de </a:t>
            </a:r>
            <a:r>
              <a:rPr lang="es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7 sobre 9 para un 77,7%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efectividad. Sin embargo, a pesar de los factores positivos mencionados, la evaluación ha permitido apreciar que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no hay una valoración adecuada desde el punto de vista científico y económico de los servicios ecosistémicos de la localidad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(5.1), por lo que es un elemento a perfeccionar de cara a disponer de estrategias para el fortalecimiento de la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resiliencia.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316591"/>
            <a:ext cx="3766782" cy="2955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5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6.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Fortalecer la capacidad institucional para la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resiliencia.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98543" y="893315"/>
            <a:ext cx="51997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Recibió un puntaje de 7 sobre 18 lo que representa un </a:t>
            </a:r>
            <a:r>
              <a:rPr lang="es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38,8%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de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efectividad.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Existen dos cuestionamientos que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evaluaron de muy mal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dos aspectos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esenciales 6.4 y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6.6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primero de ellos (6.4)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valora como insuficiente la existencia en la ciudad de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cursos de capacitación que abarquen aspectos del riesgo y la resiliencia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6.6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considera que la ciudad muestra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poco intercambio de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conocimientos y aprender de experiencias de otras ciudades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e igualmente el grupo focal consideró que la ciudad no implementa este tipo de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acciones.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" y="1302631"/>
            <a:ext cx="3576627" cy="34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7.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Comprender y fortalecer la capacidad social para la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resiliencia.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98543" y="893315"/>
            <a:ext cx="519979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Presenta una efectividad del </a:t>
            </a:r>
            <a:r>
              <a:rPr lang="es-ES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58,3</a:t>
            </a:r>
            <a:r>
              <a:rPr lang="es-ES" sz="19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%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Aunque 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las organizaciones de la comunidad están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cohesionadas y 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son conscientes de la necesidad de la RRD, </a:t>
            </a:r>
            <a:r>
              <a:rPr lang="es-ES" sz="1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no toman parte activamente en la planificación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aunque si lo hacen durante las acciones de respuesta a un evento de desastres cuando son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convocadas (7.1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); aunque se cuenta con bases de datos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los grupos vulnerables y población necesitada (7.2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), </a:t>
            </a:r>
            <a:r>
              <a:rPr lang="es-ES" sz="1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no se ha organizado algún programa de capacitación de manera regular para con ellas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lo cual se hace necesario en los momentos actuales de crisis económica y financiera en el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país.</a:t>
            </a:r>
            <a:endParaRPr lang="es-ES" sz="19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0" y="1358750"/>
            <a:ext cx="3463456" cy="3213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8.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Aumentar la resiliencia de la infraestructura vital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98543" y="893315"/>
            <a:ext cx="544545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efectividad de este esencial fue del </a:t>
            </a:r>
            <a:r>
              <a:rPr lang="es-ES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55,5%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1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</a:t>
            </a:r>
            <a:r>
              <a:rPr lang="es-ES" sz="19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nte </a:t>
            </a:r>
            <a:r>
              <a:rPr lang="es-ES" sz="1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los escenarios </a:t>
            </a:r>
            <a:r>
              <a:rPr lang="es-ES" sz="19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críticos de desastres, </a:t>
            </a:r>
            <a:r>
              <a:rPr lang="es-ES" sz="1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consideró que es muy probable que se produzcan serias pérdidas </a:t>
            </a:r>
            <a:r>
              <a:rPr lang="es-ES" sz="19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en los servicios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agua y saneamiento (8.2); lo mismo por 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inundaciones costeras por penetración del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mar (8.3); así como en </a:t>
            </a:r>
            <a:r>
              <a:rPr lang="es-E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infraestructura de electricidad (8.4), en la infraestructura del transporte (8.5) y otros servicios como telecomunicaciones (8.6). En el caso de los planteles educativos existentes (8.8) se consideró que también podrían sufrir daños en un escenario de desastres crítico (más probable y más severo), donde entre un 5-10% de ellos sufrirían serias </a:t>
            </a:r>
            <a:r>
              <a: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pérdidas.</a:t>
            </a:r>
            <a:endParaRPr lang="es-ES" sz="19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7" y="1120534"/>
            <a:ext cx="3609801" cy="31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38985" y="1287995"/>
            <a:ext cx="2388358" cy="46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Rounded MT Bold" panose="020F0704030504030204" pitchFamily="34" charset="0"/>
              </a:rPr>
              <a:t>Contenido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Rounded MT Bold" panose="020F0704030504030204" pitchFamily="34" charset="0"/>
              </a:rPr>
              <a:t>L</a:t>
            </a:r>
            <a:r>
              <a:rPr lang="es-ES" sz="1600" dirty="0" smtClean="0">
                <a:latin typeface="Arial Rounded MT Bold" panose="020F0704030504030204" pitchFamily="34" charset="0"/>
              </a:rPr>
              <a:t>a evaluación de la resiliencia comunitaria frente a eventos hidrometeorológicos metodología, herramientas y resultados. caso de la comunidad costera “Consejo </a:t>
            </a:r>
            <a:r>
              <a:rPr lang="es-ES" sz="1600" dirty="0">
                <a:latin typeface="Arial Rounded MT Bold" panose="020F0704030504030204" pitchFamily="34" charset="0"/>
              </a:rPr>
              <a:t>P</a:t>
            </a:r>
            <a:r>
              <a:rPr lang="es-ES" sz="1600" dirty="0" smtClean="0">
                <a:latin typeface="Arial Rounded MT Bold" panose="020F0704030504030204" pitchFamily="34" charset="0"/>
              </a:rPr>
              <a:t>opular </a:t>
            </a:r>
            <a:r>
              <a:rPr lang="es-ES" sz="1600" dirty="0">
                <a:latin typeface="Arial Rounded MT Bold" panose="020F0704030504030204" pitchFamily="34" charset="0"/>
              </a:rPr>
              <a:t>G</a:t>
            </a:r>
            <a:r>
              <a:rPr lang="es-ES" sz="1600" dirty="0" smtClean="0">
                <a:latin typeface="Arial Rounded MT Bold" panose="020F0704030504030204" pitchFamily="34" charset="0"/>
              </a:rPr>
              <a:t>uanabo”, Habana del Este, Cuba.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218662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 smtClean="0">
                <a:latin typeface="Arial Rounded MT Bold" panose="020F0704030504030204" pitchFamily="34" charset="0"/>
              </a:rPr>
              <a:t>Introducción</a:t>
            </a:r>
          </a:p>
          <a:p>
            <a:pPr marL="342900" indent="-342900">
              <a:buAutoNum type="arabicPeriod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s-ES" sz="2400" dirty="0" smtClean="0">
                <a:latin typeface="Arial Rounded MT Bold" panose="020F0704030504030204" pitchFamily="34" charset="0"/>
              </a:rPr>
              <a:t>Metodología</a:t>
            </a:r>
          </a:p>
          <a:p>
            <a:pPr marL="342900" indent="-342900">
              <a:buAutoNum type="arabicPeriod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s-ES" sz="2400" dirty="0" smtClean="0">
                <a:latin typeface="Arial Rounded MT Bold" panose="020F0704030504030204" pitchFamily="34" charset="0"/>
              </a:rPr>
              <a:t>Resultados</a:t>
            </a:r>
          </a:p>
          <a:p>
            <a:pPr marL="342900" indent="-342900">
              <a:buAutoNum type="arabicPeriod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s-ES" sz="2400" dirty="0" smtClean="0">
                <a:latin typeface="Arial Rounded MT Bold" panose="020F0704030504030204" pitchFamily="34" charset="0"/>
              </a:rPr>
              <a:t>Conclusiones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412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9.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Asegurar una respuesta efectiva ante los desastres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5715" y="893315"/>
            <a:ext cx="55682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más eficiente de los 10 que se evaluaron en la comunidad del Consejo Popular Guanabo (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95,5%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). Y esto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obedece a una razón principal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en la comunidad del Consejo Popular Guanabo, como en prácticamente todas las comunidades, pueblos y ciudades de Cuba,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población ha adquirido una capacidad incuestionable para enfrentarse, absorber recuperarse y transformarse ante los eventos de desastre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" y="1160610"/>
            <a:ext cx="3562066" cy="2920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3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Aspecto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10.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Acelerar el proceso de recuperación y reconstruir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mejor.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5715" y="893315"/>
            <a:ext cx="55682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Este aspecto recibe una puntuación global de 5 puntos de 6 posibles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para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83,3%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de efectividad. Esta valoración habla sobre que en la comunidad del Consejo Popular Guanabo el proceso de recuperación y de reconstruir mejor es bueno (esencial 10.1);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y que se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deben mejorar los mecanismos (procesos) para incorporar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las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lecciones aprendidas después de un evento de desastre (10.2) en el diseño y ejecución de los proyectos de reconstrucción.</a:t>
            </a: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24"/>
            <a:ext cx="3575715" cy="258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29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1195" y="2647835"/>
            <a:ext cx="8584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La resiliencia global de la comunidad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34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5159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puntuación general para la evaluación de la resiliencia ante desastres de la comunidad del Consejo Popular Guanabo (CPG), Habana del Este, Cuba, es de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88 /</a:t>
            </a:r>
            <a:r>
              <a:rPr lang="es-E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141 esenciales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representa una efectividad global del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62,4%. </a:t>
            </a:r>
            <a:endParaRPr lang="es-E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52" y="2085636"/>
            <a:ext cx="4599295" cy="344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8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51597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Lo anterior significa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</a:t>
            </a:r>
            <a:r>
              <a:rPr lang="es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las fortalezas y capacidades resilientes de la comunidad no son suficientes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requieren ser fortalecidas en los 10 aspectos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esenciales:</a:t>
            </a:r>
          </a:p>
          <a:p>
            <a:pPr algn="just"/>
            <a:endParaRPr lang="es-ES" sz="2000" u="sng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Los esenciales con mejores valoraciones fueron el E8 y E9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el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primero porque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comunidad garantiza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una respuesta efectiva a los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desastres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ya que la población tiene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conocimiento de las acciones a realizar en cada etapa del ciclo del desastres,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y por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existencia de un centro de gestión para la reducción de riesgos de desastres a nivel de municipio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coordina, dirige y supervisa la existencia y cumplimiento de las estrategias para la reducción de las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vulnerabilidades.</a:t>
            </a: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segundo (E9), porque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comunidad está capacitada para dar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una respuesta adecuada a un evento de desastres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pues ella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conoce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cuáles son sus escenarios de desastres críticos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(más probable y más destructivo) a los que se ha enfrentado o se pueda enfrentar en el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futuro.</a:t>
            </a:r>
            <a:endParaRPr lang="es-E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43408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resto de los esenciales (E1, E2, E3, E4. E5, E6, E7 y E10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satisfacen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las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parcialmente condiciones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propias para constituirse en aspectos que contribuyan al fortalecimiento de la resiliencia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pues cada uno presentó diferentes insuficiencias que arrojó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evaluación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realizada. </a:t>
            </a: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Para fortalecer estas insuficiencias,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elaboró el </a:t>
            </a:r>
            <a:r>
              <a:rPr lang="es-E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Plan </a:t>
            </a:r>
            <a:r>
              <a:rPr lang="es-E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 medidas para el fortalecimiento de la resiliencia en la comunidad del Consejo Popular Guanabo, Habana del Este, </a:t>
            </a:r>
            <a:r>
              <a:rPr lang="es-E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Cuba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plan de medidas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está concebido como una herramienta para apoyar la gestión del gobierno local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donde está enclavada la comunidad,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así como para el trabajo operacional de los actores de la comunidad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(líderes y miembros) cundo el mismo se active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convenientemente.</a:t>
            </a: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Las medidas diseñadas están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basadas en los déficits de capacidades </a:t>
            </a:r>
            <a:r>
              <a:rPr lang="es-ES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manifestadas </a:t>
            </a:r>
            <a:r>
              <a:rPr lang="es-E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en cada uno de los 10 aspectos esenciales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analizados.</a:t>
            </a: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95683" y="2647835"/>
            <a:ext cx="3391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Conclusiones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3175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95703"/>
            <a:ext cx="3391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Conclusiones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507405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evaluación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del riesgo de la comunidad se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llevó a cabo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utilizando la metodología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la Oficina de las Naciones Unidas para la Reducción del Riesgo de Desastres (UNISDR,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2017).</a:t>
            </a: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herramienta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permite evaluar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los 10 aspectos que se consideran relevantes para que una ciudad se considere resiliente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frente a desastres a nivel local, mediante un conjunto de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47 indicadores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se evaluaron mediante las respuestas a cada una de las preguntas en una escala de 0 a 3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puntos.</a:t>
            </a: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Como resultado se pudo conocer que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la comunidad meta presentó una capacidad de resiliencia de 62,4%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lo cual refleja la existencia de disímiles insuficiencias que le restan fortalezas para enfrentar los eventos adversos, asimilarlos, superarlos y transformarlos en mejores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cualidades.</a:t>
            </a: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95703"/>
            <a:ext cx="3391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Conclusiones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671181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utilizaron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estos déficits identificados, </a:t>
            </a:r>
            <a:r>
              <a:rPr lang="es-E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para diseñar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 plan de medidas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enfocado en el fortalecimiento de las capacidades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deficitarias.</a:t>
            </a: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Este </a:t>
            </a:r>
            <a:r>
              <a:rPr lang="es-E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documento </a:t>
            </a:r>
            <a:r>
              <a:rPr lang="es-ES" sz="2400" u="sng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presentó a las autoridades del gobierno local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(Intendente municipal y Presidente del Consejo </a:t>
            </a:r>
            <a:r>
              <a:rPr lang="es-ES" sz="24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Popular </a:t>
            </a:r>
            <a:r>
              <a:rPr lang="es-E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Guanabo),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 el nombre de Plan de Medidas para el Fortalecimiento de la Resiliencia de la comunidad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propósito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este plan, es de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sea utilizado como una herramienta para monitorizar y supervisar el cumplimento de las medidas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por los diferentes actores de la comunidad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33518" y="2661482"/>
            <a:ext cx="6045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Fin de la presentación</a:t>
            </a: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1549021" y="3441568"/>
            <a:ext cx="6045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Muchas Gracias!!!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95683" y="2647835"/>
            <a:ext cx="31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Introducción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424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8926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Este trabajo, se inserta en la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estrategia denominada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“El camino hacia la resiliencia de comunidades con vulnerabilidades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”.</a:t>
            </a: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Este camino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expresa en la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cadena de procedimientos, intervenciones y acciones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que desarrollan los distintos actores de la comunidad, y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en especial de sus miembros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para lograr que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fortalezcan sus capacidades, actitudes y </a:t>
            </a:r>
            <a:r>
              <a:rPr lang="es-E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valores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Lo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anterior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permitirá implementar las medidas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RRD,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ACC y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r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estauración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sus ecosistemas degradados de la manera más eficiente y sostenida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posible.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1. Introducción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1317318"/>
            <a:ext cx="2660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acuerdo con esta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concepción, </a:t>
            </a:r>
            <a:r>
              <a:rPr lang="es-E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el tercer escalón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del camino hacia la resiliencia corresponde a la </a:t>
            </a:r>
            <a:r>
              <a:rPr lang="es-E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Evaluación de la Resiliencia Inicial (i)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la comunidad.</a:t>
            </a:r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1. Introducción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23" y="0"/>
            <a:ext cx="64274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ipse 3"/>
          <p:cNvSpPr/>
          <p:nvPr/>
        </p:nvSpPr>
        <p:spPr>
          <a:xfrm>
            <a:off x="4094334" y="4026092"/>
            <a:ext cx="600501" cy="65509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4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8926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Para realizar este análisis, los </a:t>
            </a:r>
            <a:r>
              <a:rPr lang="es-E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autores </a:t>
            </a:r>
            <a:r>
              <a:rPr lang="es-E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consideraron </a:t>
            </a:r>
            <a:r>
              <a:rPr lang="es-E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utilizar la </a:t>
            </a:r>
            <a:r>
              <a:rPr lang="es-ES" sz="2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Herramienta de Auto-evaluación para la Resiliencia frente a Desastres a Nivel Local </a:t>
            </a:r>
            <a:r>
              <a:rPr lang="es-E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(Evaluación Preliminar) de la Oficina de las Naciones Unidas para la Reducción del Riesgo de Desastres (UNISDR, 2017</a:t>
            </a:r>
            <a:r>
              <a:rPr lang="es-E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).</a:t>
            </a: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Esta herramienta permite evaluar el </a:t>
            </a:r>
            <a:r>
              <a:rPr lang="es-E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comportamiento de los </a:t>
            </a:r>
            <a:r>
              <a:rPr lang="es-ES" sz="23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10 aspectos esenciales de la campaña mundial </a:t>
            </a:r>
            <a:r>
              <a:rPr lang="es-E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“Desarrollando ciudades resilientes”, mediante </a:t>
            </a:r>
            <a:r>
              <a:rPr lang="es-ES" sz="23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 conjunto de </a:t>
            </a:r>
            <a:r>
              <a:rPr lang="es-ES" sz="23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47 indicadores</a:t>
            </a:r>
            <a:r>
              <a:rPr lang="es-E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representan características o capacidades resilientes </a:t>
            </a:r>
            <a:r>
              <a:rPr lang="es-E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exhibe la comunidad.</a:t>
            </a: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seleccionó esta herramienta porque </a:t>
            </a:r>
            <a:r>
              <a:rPr lang="es-ES" sz="23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permite realizar un análisis profundo de los indicadores basados en conceptos diferentes a otras metodologías.</a:t>
            </a:r>
            <a:endParaRPr lang="es-ES" sz="23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1. Introducción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95683" y="2647835"/>
            <a:ext cx="31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Metodología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855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525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aplicó una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encuesta de alto nivel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implementada mediante un </a:t>
            </a:r>
            <a:r>
              <a:rPr lang="es-E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taller comunitario participativo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 un grupo focal comunitario de la comunidad. 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pic>
        <p:nvPicPr>
          <p:cNvPr id="5" name="0 Imagen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7930"/>
            <a:ext cx="4503760" cy="3211048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8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7" y="2097929"/>
            <a:ext cx="4490113" cy="32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457504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Este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taller fue apoyado por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cuestionarios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cuyas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preguntas fueron completadas por los participantes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luego de un análisis y discusión colectiva. </a:t>
            </a:r>
            <a:endParaRPr lang="es-ES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evaluación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fue utilizada para generar promedio o consenso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para cada </a:t>
            </a:r>
            <a:r>
              <a:rPr lang="es-ES" sz="22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uno de los indicadores incluidos dentro de los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10 Aspectos </a:t>
            </a:r>
            <a:r>
              <a:rPr lang="es-ES" sz="22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Esenciales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generando una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respuesta según la escala de 0 a 3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para cada una de las preguntas de cada 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esencial.</a:t>
            </a: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 crearon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tres cuestionarios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responden a los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tres temas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que se asumen en la conceptualización de la herramienta: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1. Gestión de la ciudad y gobernabilidad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 3 aspectos esenciales y 12 preguntas.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2. Planeación integral de la ciudad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(5 aspectos esenciales y 26 preguntas), y </a:t>
            </a:r>
            <a:r>
              <a:rPr lang="es-E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3.  Planeación de la respuesta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(2 aspectos esenciales y 9 preguntas), en total 47 preguntas</a:t>
            </a:r>
            <a:endParaRPr lang="es-ES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2197</Words>
  <Application>Microsoft Office PowerPoint</Application>
  <PresentationFormat>Presentación en pantalla (4:3)</PresentationFormat>
  <Paragraphs>149</Paragraphs>
  <Slides>29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Supermercado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Montesino</dc:creator>
  <cp:lastModifiedBy>DAMASO</cp:lastModifiedBy>
  <cp:revision>72</cp:revision>
  <dcterms:created xsi:type="dcterms:W3CDTF">2021-06-10T21:14:12Z</dcterms:created>
  <dcterms:modified xsi:type="dcterms:W3CDTF">2024-10-25T14:27:37Z</dcterms:modified>
</cp:coreProperties>
</file>