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7" r:id="rId3"/>
    <p:sldId id="259" r:id="rId4"/>
    <p:sldId id="266" r:id="rId5"/>
    <p:sldId id="270" r:id="rId6"/>
    <p:sldId id="267" r:id="rId7"/>
    <p:sldId id="261" r:id="rId8"/>
    <p:sldId id="271" r:id="rId9"/>
    <p:sldId id="272" r:id="rId10"/>
    <p:sldId id="263" r:id="rId11"/>
    <p:sldId id="273" r:id="rId12"/>
    <p:sldId id="278" r:id="rId13"/>
    <p:sldId id="268" r:id="rId14"/>
    <p:sldId id="262" r:id="rId15"/>
    <p:sldId id="264" r:id="rId16"/>
    <p:sldId id="275" r:id="rId17"/>
    <p:sldId id="276" r:id="rId18"/>
    <p:sldId id="277" r:id="rId19"/>
    <p:sldId id="269" r:id="rId20"/>
    <p:sldId id="265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8366"/>
    <a:srgbClr val="58B3B8"/>
    <a:srgbClr val="338466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75F2E-40D9-457A-8475-EAB276B56E41}" type="datetimeFigureOut">
              <a:rPr lang="es-MX" smtClean="0"/>
              <a:t>24/10/2024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6733A-F48E-4689-8577-E2F026D1E5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2464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AC4A7-4194-437C-B15D-E773B70046EC}" type="datetimeFigureOut">
              <a:rPr lang="es-ES" smtClean="0"/>
              <a:t>24/10/2024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F9B9C-04A3-4225-8D13-C488521CA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4484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087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494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58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303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74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549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273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3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16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428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71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843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1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80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9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3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73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98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08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03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6F34-B5E7-4A8D-8BE2-3838B657407C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34628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8700-82BF-4115-AC16-390E782510B7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65928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9B4D-B3E2-4CF3-9797-0796180DC646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67846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8FA2-C4A2-4838-9104-A0C285094D4A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06108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FACF-86DB-4E82-91F5-698B4A104F0C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613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21C9-AE9B-47E3-B5CF-82B0338464A2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9395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2629-73C3-4D3F-8628-C823A6686E97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8004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458-E935-492B-9C37-E3CDDCF594E8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18124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4AEA-0EA3-4CF7-BC1B-4D1BE6D4F442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95746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040B-BA51-4E8C-8739-3E00A6C7FB3C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7314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B7AC-751C-4A08-BE40-09814C244CA1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77539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30B0-50F8-437C-9305-67D9B1BF8ED1}" type="datetime1">
              <a:rPr lang="es-ES_tradnl" smtClean="0"/>
              <a:t>24/10/2024</a:t>
            </a:fld>
            <a:endParaRPr lang="es-C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1er. Simposio Internacional "Iberoamérica por la Resiliencia Comunitaria", Universidad de Málaga, Málaga, Andalucía, España</a:t>
            </a:r>
            <a:endParaRPr lang="es-C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B66D1-EF34-46F5-A64E-32CE60A7121C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900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42"/>
            <a:ext cx="9241536" cy="693115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16864" y="1518310"/>
            <a:ext cx="7351776" cy="5232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s-ES" sz="2800" dirty="0">
              <a:solidFill>
                <a:srgbClr val="338366"/>
              </a:solidFill>
              <a:latin typeface="Supermercado" panose="020106040301000408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DE0276-D5E5-4D2C-B502-1AA9066F7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10" y="1216869"/>
            <a:ext cx="6206577" cy="152768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05095" y="2009725"/>
            <a:ext cx="809897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 Rounded MT Bold" panose="020F0704030504030204" pitchFamily="34" charset="0"/>
              </a:rPr>
              <a:t>“</a:t>
            </a:r>
            <a:r>
              <a:rPr lang="es-ES" sz="1400" dirty="0">
                <a:latin typeface="Arial Rounded MT Bold" panose="020F0704030504030204" pitchFamily="34" charset="0"/>
              </a:rPr>
              <a:t>ESTADO DEL ARTE DEL CONOCIMIENTO TEÓRICO-PRÁCTICO SOBRE RESILIENCIA COMUNITARIA. EXPERIENCIAS Y BUENAS PRÁCTICAS CONTEMPORÁNEAS”.</a:t>
            </a:r>
            <a:endParaRPr lang="es-US" sz="1400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dirty="0">
                <a:latin typeface="Arial Rounded MT Bold" panose="020F0704030504030204" pitchFamily="34" charset="0"/>
              </a:rPr>
              <a:t>Universidad de La Habana, Cuba </a:t>
            </a:r>
          </a:p>
          <a:p>
            <a:pPr algn="ctr"/>
            <a:r>
              <a:rPr lang="es-ES" sz="1400" i="1" dirty="0">
                <a:latin typeface="Arial Rounded MT Bold" panose="020F0704030504030204" pitchFamily="34" charset="0"/>
              </a:rPr>
              <a:t>del 19 al 22 de noviembre de 2024</a:t>
            </a:r>
            <a:endParaRPr lang="es-US" sz="1400" i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b="1" dirty="0">
                <a:latin typeface="Arial Rounded MT Bold" panose="020F0704030504030204" pitchFamily="34" charset="0"/>
              </a:rPr>
              <a:t> </a:t>
            </a:r>
            <a:endParaRPr lang="es-US" sz="1400" b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b="1" dirty="0">
                <a:latin typeface="Arial Rounded MT Bold" panose="020F0704030504030204" pitchFamily="34" charset="0"/>
              </a:rPr>
              <a:t> </a:t>
            </a:r>
            <a:endParaRPr lang="es-US" sz="1400" b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PROPUESTA PARA LA EVALUACIÓN Y SEGUIMIENTO DE </a:t>
            </a:r>
            <a:r>
              <a:rPr lang="es-ES" sz="1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LA </a:t>
            </a:r>
            <a:r>
              <a:rPr lang="es-ES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RESILIENCIA EN COMUNIDADES CON VULNERABILIDADES. ENFOQUE COMÚN DE LA RED </a:t>
            </a:r>
            <a:r>
              <a:rPr lang="es-ES" sz="1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RIFOREDEX-CYTED</a:t>
            </a:r>
          </a:p>
          <a:p>
            <a:pPr algn="ctr"/>
            <a:endParaRPr lang="es-ES" sz="12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s-ES" sz="1400" dirty="0" smtClean="0">
                <a:latin typeface="Arial Rounded MT Bold" panose="020F0704030504030204" pitchFamily="34" charset="0"/>
              </a:rPr>
              <a:t>TERCER SEMINARIO INTERNACIONAL</a:t>
            </a:r>
            <a:endParaRPr lang="es-ES" sz="1400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dirty="0">
                <a:latin typeface="Arial Rounded MT Bold" panose="020F0704030504030204" pitchFamily="34" charset="0"/>
              </a:rPr>
              <a:t>“Enfoques múltiples en la construcción de la resiliencia comunitaria. Experiencias y buenas prácticas contemporáneas”</a:t>
            </a:r>
            <a:endParaRPr lang="es-ES" sz="1400" dirty="0" smtClean="0">
              <a:latin typeface="Arial Rounded MT Bold" panose="020F0704030504030204" pitchFamily="34" charset="0"/>
            </a:endParaRPr>
          </a:p>
          <a:p>
            <a:pPr algn="ctr"/>
            <a:endParaRPr lang="es-ES" sz="1200" b="1" i="1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s-ES" sz="1400" i="1" dirty="0">
                <a:latin typeface="Arial Rounded MT Bold" panose="020F0704030504030204" pitchFamily="34" charset="0"/>
              </a:rPr>
              <a:t> </a:t>
            </a:r>
            <a:endParaRPr lang="es-ES" sz="1400" i="1" dirty="0" smtClean="0">
              <a:latin typeface="Arial Rounded MT Bold" panose="020F0704030504030204" pitchFamily="34" charset="0"/>
            </a:endParaRPr>
          </a:p>
          <a:p>
            <a:pPr algn="ctr"/>
            <a:endParaRPr lang="es-ES" sz="1400" i="1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400" i="1" dirty="0" smtClean="0">
                <a:latin typeface="Arial Rounded MT Bold" panose="020F0704030504030204" pitchFamily="34" charset="0"/>
              </a:rPr>
              <a:t>Autores</a:t>
            </a:r>
            <a:endParaRPr lang="es-US" sz="1400" dirty="0">
              <a:latin typeface="Arial Rounded MT Bold" panose="020F0704030504030204" pitchFamily="34" charset="0"/>
            </a:endParaRPr>
          </a:p>
          <a:p>
            <a:pPr algn="ctr"/>
            <a:r>
              <a:rPr lang="es-ES" sz="1200" dirty="0">
                <a:latin typeface="Arial Rounded MT Bold" panose="020F0704030504030204" pitchFamily="34" charset="0"/>
              </a:rPr>
              <a:t>Dámaso R. Ponvert Delisles </a:t>
            </a:r>
            <a:r>
              <a:rPr lang="es-ES" sz="1200" dirty="0" smtClean="0">
                <a:latin typeface="Arial Rounded MT Bold" panose="020F0704030504030204" pitchFamily="34" charset="0"/>
              </a:rPr>
              <a:t>Batista, </a:t>
            </a:r>
            <a:r>
              <a:rPr lang="es-ES" sz="1200" dirty="0">
                <a:latin typeface="Arial Rounded MT Bold" panose="020F0704030504030204" pitchFamily="34" charset="0"/>
              </a:rPr>
              <a:t>Jorge L. Martín </a:t>
            </a:r>
            <a:r>
              <a:rPr lang="es-ES" sz="1200" dirty="0" smtClean="0">
                <a:latin typeface="Arial Rounded MT Bold" panose="020F0704030504030204" pitchFamily="34" charset="0"/>
              </a:rPr>
              <a:t>Chiroldes, </a:t>
            </a:r>
            <a:r>
              <a:rPr lang="es-ES" sz="1200" dirty="0">
                <a:latin typeface="Arial Rounded MT Bold" panose="020F0704030504030204" pitchFamily="34" charset="0"/>
              </a:rPr>
              <a:t>María de Las Olas Palma </a:t>
            </a:r>
            <a:r>
              <a:rPr lang="es-ES" sz="1200" dirty="0" smtClean="0">
                <a:latin typeface="Arial Rounded MT Bold" panose="020F0704030504030204" pitchFamily="34" charset="0"/>
              </a:rPr>
              <a:t>García, </a:t>
            </a:r>
            <a:r>
              <a:rPr lang="es-ES" sz="1200" dirty="0">
                <a:latin typeface="Arial Rounded MT Bold" panose="020F0704030504030204" pitchFamily="34" charset="0"/>
              </a:rPr>
              <a:t>Edgar A. Marinero </a:t>
            </a:r>
            <a:r>
              <a:rPr lang="es-ES" sz="1200" dirty="0" smtClean="0">
                <a:latin typeface="Arial Rounded MT Bold" panose="020F0704030504030204" pitchFamily="34" charset="0"/>
              </a:rPr>
              <a:t>Orantes, </a:t>
            </a:r>
            <a:r>
              <a:rPr lang="es-ES" sz="1200" dirty="0">
                <a:latin typeface="Arial Rounded MT Bold" panose="020F0704030504030204" pitchFamily="34" charset="0"/>
              </a:rPr>
              <a:t>José M. Camacho </a:t>
            </a:r>
            <a:r>
              <a:rPr lang="es-ES" sz="1200" dirty="0" smtClean="0">
                <a:latin typeface="Arial Rounded MT Bold" panose="020F0704030504030204" pitchFamily="34" charset="0"/>
              </a:rPr>
              <a:t>Sanabria, </a:t>
            </a:r>
            <a:r>
              <a:rPr lang="es-ES" sz="1200" dirty="0">
                <a:latin typeface="Arial Rounded MT Bold" panose="020F0704030504030204" pitchFamily="34" charset="0"/>
              </a:rPr>
              <a:t>Horacio A. Ulloa </a:t>
            </a:r>
            <a:r>
              <a:rPr lang="es-ES" sz="1200" dirty="0" smtClean="0">
                <a:latin typeface="Arial Rounded MT Bold" panose="020F0704030504030204" pitchFamily="34" charset="0"/>
              </a:rPr>
              <a:t>López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539396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2da Etapa</a:t>
            </a:r>
            <a:r>
              <a:rPr lang="es-ES" sz="2400" dirty="0" smtClean="0">
                <a:latin typeface="Arial Rounded MT Bold" panose="020F0704030504030204" pitchFamily="34" charset="0"/>
              </a:rPr>
              <a:t>: abordaje del </a:t>
            </a:r>
            <a:r>
              <a:rPr lang="es-ES" sz="2400" dirty="0">
                <a:latin typeface="Arial Rounded MT Bold" panose="020F0704030504030204" pitchFamily="34" charset="0"/>
              </a:rPr>
              <a:t>diseño definitivo de la metodología del enfoque común para la evaluación (medición) de la resiliencia </a:t>
            </a:r>
            <a:r>
              <a:rPr lang="es-ES" sz="2400" dirty="0" smtClean="0">
                <a:latin typeface="Arial Rounded MT Bold" panose="020F0704030504030204" pitchFamily="34" charset="0"/>
              </a:rPr>
              <a:t>comunitaria.</a:t>
            </a:r>
          </a:p>
          <a:p>
            <a:pPr algn="just"/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Rounded MT Bold" panose="020F0704030504030204" pitchFamily="34" charset="0"/>
              </a:rPr>
              <a:t>Los principios enunciados </a:t>
            </a:r>
            <a:r>
              <a:rPr lang="es-ES" sz="2400" u="sng" dirty="0" smtClean="0">
                <a:latin typeface="Arial Rounded MT Bold" panose="020F0704030504030204" pitchFamily="34" charset="0"/>
              </a:rPr>
              <a:t>fueron </a:t>
            </a:r>
            <a:r>
              <a:rPr lang="es-ES" sz="2400" u="sng" dirty="0">
                <a:latin typeface="Arial Rounded MT Bold" panose="020F0704030504030204" pitchFamily="34" charset="0"/>
              </a:rPr>
              <a:t>analizados y sistematizados por los grupos de la red</a:t>
            </a:r>
            <a:r>
              <a:rPr lang="es-ES" sz="2400" dirty="0">
                <a:latin typeface="Arial Rounded MT Bold" panose="020F0704030504030204" pitchFamily="34" charset="0"/>
              </a:rPr>
              <a:t>, </a:t>
            </a:r>
            <a:r>
              <a:rPr lang="es-ES" sz="2400" dirty="0" smtClean="0">
                <a:latin typeface="Arial Rounded MT Bold" panose="020F0704030504030204" pitchFamily="34" charset="0"/>
              </a:rPr>
              <a:t>siendo sometidos </a:t>
            </a:r>
            <a:r>
              <a:rPr lang="es-ES" sz="2400" dirty="0">
                <a:latin typeface="Arial Rounded MT Bold" panose="020F0704030504030204" pitchFamily="34" charset="0"/>
              </a:rPr>
              <a:t>a un profundo </a:t>
            </a:r>
            <a:r>
              <a:rPr lang="es-ES" sz="2400" dirty="0" smtClean="0">
                <a:latin typeface="Arial Rounded MT Bold" panose="020F0704030504030204" pitchFamily="34" charset="0"/>
              </a:rPr>
              <a:t>análisis.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Rounded MT Bold" panose="020F0704030504030204" pitchFamily="34" charset="0"/>
              </a:rPr>
              <a:t>El análisis derivó </a:t>
            </a:r>
            <a:r>
              <a:rPr lang="es-ES" sz="2400" dirty="0">
                <a:latin typeface="Arial Rounded MT Bold" panose="020F0704030504030204" pitchFamily="34" charset="0"/>
              </a:rPr>
              <a:t>en un </a:t>
            </a:r>
            <a:r>
              <a:rPr lang="es-ES" sz="2400" u="sng" dirty="0">
                <a:latin typeface="Arial Rounded MT Bold" panose="020F0704030504030204" pitchFamily="34" charset="0"/>
              </a:rPr>
              <a:t>consenso generalizado que sentó las bases para su implementación</a:t>
            </a:r>
            <a:r>
              <a:rPr lang="es-ES" sz="2400" dirty="0">
                <a:latin typeface="Arial Rounded MT Bold" panose="020F0704030504030204" pitchFamily="34" charset="0"/>
              </a:rPr>
              <a:t> en las distintas </a:t>
            </a:r>
            <a:r>
              <a:rPr lang="es-ES" sz="2400" dirty="0" smtClean="0">
                <a:latin typeface="Arial Rounded MT Bold" panose="020F0704030504030204" pitchFamily="34" charset="0"/>
              </a:rPr>
              <a:t>comunidades.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Rounded MT Bold" panose="020F0704030504030204" pitchFamily="34" charset="0"/>
              </a:rPr>
              <a:t>Con estos elementos, luego de un </a:t>
            </a:r>
            <a:r>
              <a:rPr lang="es-ES" sz="2400" u="sng" dirty="0" smtClean="0">
                <a:latin typeface="Arial Rounded MT Bold" panose="020F0704030504030204" pitchFamily="34" charset="0"/>
              </a:rPr>
              <a:t>largo proceso de aproximaciones</a:t>
            </a:r>
            <a:r>
              <a:rPr lang="es-ES" sz="2400" dirty="0" smtClean="0">
                <a:latin typeface="Arial Rounded MT Bold" panose="020F0704030504030204" pitchFamily="34" charset="0"/>
              </a:rPr>
              <a:t>, se diseñó la propuesta de la metodología del enfoque común para la evaluación de la resiliencia. </a:t>
            </a:r>
          </a:p>
          <a:p>
            <a:pPr algn="just"/>
            <a:endParaRPr lang="es-ES" sz="2400" dirty="0"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latin typeface="Arial Rounded MT Bold" panose="020F0704030504030204" pitchFamily="34" charset="0"/>
              </a:rPr>
              <a:t> </a:t>
            </a:r>
          </a:p>
          <a:p>
            <a:endParaRPr lang="es-ES" sz="2400" dirty="0">
              <a:latin typeface="Arial Rounded MT Bold" panose="020F0704030504030204" pitchFamily="34" charset="0"/>
            </a:endParaRPr>
          </a:p>
          <a:p>
            <a:endParaRPr lang="es-ES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2. Metodología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539396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2da Etapa</a:t>
            </a:r>
            <a:r>
              <a:rPr lang="es-ES" sz="2400" dirty="0" smtClean="0">
                <a:latin typeface="Arial Rounded MT Bold" panose="020F0704030504030204" pitchFamily="34" charset="0"/>
              </a:rPr>
              <a:t>: continuación…</a:t>
            </a:r>
          </a:p>
          <a:p>
            <a:pPr algn="just"/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Rounded MT Bold" panose="020F0704030504030204" pitchFamily="34" charset="0"/>
              </a:rPr>
              <a:t>Los </a:t>
            </a:r>
            <a:r>
              <a:rPr lang="es-ES" sz="2400" dirty="0">
                <a:latin typeface="Arial Rounded MT Bold" panose="020F0704030504030204" pitchFamily="34" charset="0"/>
              </a:rPr>
              <a:t>equipos tomaron la metodología como referente para el diseño de sus </a:t>
            </a:r>
            <a:r>
              <a:rPr lang="es-ES" sz="2400" u="sng" dirty="0">
                <a:latin typeface="Arial Rounded MT Bold" panose="020F0704030504030204" pitchFamily="34" charset="0"/>
              </a:rPr>
              <a:t>procedimientos particulares</a:t>
            </a:r>
            <a:r>
              <a:rPr lang="es-ES" sz="2400" dirty="0">
                <a:latin typeface="Arial Rounded MT Bold" panose="020F0704030504030204" pitchFamily="34" charset="0"/>
              </a:rPr>
              <a:t>, más acordes con las </a:t>
            </a:r>
            <a:r>
              <a:rPr lang="es-ES" sz="2400" u="sng" dirty="0">
                <a:latin typeface="Arial Rounded MT Bold" panose="020F0704030504030204" pitchFamily="34" charset="0"/>
              </a:rPr>
              <a:t>características de sus respectivas comunidades </a:t>
            </a:r>
            <a:r>
              <a:rPr lang="es-ES" sz="2400" u="sng" dirty="0" smtClean="0">
                <a:latin typeface="Arial Rounded MT Bold" panose="020F0704030504030204" pitchFamily="34" charset="0"/>
              </a:rPr>
              <a:t>metas</a:t>
            </a:r>
            <a:r>
              <a:rPr lang="es-ES" sz="2400" dirty="0" smtClean="0">
                <a:latin typeface="Arial Rounded MT Bold" panose="020F070403050403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Rounded MT Bold" panose="020F0704030504030204" pitchFamily="34" charset="0"/>
              </a:rPr>
              <a:t>Las intervenciones en las comunidades </a:t>
            </a:r>
            <a:r>
              <a:rPr lang="es-ES" sz="2400" u="sng" dirty="0" smtClean="0">
                <a:latin typeface="Arial Rounded MT Bold" panose="020F0704030504030204" pitchFamily="34" charset="0"/>
              </a:rPr>
              <a:t>se </a:t>
            </a:r>
            <a:r>
              <a:rPr lang="es-ES" sz="2400" u="sng" dirty="0">
                <a:latin typeface="Arial Rounded MT Bold" panose="020F0704030504030204" pitchFamily="34" charset="0"/>
              </a:rPr>
              <a:t>desarrollaron entre el segundo y tercer años de acción </a:t>
            </a:r>
            <a:r>
              <a:rPr lang="es-ES" sz="2400" dirty="0">
                <a:latin typeface="Arial Rounded MT Bold" panose="020F0704030504030204" pitchFamily="34" charset="0"/>
              </a:rPr>
              <a:t>de la red (2022 y 2023</a:t>
            </a:r>
            <a:r>
              <a:rPr lang="es-ES" sz="2400" dirty="0" smtClean="0">
                <a:latin typeface="Arial Rounded MT Bold" panose="020F0704030504030204" pitchFamily="34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u="sng" dirty="0" smtClean="0">
                <a:latin typeface="Arial Rounded MT Bold" panose="020F0704030504030204" pitchFamily="34" charset="0"/>
              </a:rPr>
              <a:t>Procedimientos utilizados</a:t>
            </a:r>
            <a:r>
              <a:rPr lang="es-ES" sz="2400" dirty="0" smtClean="0">
                <a:latin typeface="Arial Rounded MT Bold" panose="020F0704030504030204" pitchFamily="34" charset="0"/>
              </a:rPr>
              <a:t>: Metodologías y herramientas de GOAL, Procedimientos y herramientas de la UNISDR, Metodologías participativas, Talleres comunitarios.  </a:t>
            </a:r>
          </a:p>
          <a:p>
            <a:pPr algn="just"/>
            <a:endParaRPr lang="es-ES" sz="2400" dirty="0"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latin typeface="Arial Rounded MT Bold" panose="020F0704030504030204" pitchFamily="34" charset="0"/>
              </a:rPr>
              <a:t> </a:t>
            </a:r>
          </a:p>
          <a:p>
            <a:endParaRPr lang="es-ES" sz="2400" dirty="0">
              <a:latin typeface="Arial Rounded MT Bold" panose="020F0704030504030204" pitchFamily="34" charset="0"/>
            </a:endParaRPr>
          </a:p>
          <a:p>
            <a:endParaRPr lang="es-ES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2. Metodología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4711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2da Etapa</a:t>
            </a:r>
            <a:r>
              <a:rPr lang="es-ES" sz="2400" dirty="0" smtClean="0">
                <a:latin typeface="Arial Rounded MT Bold" panose="020F0704030504030204" pitchFamily="34" charset="0"/>
              </a:rPr>
              <a:t>: continuación</a:t>
            </a:r>
            <a:r>
              <a:rPr lang="es-ES" sz="2400" dirty="0" smtClean="0">
                <a:latin typeface="Arial Rounded MT Bold" panose="020F0704030504030204" pitchFamily="34" charset="0"/>
              </a:rPr>
              <a:t>…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2. Metodología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grpSp>
        <p:nvGrpSpPr>
          <p:cNvPr id="5" name="1 Grupo"/>
          <p:cNvGrpSpPr/>
          <p:nvPr/>
        </p:nvGrpSpPr>
        <p:grpSpPr>
          <a:xfrm>
            <a:off x="0" y="932821"/>
            <a:ext cx="9048466" cy="2655208"/>
            <a:chOff x="140426" y="2419042"/>
            <a:chExt cx="9688364" cy="323526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7" y="2420889"/>
              <a:ext cx="2720752" cy="1529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589" y="2440963"/>
              <a:ext cx="3252548" cy="1509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896" y="2419042"/>
              <a:ext cx="3606894" cy="153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26" y="4221087"/>
              <a:ext cx="2784163" cy="1401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078" y="4221089"/>
              <a:ext cx="3069096" cy="140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234" y="4189855"/>
              <a:ext cx="3577556" cy="146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 descr="https://www.cyted.org/sites/default/files/1._presentacion_proyect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" y="3588029"/>
            <a:ext cx="4336643" cy="32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www.cyted.org/sites/default/files/imagen_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9642" y="4186294"/>
            <a:ext cx="4626591" cy="259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121626" y="3689679"/>
            <a:ext cx="496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Equipos interviniendo en sus comunidades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19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95683" y="2647835"/>
            <a:ext cx="315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Resultados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523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 Rounded MT Bold" panose="020F0704030504030204" pitchFamily="34" charset="0"/>
              </a:rPr>
              <a:t>El resultado principal obtenido por la red RIFOREDEx es la “</a:t>
            </a: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Metodología del enfoque común para el estudio longitudinal de la resiliencia en comunidades con vulnerabilidades</a:t>
            </a:r>
            <a:r>
              <a:rPr lang="es-ES" sz="2400" dirty="0">
                <a:latin typeface="Arial Rounded MT Bold" panose="020F0704030504030204" pitchFamily="34" charset="0"/>
              </a:rPr>
              <a:t>”. Esta metodología tiene dos componentes: 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pic>
        <p:nvPicPr>
          <p:cNvPr id="5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16" y="1990103"/>
            <a:ext cx="4278573" cy="35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2688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 Rounded MT Bold" panose="020F0704030504030204" pitchFamily="34" charset="0"/>
              </a:rPr>
              <a:t>1. El modelo</a:t>
            </a:r>
          </a:p>
          <a:p>
            <a:endParaRPr lang="es-ES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23" y="0"/>
            <a:ext cx="64274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1984234"/>
            <a:ext cx="2660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 Rounded MT Bold" panose="020F0704030504030204" pitchFamily="34" charset="0"/>
              </a:rPr>
              <a:t>Se describe </a:t>
            </a:r>
            <a:r>
              <a:rPr lang="es-ES" dirty="0" smtClean="0">
                <a:latin typeface="Arial Rounded MT Bold" panose="020F0704030504030204" pitchFamily="34" charset="0"/>
              </a:rPr>
              <a:t>como: escalonado</a:t>
            </a:r>
            <a:r>
              <a:rPr lang="es-ES" dirty="0">
                <a:latin typeface="Arial Rounded MT Bold" panose="020F0704030504030204" pitchFamily="34" charset="0"/>
              </a:rPr>
              <a:t>, progresivo, </a:t>
            </a:r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dinámico</a:t>
            </a:r>
            <a:r>
              <a:rPr lang="es-ES" dirty="0">
                <a:latin typeface="Arial Rounded MT Bold" panose="020F0704030504030204" pitchFamily="34" charset="0"/>
              </a:rPr>
              <a:t>, </a:t>
            </a:r>
            <a:endParaRPr lang="es-ES" dirty="0" smtClean="0">
              <a:latin typeface="Arial Rounded MT Bold" panose="020F0704030504030204" pitchFamily="34" charset="0"/>
            </a:endParaRPr>
          </a:p>
          <a:p>
            <a:r>
              <a:rPr lang="es-ES" dirty="0" smtClean="0">
                <a:latin typeface="Arial Rounded MT Bold" panose="020F0704030504030204" pitchFamily="34" charset="0"/>
              </a:rPr>
              <a:t>continuo </a:t>
            </a:r>
            <a:r>
              <a:rPr lang="es-ES" dirty="0">
                <a:latin typeface="Arial Rounded MT Bold" panose="020F0704030504030204" pitchFamily="34" charset="0"/>
              </a:rPr>
              <a:t>y participativo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8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79498"/>
            <a:ext cx="2688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 Rounded MT Bold" panose="020F0704030504030204" pitchFamily="34" charset="0"/>
              </a:rPr>
              <a:t>1. El modelo</a:t>
            </a:r>
          </a:p>
          <a:p>
            <a:endParaRPr lang="es-ES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1984234"/>
            <a:ext cx="2660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Cuando </a:t>
            </a:r>
            <a:r>
              <a:rPr lang="es-ES" dirty="0" smtClean="0">
                <a:latin typeface="Arial Rounded MT Bold" panose="020F0704030504030204" pitchFamily="34" charset="0"/>
              </a:rPr>
              <a:t>ocurre un </a:t>
            </a:r>
            <a:r>
              <a:rPr lang="es-ES" dirty="0" smtClean="0">
                <a:latin typeface="Arial Rounded MT Bold" panose="020F0704030504030204" pitchFamily="34" charset="0"/>
              </a:rPr>
              <a:t>evento:</a:t>
            </a:r>
          </a:p>
          <a:p>
            <a:r>
              <a:rPr lang="es-ES" dirty="0" smtClean="0">
                <a:latin typeface="Arial Rounded MT Bold" panose="020F0704030504030204" pitchFamily="34" charset="0"/>
              </a:rPr>
              <a:t>!cambia </a:t>
            </a:r>
            <a:r>
              <a:rPr lang="es-ES" dirty="0" smtClean="0">
                <a:latin typeface="Arial Rounded MT Bold" panose="020F0704030504030204" pitchFamily="34" charset="0"/>
              </a:rPr>
              <a:t>la </a:t>
            </a:r>
            <a:r>
              <a:rPr lang="es-ES" dirty="0" smtClean="0">
                <a:latin typeface="Arial Rounded MT Bold" panose="020F0704030504030204" pitchFamily="34" charset="0"/>
              </a:rPr>
              <a:t>dinámica!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118" y="0"/>
            <a:ext cx="6538897" cy="52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447738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Arial Rounded MT Bold" panose="020F0704030504030204" pitchFamily="34" charset="0"/>
              </a:rPr>
              <a:t>2. Los factores característicos</a:t>
            </a:r>
          </a:p>
          <a:p>
            <a:pPr algn="just"/>
            <a:endParaRPr lang="es-ES" sz="1000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latin typeface="Arial Rounded MT Bold" panose="020F0704030504030204" pitchFamily="34" charset="0"/>
              </a:rPr>
              <a:t>El </a:t>
            </a:r>
            <a:r>
              <a:rPr lang="es-ES" sz="2400" dirty="0">
                <a:latin typeface="Arial Rounded MT Bold" panose="020F0704030504030204" pitchFamily="34" charset="0"/>
              </a:rPr>
              <a:t>enfoque común de la metodología propuesta por RIFOREDEx, utiliza </a:t>
            </a:r>
            <a:r>
              <a:rPr lang="es-ES" sz="2400" u="sng" dirty="0">
                <a:latin typeface="Arial Rounded MT Bold" panose="020F0704030504030204" pitchFamily="34" charset="0"/>
              </a:rPr>
              <a:t>tres factores característicos </a:t>
            </a:r>
            <a:r>
              <a:rPr lang="es-ES" sz="2400" dirty="0">
                <a:latin typeface="Arial Rounded MT Bold" panose="020F0704030504030204" pitchFamily="34" charset="0"/>
              </a:rPr>
              <a:t>para evaluar los niveles de resiliencia en las comunidades con </a:t>
            </a:r>
            <a:r>
              <a:rPr lang="es-ES" sz="2400" dirty="0" smtClean="0">
                <a:latin typeface="Arial Rounded MT Bold" panose="020F0704030504030204" pitchFamily="34" charset="0"/>
              </a:rPr>
              <a:t>vulnerabilidades: </a:t>
            </a:r>
            <a:r>
              <a:rPr lang="es-ES" sz="2400" dirty="0">
                <a:latin typeface="Arial Rounded MT Bold" panose="020F0704030504030204" pitchFamily="34" charset="0"/>
              </a:rPr>
              <a:t>Factores organizativos, Factores conceptuales y Factores </a:t>
            </a:r>
            <a:r>
              <a:rPr lang="es-ES" sz="2400" dirty="0" smtClean="0">
                <a:latin typeface="Arial Rounded MT Bold" panose="020F0704030504030204" pitchFamily="34" charset="0"/>
              </a:rPr>
              <a:t>metodológicos.</a:t>
            </a:r>
            <a:endParaRPr lang="es-ES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41017"/>
              </p:ext>
            </p:extLst>
          </p:nvPr>
        </p:nvGraphicFramePr>
        <p:xfrm>
          <a:off x="313895" y="2956566"/>
          <a:ext cx="8529850" cy="2471525"/>
        </p:xfrm>
        <a:graphic>
          <a:graphicData uri="http://schemas.openxmlformats.org/drawingml/2006/table">
            <a:tbl>
              <a:tblPr firstRow="1" firstCol="1" bandRow="1"/>
              <a:tblGrid>
                <a:gridCol w="2678163">
                  <a:extLst>
                    <a:ext uri="{9D8B030D-6E8A-4147-A177-3AD203B41FA5}">
                      <a16:colId xmlns:a16="http://schemas.microsoft.com/office/drawing/2014/main" val="657029267"/>
                    </a:ext>
                  </a:extLst>
                </a:gridCol>
                <a:gridCol w="2568419">
                  <a:extLst>
                    <a:ext uri="{9D8B030D-6E8A-4147-A177-3AD203B41FA5}">
                      <a16:colId xmlns:a16="http://schemas.microsoft.com/office/drawing/2014/main" val="2080133310"/>
                    </a:ext>
                  </a:extLst>
                </a:gridCol>
                <a:gridCol w="3283268">
                  <a:extLst>
                    <a:ext uri="{9D8B030D-6E8A-4147-A177-3AD203B41FA5}">
                      <a16:colId xmlns:a16="http://schemas.microsoft.com/office/drawing/2014/main" val="3811770358"/>
                    </a:ext>
                  </a:extLst>
                </a:gridCol>
              </a:tblGrid>
              <a:tr h="17813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Factores característicos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24971"/>
                  </a:ext>
                </a:extLst>
              </a:tr>
              <a:tr h="276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Factores Organizativos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Factores conceptuales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Factores metodológicos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966595"/>
                  </a:ext>
                </a:extLst>
              </a:tr>
              <a:tr h="1133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i) Seleccionar el tipo de comunidad a estudiar.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ii) Definir la escala del análisis espacial.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iii) Definir el tipo de escenario de riesgo y los eventos o fenómenos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iv) Definir el tipo de análisis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i) Identificar las Fuentes naturales de resiliencia comunitaria.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ii) Definir los déficits de capacidades resilientes.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iii) Fortalecimiento de la resiliencia comunitaria.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antGarde Bk BT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i) Analizar el contexto de la comunidad.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ii) Medir las fuentes naturales de resiliencia de la comunidad.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iii) Fortalecer las capacidades resilientes deficitarias.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iv) Medir las capacidades resilientes reforzadas.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47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4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44773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Arial Rounded MT Bold" panose="020F0704030504030204" pitchFamily="34" charset="0"/>
              </a:rPr>
              <a:t>3</a:t>
            </a:r>
            <a:r>
              <a:rPr lang="es-ES" sz="2400" dirty="0">
                <a:latin typeface="Arial Rounded MT Bold" panose="020F0704030504030204" pitchFamily="34" charset="0"/>
              </a:rPr>
              <a:t>. </a:t>
            </a:r>
            <a:r>
              <a:rPr lang="es-ES" sz="2400" dirty="0" smtClean="0">
                <a:latin typeface="Arial Rounded MT Bold" panose="020F0704030504030204" pitchFamily="34" charset="0"/>
              </a:rPr>
              <a:t>Aplicación </a:t>
            </a:r>
            <a:r>
              <a:rPr lang="es-ES" sz="2400" dirty="0">
                <a:latin typeface="Arial Rounded MT Bold" panose="020F0704030504030204" pitchFamily="34" charset="0"/>
              </a:rPr>
              <a:t>de la metodología propuesta por la red RIFOREDEx-CYTED</a:t>
            </a:r>
            <a:endParaRPr lang="es-ES" sz="1000" dirty="0" smtClean="0">
              <a:latin typeface="Arial Rounded MT Bold" panose="020F0704030504030204" pitchFamily="34" charset="0"/>
            </a:endParaRPr>
          </a:p>
          <a:p>
            <a:pPr algn="just"/>
            <a:endParaRPr lang="es-ES" sz="1200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latin typeface="Arial Rounded MT Bold" panose="020F0704030504030204" pitchFamily="34" charset="0"/>
              </a:rPr>
              <a:t>Con base al enfoque común, la metodología se aplicó en </a:t>
            </a:r>
            <a:r>
              <a:rPr lang="es-ES" sz="2400" dirty="0">
                <a:latin typeface="Arial Rounded MT Bold" panose="020F0704030504030204" pitchFamily="34" charset="0"/>
              </a:rPr>
              <a:t>cinco </a:t>
            </a:r>
            <a:r>
              <a:rPr lang="es-ES" sz="2400" dirty="0" smtClean="0">
                <a:latin typeface="Arial Rounded MT Bold" panose="020F0704030504030204" pitchFamily="34" charset="0"/>
              </a:rPr>
              <a:t>comunidades para evaluar la </a:t>
            </a:r>
            <a:r>
              <a:rPr lang="es-ES" sz="2400" dirty="0">
                <a:latin typeface="Arial Rounded MT Bold" panose="020F0704030504030204" pitchFamily="34" charset="0"/>
              </a:rPr>
              <a:t>resiliencia ante </a:t>
            </a:r>
            <a:r>
              <a:rPr lang="es-ES" sz="2400" dirty="0" smtClean="0">
                <a:latin typeface="Arial Rounded MT Bold" panose="020F0704030504030204" pitchFamily="34" charset="0"/>
              </a:rPr>
              <a:t>desastres:</a:t>
            </a:r>
          </a:p>
          <a:p>
            <a:pPr algn="just"/>
            <a:endParaRPr lang="es-ES" sz="1200" dirty="0">
              <a:latin typeface="Arial Rounded MT Bold" panose="020F0704030504030204" pitchFamily="34" charset="0"/>
            </a:endParaRPr>
          </a:p>
          <a:p>
            <a:pPr algn="just"/>
            <a:r>
              <a:rPr lang="es-ES" sz="1600" dirty="0">
                <a:latin typeface="Arial Rounded MT Bold" panose="020F0704030504030204" pitchFamily="34" charset="0"/>
              </a:rPr>
              <a:t>Caso A. Evaluación de la resiliencia ante eventos hidrometeorológicos en la comunidad costera </a:t>
            </a:r>
            <a:r>
              <a:rPr lang="es-E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“Consejo Popular Guanabo”, Habana del Este, Cuba</a:t>
            </a:r>
            <a:r>
              <a:rPr lang="es-ES" sz="1600" dirty="0">
                <a:latin typeface="Arial Rounded MT Bold" panose="020F0704030504030204" pitchFamily="34" charset="0"/>
              </a:rPr>
              <a:t>.</a:t>
            </a:r>
          </a:p>
          <a:p>
            <a:pPr algn="just"/>
            <a:r>
              <a:rPr lang="es-ES" sz="1600" dirty="0">
                <a:latin typeface="Arial Rounded MT Bold" panose="020F0704030504030204" pitchFamily="34" charset="0"/>
              </a:rPr>
              <a:t>Caso B. Evaluación de la resiliencia ante eventos de inundación pluvial en la comunidad urbana </a:t>
            </a:r>
            <a:r>
              <a:rPr lang="es-E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“Proterritorio”, Chetumal, Quintana Roo, México</a:t>
            </a:r>
            <a:r>
              <a:rPr lang="es-ES" sz="1600" dirty="0">
                <a:latin typeface="Arial Rounded MT Bold" panose="020F0704030504030204" pitchFamily="34" charset="0"/>
              </a:rPr>
              <a:t>.</a:t>
            </a:r>
          </a:p>
          <a:p>
            <a:pPr algn="just"/>
            <a:r>
              <a:rPr lang="es-ES" sz="1600" dirty="0">
                <a:latin typeface="Arial Rounded MT Bold" panose="020F0704030504030204" pitchFamily="34" charset="0"/>
              </a:rPr>
              <a:t>Caso C. Evaluación de la resiliencia ante el fenómeno de despoblación e incendios forestales en la </a:t>
            </a:r>
            <a:r>
              <a:rPr lang="es-E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comunidad rural “Genalguacil”, Málaga, España</a:t>
            </a:r>
            <a:r>
              <a:rPr lang="es-ES" sz="1600" dirty="0">
                <a:latin typeface="Arial Rounded MT Bold" panose="020F0704030504030204" pitchFamily="34" charset="0"/>
              </a:rPr>
              <a:t>.</a:t>
            </a:r>
          </a:p>
          <a:p>
            <a:pPr algn="just"/>
            <a:r>
              <a:rPr lang="es-ES" sz="1600" dirty="0">
                <a:latin typeface="Arial Rounded MT Bold" panose="020F0704030504030204" pitchFamily="34" charset="0"/>
              </a:rPr>
              <a:t>Caso D. Evaluación de la resiliencia ante eventos multiamenazas en un </a:t>
            </a:r>
            <a:r>
              <a:rPr lang="es-E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sector peri-urbano de la ciudad de San Andrés, El Salvador</a:t>
            </a:r>
            <a:r>
              <a:rPr lang="es-ES" sz="1600" dirty="0">
                <a:latin typeface="Arial Rounded MT Bold" panose="020F0704030504030204" pitchFamily="34" charset="0"/>
              </a:rPr>
              <a:t>.</a:t>
            </a:r>
          </a:p>
          <a:p>
            <a:pPr algn="just"/>
            <a:r>
              <a:rPr lang="es-ES" sz="1600" dirty="0">
                <a:latin typeface="Arial Rounded MT Bold" panose="020F0704030504030204" pitchFamily="34" charset="0"/>
              </a:rPr>
              <a:t>Caso E. Evaluación de la resiliencia ante eventos hidrometeorológicos (sequía, inundaciones) y otros inducidos en la comunidad rural “</a:t>
            </a:r>
            <a:r>
              <a:rPr lang="es-E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 Porcal”, Madriz, Nicaragua</a:t>
            </a:r>
            <a:r>
              <a:rPr lang="es-ES" sz="1600" dirty="0"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es-ES" sz="1600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En esta Mesa, se presentarán las características de cada uno de los casos.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3. Resultados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95683" y="2647835"/>
            <a:ext cx="3391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Conclusiones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3175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152633" y="1150759"/>
            <a:ext cx="2388358" cy="46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 Rounded MT Bold" panose="020F0704030504030204" pitchFamily="34" charset="0"/>
              </a:rPr>
              <a:t>Contenido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 Rounded MT Bold" panose="020F0704030504030204" pitchFamily="34" charset="0"/>
              </a:rPr>
              <a:t>P</a:t>
            </a:r>
            <a:r>
              <a:rPr lang="es-ES" sz="1600" dirty="0" smtClean="0">
                <a:latin typeface="Arial Rounded MT Bold" panose="020F0704030504030204" pitchFamily="34" charset="0"/>
              </a:rPr>
              <a:t>ropuesta para la evaluación y seguimiento de la resiliencia en comunidades con vulnerabilidades. enfoque común de la red RIFOREDEX-CYTED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218662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2400" dirty="0" smtClean="0">
                <a:latin typeface="Arial Rounded MT Bold" panose="020F0704030504030204" pitchFamily="34" charset="0"/>
              </a:rPr>
              <a:t>Introducción</a:t>
            </a:r>
          </a:p>
          <a:p>
            <a:pPr marL="342900" indent="-342900">
              <a:buAutoNum type="arabicPeriod"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>
              <a:buAutoNum type="arabicPeriod"/>
            </a:pPr>
            <a:r>
              <a:rPr lang="es-ES" sz="2400" dirty="0" smtClean="0">
                <a:latin typeface="Arial Rounded MT Bold" panose="020F0704030504030204" pitchFamily="34" charset="0"/>
              </a:rPr>
              <a:t>Metodología</a:t>
            </a:r>
          </a:p>
          <a:p>
            <a:pPr marL="342900" indent="-342900">
              <a:buAutoNum type="arabicPeriod"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>
              <a:buAutoNum type="arabicPeriod"/>
            </a:pPr>
            <a:r>
              <a:rPr lang="es-ES" sz="2400" dirty="0" smtClean="0">
                <a:latin typeface="Arial Rounded MT Bold" panose="020F0704030504030204" pitchFamily="34" charset="0"/>
              </a:rPr>
              <a:t>Resultados</a:t>
            </a:r>
          </a:p>
          <a:p>
            <a:pPr marL="342900" indent="-342900">
              <a:buAutoNum type="arabicPeriod"/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>
              <a:buAutoNum type="arabicPeriod"/>
            </a:pPr>
            <a:r>
              <a:rPr lang="es-ES" sz="2400" dirty="0" smtClean="0">
                <a:latin typeface="Arial Rounded MT Bold" panose="020F0704030504030204" pitchFamily="34" charset="0"/>
              </a:rPr>
              <a:t>Conclusiones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412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89264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9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 modelo del camino hacia la resiliencia</a:t>
            </a:r>
            <a:r>
              <a:rPr lang="es-ES" sz="1900" dirty="0">
                <a:latin typeface="Arial Rounded MT Bold" panose="020F0704030504030204" pitchFamily="34" charset="0"/>
              </a:rPr>
              <a:t>, es el </a:t>
            </a:r>
            <a:r>
              <a:rPr lang="es-ES" sz="1900" u="sng" dirty="0">
                <a:latin typeface="Arial Rounded MT Bold" panose="020F0704030504030204" pitchFamily="34" charset="0"/>
              </a:rPr>
              <a:t>principal resultado científico y metodológico </a:t>
            </a:r>
            <a:r>
              <a:rPr lang="es-ES" sz="1900" dirty="0">
                <a:latin typeface="Arial Rounded MT Bold" panose="020F0704030504030204" pitchFamily="34" charset="0"/>
              </a:rPr>
              <a:t>cuya característica principal es que concibe </a:t>
            </a:r>
            <a:r>
              <a:rPr lang="es-ES" sz="1900" u="sng" dirty="0">
                <a:latin typeface="Arial Rounded MT Bold" panose="020F0704030504030204" pitchFamily="34" charset="0"/>
              </a:rPr>
              <a:t>un análisis no lineal de la resiliencia </a:t>
            </a:r>
            <a:r>
              <a:rPr lang="es-ES" sz="1900" dirty="0">
                <a:latin typeface="Arial Rounded MT Bold" panose="020F0704030504030204" pitchFamily="34" charset="0"/>
              </a:rPr>
              <a:t>en comunidades con </a:t>
            </a:r>
            <a:r>
              <a:rPr lang="es-ES" sz="1900" dirty="0" smtClean="0">
                <a:latin typeface="Arial Rounded MT Bold" panose="020F0704030504030204" pitchFamily="34" charset="0"/>
              </a:rPr>
              <a:t>vulnerabilidades</a:t>
            </a:r>
            <a:r>
              <a:rPr lang="es-ES" sz="1900" dirty="0" smtClean="0">
                <a:latin typeface="Arial Rounded MT Bold" panose="020F0704030504030204" pitchFamily="34" charset="0"/>
              </a:rPr>
              <a:t>.</a:t>
            </a:r>
          </a:p>
          <a:p>
            <a:pPr algn="just"/>
            <a:endParaRPr lang="es-ES" sz="1900" dirty="0">
              <a:latin typeface="Arial Rounded MT Bold" panose="020F0704030504030204" pitchFamily="34" charset="0"/>
            </a:endParaRPr>
          </a:p>
          <a:p>
            <a:pPr algn="just"/>
            <a:r>
              <a:rPr lang="es-ES" sz="1900" dirty="0" smtClean="0">
                <a:latin typeface="Arial Rounded MT Bold" panose="020F0704030504030204" pitchFamily="34" charset="0"/>
              </a:rPr>
              <a:t>Se nutre del </a:t>
            </a:r>
            <a:r>
              <a:rPr lang="es-ES" sz="1900" u="sng" dirty="0" smtClean="0">
                <a:latin typeface="Arial Rounded MT Bold" panose="020F0704030504030204" pitchFamily="34" charset="0"/>
              </a:rPr>
              <a:t>acervo teórico y metodológico del estado del arte </a:t>
            </a:r>
            <a:r>
              <a:rPr lang="es-ES" sz="1900" dirty="0" smtClean="0">
                <a:latin typeface="Arial Rounded MT Bold" panose="020F0704030504030204" pitchFamily="34" charset="0"/>
              </a:rPr>
              <a:t>a nivel internacional, </a:t>
            </a:r>
            <a:r>
              <a:rPr lang="es-ES" sz="1900" u="sng" dirty="0" smtClean="0">
                <a:latin typeface="Arial Rounded MT Bold" panose="020F0704030504030204" pitchFamily="34" charset="0"/>
              </a:rPr>
              <a:t>se aprovechan las experiencia y buenas prácticas relevantes</a:t>
            </a:r>
            <a:r>
              <a:rPr lang="es-ES" sz="1900" dirty="0" smtClean="0">
                <a:latin typeface="Arial Rounded MT Bold" panose="020F0704030504030204" pitchFamily="34" charset="0"/>
              </a:rPr>
              <a:t> y, a partir de ellas, se proyecta un enfoque particular.</a:t>
            </a:r>
            <a:endParaRPr lang="es-ES" sz="1900" dirty="0" smtClean="0">
              <a:latin typeface="Arial Rounded MT Bold" panose="020F0704030504030204" pitchFamily="34" charset="0"/>
            </a:endParaRPr>
          </a:p>
          <a:p>
            <a:pPr algn="just"/>
            <a:endParaRPr lang="es-ES" sz="1900" dirty="0">
              <a:latin typeface="Arial Rounded MT Bold" panose="020F0704030504030204" pitchFamily="34" charset="0"/>
            </a:endParaRPr>
          </a:p>
          <a:p>
            <a:pPr algn="just"/>
            <a:r>
              <a:rPr lang="es-ES" sz="1900" dirty="0">
                <a:latin typeface="Arial Rounded MT Bold" panose="020F0704030504030204" pitchFamily="34" charset="0"/>
              </a:rPr>
              <a:t>Consideramos que </a:t>
            </a:r>
            <a:r>
              <a:rPr lang="es-ES" sz="19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 metodología utilizada para evaluar (medir) la resiliencia comunitaria</a:t>
            </a:r>
            <a:r>
              <a:rPr lang="es-ES" sz="1900" dirty="0">
                <a:latin typeface="Arial Rounded MT Bold" panose="020F0704030504030204" pitchFamily="34" charset="0"/>
              </a:rPr>
              <a:t>, </a:t>
            </a:r>
            <a:r>
              <a:rPr lang="es-ES" sz="1900" u="sng" dirty="0">
                <a:latin typeface="Arial Rounded MT Bold" panose="020F0704030504030204" pitchFamily="34" charset="0"/>
              </a:rPr>
              <a:t>puede ser útil para preparar, organizar, conducir y fundamentar el trabajo de organizaciones, redes, y proyectos </a:t>
            </a:r>
            <a:r>
              <a:rPr lang="es-ES" sz="1900" dirty="0">
                <a:latin typeface="Arial Rounded MT Bold" panose="020F0704030504030204" pitchFamily="34" charset="0"/>
              </a:rPr>
              <a:t>que trabajan con comunidades de distinto tipo.</a:t>
            </a:r>
          </a:p>
          <a:p>
            <a:pPr algn="just"/>
            <a:endParaRPr lang="es-ES" sz="1900" dirty="0">
              <a:latin typeface="Arial Rounded MT Bold" panose="020F0704030504030204" pitchFamily="34" charset="0"/>
            </a:endParaRPr>
          </a:p>
          <a:p>
            <a:pPr algn="just"/>
            <a:r>
              <a:rPr lang="es-ES" sz="1900" dirty="0">
                <a:latin typeface="Arial Rounded MT Bold" panose="020F0704030504030204" pitchFamily="34" charset="0"/>
              </a:rPr>
              <a:t>Finalmente, </a:t>
            </a:r>
            <a:r>
              <a:rPr lang="es-ES" sz="19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las limitaciones metodológicas identificadas </a:t>
            </a:r>
            <a:r>
              <a:rPr lang="es-ES" sz="1900" dirty="0">
                <a:latin typeface="Arial Rounded MT Bold" panose="020F0704030504030204" pitchFamily="34" charset="0"/>
              </a:rPr>
              <a:t>durante el proceso de construcción de esta propuesta </a:t>
            </a:r>
            <a:r>
              <a:rPr lang="es-ES" sz="19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son de dos tipos</a:t>
            </a:r>
            <a:r>
              <a:rPr lang="es-ES" sz="1900" dirty="0">
                <a:latin typeface="Arial Rounded MT Bold" panose="020F0704030504030204" pitchFamily="34" charset="0"/>
              </a:rPr>
              <a:t>: i) </a:t>
            </a:r>
            <a:r>
              <a:rPr lang="es-ES" sz="1900" u="sng" dirty="0">
                <a:latin typeface="Arial Rounded MT Bold" panose="020F0704030504030204" pitchFamily="34" charset="0"/>
              </a:rPr>
              <a:t>factor tiempo</a:t>
            </a:r>
            <a:r>
              <a:rPr lang="es-ES" sz="1900" dirty="0">
                <a:latin typeface="Arial Rounded MT Bold" panose="020F0704030504030204" pitchFamily="34" charset="0"/>
              </a:rPr>
              <a:t>, lo que puede influir en el incumplimiento parcial del camino hacia la resiliencia y ii) recursos financieros y tecnológicos que también pueden incidir en el desarrollo de las intervenciones</a:t>
            </a:r>
            <a:r>
              <a:rPr lang="es-ES" sz="1900" dirty="0" smtClean="0">
                <a:latin typeface="Arial Rounded MT Bold" panose="020F0704030504030204" pitchFamily="34" charset="0"/>
              </a:rPr>
              <a:t>.</a:t>
            </a:r>
            <a:endParaRPr lang="es-ES" sz="1900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4. Conclusiones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33518" y="2661482"/>
            <a:ext cx="6045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Fin de la presentación</a:t>
            </a:r>
            <a:endParaRPr lang="es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1549021" y="3441568"/>
            <a:ext cx="6045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Muchas Gracias!!!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95683" y="2647835"/>
            <a:ext cx="315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Introducción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424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3493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metodología propia para la evaluación de la resiliencia comunitaria ante desastres, surge por la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necesidad de </a:t>
            </a:r>
            <a:r>
              <a:rPr lang="es-E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cumplimentar el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objetivo </a:t>
            </a:r>
            <a:r>
              <a:rPr lang="es-E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general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la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red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RIFOREDEx:</a:t>
            </a: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“Contribuir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 la formación de comunidades resilientes mediante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el fortalecimiento de sus capacidades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para enfrentar eficientemente riesgos y desastres provocados por eventos naturales extremos en países de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Iberoamérica”.</a:t>
            </a: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Alcanzar este objetivo significó </a:t>
            </a:r>
            <a:r>
              <a:rPr lang="es-E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 reto importante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, cuya solución debería dar respuestas a las siguientes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interrogantes: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1. Introducción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3493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1. ¿Cuál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debería ser la metodología que asumiría la red para llevar a cabo la evaluación (medición)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la resiliencia en las comunidades con vulnerabilidades y su fortalecimiento ulterior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  <a:p>
            <a:pPr algn="just"/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2.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¿Cuál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debería ser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el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enfoque que se adoptaría por los distintos grupos de la red, para llevar a cabo la evaluación (medición) y fortalecimiento de la resiliencia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en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sus comunidades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metas?</a:t>
            </a: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3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¿Qué elementos debería incluir dicho 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enfoque ante la diversidad de corrientes surgidas a escala internacional para abordar el tema? </a:t>
            </a:r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  <a:p>
            <a:pPr algn="just"/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1. Introducción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95683" y="2647835"/>
            <a:ext cx="315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Metodología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5855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525744"/>
            <a:ext cx="9144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 Rounded MT Bold" panose="020F0704030504030204" pitchFamily="34" charset="0"/>
              </a:rPr>
              <a:t>Con tales antecedentes, la investigación se realizó desde el </a:t>
            </a:r>
            <a:r>
              <a:rPr lang="es-ES" sz="2400" u="sng" dirty="0">
                <a:latin typeface="Arial Rounded MT Bold" panose="020F0704030504030204" pitchFamily="34" charset="0"/>
              </a:rPr>
              <a:t>paradigma </a:t>
            </a:r>
            <a:r>
              <a:rPr lang="es-ES" sz="2400" u="sng" dirty="0" smtClean="0">
                <a:latin typeface="Arial Rounded MT Bold" panose="020F0704030504030204" pitchFamily="34" charset="0"/>
              </a:rPr>
              <a:t>cualitativo</a:t>
            </a:r>
            <a:r>
              <a:rPr lang="es-ES" sz="2400" dirty="0" smtClean="0">
                <a:latin typeface="Arial Rounded MT Bold" panose="020F0704030504030204" pitchFamily="34" charset="0"/>
              </a:rPr>
              <a:t>:</a:t>
            </a:r>
          </a:p>
          <a:p>
            <a:pPr algn="just"/>
            <a:endParaRPr lang="es-ES" sz="24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Arial Rounded MT Bold" panose="020F0704030504030204" pitchFamily="34" charset="0"/>
              </a:rPr>
              <a:t>Se empleó el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método histórico-dialéctico </a:t>
            </a:r>
            <a:r>
              <a:rPr lang="es-ES" sz="2200" dirty="0">
                <a:latin typeface="Arial Rounded MT Bold" panose="020F0704030504030204" pitchFamily="34" charset="0"/>
              </a:rPr>
              <a:t>para analizar el origen y desarrollo del </a:t>
            </a:r>
            <a:r>
              <a:rPr lang="es-ES" sz="2200" u="sng" dirty="0">
                <a:latin typeface="Arial Rounded MT Bold" panose="020F0704030504030204" pitchFamily="34" charset="0"/>
              </a:rPr>
              <a:t>término “resiliencia comunitaria” </a:t>
            </a:r>
            <a:r>
              <a:rPr lang="es-ES" sz="2200" dirty="0">
                <a:latin typeface="Arial Rounded MT Bold" panose="020F0704030504030204" pitchFamily="34" charset="0"/>
              </a:rPr>
              <a:t>con base en las fuentes bibliográficas más </a:t>
            </a:r>
            <a:r>
              <a:rPr lang="es-ES" sz="2200" dirty="0" smtClean="0">
                <a:latin typeface="Arial Rounded MT Bold" panose="020F0704030504030204" pitchFamily="34" charset="0"/>
              </a:rPr>
              <a:t>relevantes y estudiar </a:t>
            </a:r>
            <a:r>
              <a:rPr lang="es-ES" sz="2200" dirty="0">
                <a:latin typeface="Arial Rounded MT Bold" panose="020F0704030504030204" pitchFamily="34" charset="0"/>
              </a:rPr>
              <a:t>las </a:t>
            </a:r>
            <a:r>
              <a:rPr lang="es-ES" sz="2200" u="sng" dirty="0">
                <a:latin typeface="Arial Rounded MT Bold" panose="020F0704030504030204" pitchFamily="34" charset="0"/>
              </a:rPr>
              <a:t>principales corrientes </a:t>
            </a:r>
            <a:r>
              <a:rPr lang="es-ES" sz="2200" u="sng" dirty="0" smtClean="0">
                <a:latin typeface="Arial Rounded MT Bold" panose="020F0704030504030204" pitchFamily="34" charset="0"/>
              </a:rPr>
              <a:t>de pensamiento</a:t>
            </a:r>
            <a:r>
              <a:rPr lang="es-ES" sz="2200" dirty="0" smtClean="0">
                <a:latin typeface="Arial Rounded MT Bold" panose="020F0704030504030204" pitchFamily="34" charset="0"/>
              </a:rPr>
              <a:t> que dieron </a:t>
            </a:r>
            <a:r>
              <a:rPr lang="es-ES" sz="2200" dirty="0">
                <a:latin typeface="Arial Rounded MT Bold" panose="020F0704030504030204" pitchFamily="34" charset="0"/>
              </a:rPr>
              <a:t>origen </a:t>
            </a:r>
            <a:r>
              <a:rPr lang="es-ES" sz="2200" dirty="0" smtClean="0">
                <a:latin typeface="Arial Rounded MT Bold" panose="020F0704030504030204" pitchFamily="34" charset="0"/>
              </a:rPr>
              <a:t>al término y </a:t>
            </a:r>
            <a:r>
              <a:rPr lang="es-ES" sz="2200" dirty="0">
                <a:latin typeface="Arial Rounded MT Bold" panose="020F0704030504030204" pitchFamily="34" charset="0"/>
              </a:rPr>
              <a:t>sus características</a:t>
            </a:r>
            <a:r>
              <a:rPr lang="es-ES" sz="2200" dirty="0" smtClean="0">
                <a:latin typeface="Arial Rounded MT Bold" panose="020F07040305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Arial Rounded MT Bold" panose="020F0704030504030204" pitchFamily="34" charset="0"/>
              </a:rPr>
              <a:t>El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análisis y síntesis </a:t>
            </a:r>
            <a:r>
              <a:rPr lang="es-ES" sz="2200" dirty="0">
                <a:latin typeface="Arial Rounded MT Bold" panose="020F0704030504030204" pitchFamily="34" charset="0"/>
              </a:rPr>
              <a:t>se empleó para </a:t>
            </a:r>
            <a:r>
              <a:rPr lang="es-ES" sz="2200" u="sng" dirty="0">
                <a:latin typeface="Arial Rounded MT Bold" panose="020F0704030504030204" pitchFamily="34" charset="0"/>
              </a:rPr>
              <a:t>estudiar por separado </a:t>
            </a:r>
            <a:r>
              <a:rPr lang="es-ES" sz="2200" dirty="0">
                <a:latin typeface="Arial Rounded MT Bold" panose="020F0704030504030204" pitchFamily="34" charset="0"/>
              </a:rPr>
              <a:t>cada una de las fuentes y corrientes, sus exponentes y características, y luego, </a:t>
            </a:r>
            <a:r>
              <a:rPr lang="es-ES" sz="2200" u="sng" dirty="0">
                <a:latin typeface="Arial Rounded MT Bold" panose="020F0704030504030204" pitchFamily="34" charset="0"/>
              </a:rPr>
              <a:t>encontrar las propiedades y relaciones de ellas y extraer las características </a:t>
            </a:r>
            <a:r>
              <a:rPr lang="es-ES" sz="2200" dirty="0">
                <a:latin typeface="Arial Rounded MT Bold" panose="020F0704030504030204" pitchFamily="34" charset="0"/>
              </a:rPr>
              <a:t>con las cuales fundamentar esa visión </a:t>
            </a:r>
            <a:r>
              <a:rPr lang="es-ES" sz="2200" dirty="0" smtClean="0">
                <a:latin typeface="Arial Rounded MT Bold" panose="020F0704030504030204" pitchFamily="34" charset="0"/>
              </a:rPr>
              <a:t>común.</a:t>
            </a:r>
          </a:p>
          <a:p>
            <a:pPr algn="just"/>
            <a:endParaRPr lang="es-ES" sz="2400" dirty="0">
              <a:latin typeface="Arial Rounded MT Bold" panose="020F0704030504030204" pitchFamily="34" charset="0"/>
            </a:endParaRPr>
          </a:p>
          <a:p>
            <a:pPr algn="just"/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2. Metodología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525744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Arial Rounded MT Bold" panose="020F0704030504030204" pitchFamily="34" charset="0"/>
              </a:rPr>
              <a:t>Desde el punto de vista organizativo, la investigación se desarrolló en dos etapas:</a:t>
            </a:r>
          </a:p>
          <a:p>
            <a:pPr algn="just"/>
            <a:endParaRPr lang="es-ES" sz="2400" dirty="0"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1ra Etapa:</a:t>
            </a:r>
          </a:p>
          <a:p>
            <a:pPr algn="just"/>
            <a:endParaRPr lang="es-ES" sz="2200" dirty="0" smtClean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Arial Rounded MT Bold" panose="020F0704030504030204" pitchFamily="34" charset="0"/>
              </a:rPr>
              <a:t>Se desarrolló en el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primer año </a:t>
            </a:r>
            <a:r>
              <a:rPr lang="es-ES" sz="2200" dirty="0">
                <a:latin typeface="Arial Rounded MT Bold" panose="020F0704030504030204" pitchFamily="34" charset="0"/>
              </a:rPr>
              <a:t>de acción de la red (2021) </a:t>
            </a:r>
            <a:endParaRPr lang="es-ES" sz="2200" dirty="0" smtClean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 Rounded MT Bold" panose="020F0704030504030204" pitchFamily="34" charset="0"/>
              </a:rPr>
              <a:t>Cada grupo seleccionó las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comunidades metas </a:t>
            </a:r>
            <a:r>
              <a:rPr lang="es-ES" sz="2200" dirty="0">
                <a:latin typeface="Arial Rounded MT Bold" panose="020F0704030504030204" pitchFamily="34" charset="0"/>
              </a:rPr>
              <a:t>en cada país (Cuba, España, El Salvador, México y Nicaragua</a:t>
            </a:r>
            <a:r>
              <a:rPr lang="es-ES" sz="2200" dirty="0" smtClean="0">
                <a:latin typeface="Arial Rounded MT Bold" panose="020F0704030504030204" pitchFamily="34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latin typeface="Arial Rounded MT Bold" panose="020F07040305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 Rounded MT Bold" panose="020F0704030504030204" pitchFamily="34" charset="0"/>
              </a:rPr>
              <a:t>Se procedió </a:t>
            </a:r>
            <a:r>
              <a:rPr lang="es-ES" sz="2200" dirty="0">
                <a:latin typeface="Arial Rounded MT Bold" panose="020F0704030504030204" pitchFamily="34" charset="0"/>
              </a:rPr>
              <a:t>a la conceptualización </a:t>
            </a:r>
            <a:r>
              <a:rPr lang="es-ES" sz="2200" dirty="0" smtClean="0">
                <a:latin typeface="Arial Rounded MT Bold" panose="020F0704030504030204" pitchFamily="34" charset="0"/>
              </a:rPr>
              <a:t>de </a:t>
            </a:r>
            <a:r>
              <a:rPr lang="es-ES" sz="2200" dirty="0">
                <a:latin typeface="Arial Rounded MT Bold" panose="020F0704030504030204" pitchFamily="34" charset="0"/>
              </a:rPr>
              <a:t>los 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principios que fundamentan el enfoque </a:t>
            </a:r>
            <a:r>
              <a:rPr lang="es-ES" sz="2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común</a:t>
            </a:r>
            <a:r>
              <a:rPr lang="es-ES" sz="2200" dirty="0" smtClean="0">
                <a:latin typeface="Arial Rounded MT Bold" panose="020F0704030504030204" pitchFamily="34" charset="0"/>
              </a:rPr>
              <a:t>.</a:t>
            </a:r>
            <a:endParaRPr lang="es-ES" sz="2400" dirty="0">
              <a:latin typeface="Arial Rounded MT Bold" panose="020F0704030504030204" pitchFamily="34" charset="0"/>
            </a:endParaRPr>
          </a:p>
          <a:p>
            <a:pPr algn="just"/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2. Metodología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0" y="5527964"/>
            <a:ext cx="9144000" cy="13300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U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457504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Arial Rounded MT Bold" panose="020F0704030504030204" pitchFamily="34" charset="0"/>
              </a:rPr>
              <a:t>Principios para fundamentar el enfoque común de la metodología de la red:</a:t>
            </a:r>
          </a:p>
          <a:p>
            <a:pPr algn="just"/>
            <a:endParaRPr lang="es-ES" sz="2400" dirty="0"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1. Contexto de largo plazo y diverso</a:t>
            </a:r>
            <a:r>
              <a:rPr lang="es-ES" sz="2200" dirty="0" smtClean="0">
                <a:latin typeface="Arial Rounded MT Bold" panose="020F0704030504030204" pitchFamily="34" charset="0"/>
              </a:rPr>
              <a:t>: se </a:t>
            </a:r>
            <a:r>
              <a:rPr lang="es-ES" sz="2200" dirty="0">
                <a:latin typeface="Arial Rounded MT Bold" panose="020F0704030504030204" pitchFamily="34" charset="0"/>
              </a:rPr>
              <a:t>aborda en un </a:t>
            </a:r>
            <a:r>
              <a:rPr lang="es-ES" sz="2200" u="sng" dirty="0">
                <a:latin typeface="Arial Rounded MT Bold" panose="020F0704030504030204" pitchFamily="34" charset="0"/>
              </a:rPr>
              <a:t>contexto de largo plazo,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2200" dirty="0">
                <a:latin typeface="Arial Rounded MT Bold" panose="020F0704030504030204" pitchFamily="34" charset="0"/>
              </a:rPr>
              <a:t>es decir, como un estudio lineal, longitudinal, </a:t>
            </a:r>
            <a:r>
              <a:rPr lang="es-ES" sz="2200" dirty="0" smtClean="0">
                <a:latin typeface="Arial Rounded MT Bold" panose="020F0704030504030204" pitchFamily="34" charset="0"/>
              </a:rPr>
              <a:t>multitemporal.</a:t>
            </a:r>
          </a:p>
          <a:p>
            <a:pPr algn="just"/>
            <a:endParaRPr lang="es-ES" sz="2200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</a:t>
            </a:r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 Se adoptaron nuevos conceptos</a:t>
            </a:r>
            <a:r>
              <a:rPr lang="es-ES" sz="2200" dirty="0" smtClean="0">
                <a:latin typeface="Arial Rounded MT Bold" panose="020F0704030504030204" pitchFamily="34" charset="0"/>
              </a:rPr>
              <a:t>: i</a:t>
            </a:r>
            <a:r>
              <a:rPr lang="es-ES" sz="2200" dirty="0">
                <a:latin typeface="Arial Rounded MT Bold" panose="020F0704030504030204" pitchFamily="34" charset="0"/>
              </a:rPr>
              <a:t>) </a:t>
            </a:r>
            <a:r>
              <a:rPr lang="es-ES" sz="2200" u="sng" dirty="0">
                <a:latin typeface="Arial Rounded MT Bold" panose="020F0704030504030204" pitchFamily="34" charset="0"/>
              </a:rPr>
              <a:t>Fuentes Naturales de Resiliencia</a:t>
            </a:r>
            <a:r>
              <a:rPr lang="es-ES" sz="2200" dirty="0">
                <a:latin typeface="Arial Rounded MT Bold" panose="020F0704030504030204" pitchFamily="34" charset="0"/>
              </a:rPr>
              <a:t>, ii) </a:t>
            </a:r>
            <a:r>
              <a:rPr lang="es-ES" sz="2200" u="sng" dirty="0">
                <a:latin typeface="Arial Rounded MT Bold" panose="020F0704030504030204" pitchFamily="34" charset="0"/>
              </a:rPr>
              <a:t>Déficits de capacidades resilientes </a:t>
            </a:r>
            <a:r>
              <a:rPr lang="es-ES" sz="2200" dirty="0">
                <a:latin typeface="Arial Rounded MT Bold" panose="020F0704030504030204" pitchFamily="34" charset="0"/>
              </a:rPr>
              <a:t>o déficit de resiliencia, y iii) </a:t>
            </a:r>
            <a:r>
              <a:rPr lang="es-ES" sz="2200" u="sng" dirty="0">
                <a:latin typeface="Arial Rounded MT Bold" panose="020F0704030504030204" pitchFamily="34" charset="0"/>
              </a:rPr>
              <a:t>Fortalecimiento de los déficits </a:t>
            </a:r>
            <a:r>
              <a:rPr lang="es-ES" sz="2200" dirty="0">
                <a:latin typeface="Arial Rounded MT Bold" panose="020F0704030504030204" pitchFamily="34" charset="0"/>
              </a:rPr>
              <a:t>de capacidades resilientes </a:t>
            </a:r>
          </a:p>
          <a:p>
            <a:pPr algn="just"/>
            <a:endParaRPr lang="es-ES" sz="2200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3. Tipos y alcance del estudio</a:t>
            </a:r>
            <a:r>
              <a:rPr lang="es-ES" sz="2200" dirty="0">
                <a:latin typeface="Arial Rounded MT Bold" panose="020F0704030504030204" pitchFamily="34" charset="0"/>
              </a:rPr>
              <a:t>: el modelo propuesto se basa en un conjunto de </a:t>
            </a:r>
            <a:r>
              <a:rPr lang="es-ES" sz="2200" u="sng" dirty="0">
                <a:latin typeface="Arial Rounded MT Bold" panose="020F0704030504030204" pitchFamily="34" charset="0"/>
              </a:rPr>
              <a:t>variables incluidas en tres dimensiones o factores</a:t>
            </a:r>
            <a:r>
              <a:rPr lang="es-ES" sz="2200" dirty="0">
                <a:latin typeface="Arial Rounded MT Bold" panose="020F0704030504030204" pitchFamily="34" charset="0"/>
              </a:rPr>
              <a:t>: organizativos, conceptuales y metodológicos, que también son descritos en este trabajo.</a:t>
            </a:r>
            <a:endParaRPr lang="es-ES" sz="2400" dirty="0">
              <a:latin typeface="Arial Rounded MT Bold" panose="020F0704030504030204" pitchFamily="34" charset="0"/>
            </a:endParaRPr>
          </a:p>
          <a:p>
            <a:pPr algn="just"/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 Rounded MT Bold" panose="020F0704030504030204" pitchFamily="34" charset="0"/>
              </a:rPr>
              <a:t>2. Metodología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1328</Words>
  <Application>Microsoft Office PowerPoint</Application>
  <PresentationFormat>Presentación en pantalla (4:3)</PresentationFormat>
  <Paragraphs>159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Supermercado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Montesino</dc:creator>
  <cp:lastModifiedBy>DAMASO</cp:lastModifiedBy>
  <cp:revision>46</cp:revision>
  <dcterms:created xsi:type="dcterms:W3CDTF">2021-06-10T21:14:12Z</dcterms:created>
  <dcterms:modified xsi:type="dcterms:W3CDTF">2024-10-24T21:45:47Z</dcterms:modified>
</cp:coreProperties>
</file>