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8" d="100"/>
          <a:sy n="18" d="100"/>
        </p:scale>
        <p:origin x="2059" y="-38"/>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6/29/2026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6/29/2026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xmlns="" val="20000"/>
                    </a:ext>
                  </a:extLst>
                </a:gridCol>
                <a:gridCol w="9416458">
                  <a:extLst>
                    <a:ext uri="{9D8B030D-6E8A-4147-A177-3AD203B41FA5}">
                      <a16:colId xmlns:a16="http://schemas.microsoft.com/office/drawing/2014/main" xmlns=""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r>
                        <a:rPr lang="en-US" sz="1900" dirty="0">
                          <a:solidFill>
                            <a:schemeClr val="bg1"/>
                          </a:solidFill>
                          <a:latin typeface="Arial" panose="020B0604020202020204" pitchFamily="34" charset="0"/>
                          <a:cs typeface="Arial" panose="020B0604020202020204" pitchFamily="34" charset="0"/>
                        </a:rPr>
                        <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xmlns=""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xmlns=""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900" b="0" baseline="0" dirty="0">
                          <a:solidFill>
                            <a:srgbClr val="FFC000"/>
                          </a:solidFill>
                          <a:latin typeface="Arial" panose="020B0604020202020204" pitchFamily="34" charset="0"/>
                          <a:cs typeface="Arial" panose="020B0604020202020204" pitchFamily="34" charset="0"/>
                        </a:rPr>
                        <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900" b="0" baseline="0" dirty="0">
                          <a:solidFill>
                            <a:schemeClr val="bg1"/>
                          </a:solidFill>
                          <a:latin typeface="Arial" panose="020B0604020202020204" pitchFamily="34" charset="0"/>
                          <a:cs typeface="Arial" panose="020B0604020202020204" pitchFamily="34" charset="0"/>
                        </a:rPr>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xmlns=""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xmlns="" val="20000"/>
                    </a:ext>
                  </a:extLst>
                </a:gridCol>
                <a:gridCol w="1929670">
                  <a:extLst>
                    <a:ext uri="{9D8B030D-6E8A-4147-A177-3AD203B41FA5}">
                      <a16:colId xmlns:a16="http://schemas.microsoft.com/office/drawing/2014/main" xmlns="" val="764104496"/>
                    </a:ext>
                  </a:extLst>
                </a:gridCol>
                <a:gridCol w="8016183">
                  <a:extLst>
                    <a:ext uri="{9D8B030D-6E8A-4147-A177-3AD203B41FA5}">
                      <a16:colId xmlns:a16="http://schemas.microsoft.com/office/drawing/2014/main" xmlns=""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
                      </a: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r>
                        <a:rPr lang="en-US" sz="1900" dirty="0">
                          <a:solidFill>
                            <a:schemeClr val="bg1">
                              <a:lumMod val="85000"/>
                            </a:schemeClr>
                          </a:solidFill>
                          <a:latin typeface="Arial"/>
                          <a:cs typeface="Arial"/>
                        </a:rPr>
                        <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808908" y="6405446"/>
            <a:ext cx="20497929" cy="11361695"/>
          </a:xfrm>
        </p:spPr>
        <p:txBody>
          <a:bodyPr/>
          <a:lstStyle/>
          <a:p>
            <a:pPr marL="1143000" indent="-1143000">
              <a:buAutoNum type="arabicPeriod"/>
            </a:pPr>
            <a:r>
              <a:rPr lang="en-US" sz="580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INTRODUCCION </a:t>
            </a:r>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(OBJETIVOS</a:t>
            </a:r>
            <a:r>
              <a:rPr lang="en-US" sz="5800" u="none" dirty="0" smtClean="0">
                <a:solidFill>
                  <a:schemeClr val="tx1"/>
                </a:solidFill>
                <a:latin typeface="Trebuchet MS" panose="020B0603020202020204" pitchFamily="34" charset="0"/>
                <a:ea typeface="Tahoma" panose="020B0604030504040204" pitchFamily="34" charset="0"/>
                <a:cs typeface="Tahoma" panose="020B0604030504040204" pitchFamily="34" charset="0"/>
              </a:rPr>
              <a:t>)</a:t>
            </a:r>
          </a:p>
          <a:p>
            <a:pPr algn="just"/>
            <a:r>
              <a:rPr lang="es-ES" sz="6000" b="0" u="none" dirty="0">
                <a:solidFill>
                  <a:schemeClr val="tx1"/>
                </a:solidFill>
              </a:rPr>
              <a:t>La culminación de estudios en Ciencias Alimentarias representa un momento clave en la formación profesional, donde los estudiantes deben demostrar la integración de competencias investigativas, técnicas y profesionales adquiridas durante la carrera. </a:t>
            </a:r>
            <a:r>
              <a:rPr lang="es-ES" sz="6000" b="0" u="none" dirty="0">
                <a:solidFill>
                  <a:schemeClr val="tx1"/>
                </a:solidFill>
              </a:rPr>
              <a:t>Este proceso constituye la síntesis del aprendizaje y la evidencia de que el egresado está preparado para enfrentar los desafíos del campo laboral en la industria alimentaria, la investigación, la docencia o la gestión de calidad</a:t>
            </a:r>
            <a:r>
              <a:rPr lang="es-ES" sz="6000" b="0" u="none" dirty="0" smtClean="0">
                <a:solidFill>
                  <a:schemeClr val="tx1"/>
                </a:solidFill>
              </a:rPr>
              <a:t>. En la presente investigación se planteó como objetivo general </a:t>
            </a:r>
            <a:r>
              <a:rPr lang="es-ES" sz="6000" b="0" u="none" dirty="0">
                <a:solidFill>
                  <a:schemeClr val="tx1"/>
                </a:solidFill>
              </a:rPr>
              <a:t>evaluar </a:t>
            </a:r>
            <a:r>
              <a:rPr lang="es-ES" sz="6000" b="0" u="none" dirty="0">
                <a:solidFill>
                  <a:schemeClr val="tx1"/>
                </a:solidFill>
              </a:rPr>
              <a:t>el impacto de cuatro ejercicios de culminación de estudios en tres modalidades de curso en la carrera de Ciencias </a:t>
            </a:r>
            <a:r>
              <a:rPr lang="es-ES" sz="6000" b="0" u="none" dirty="0" smtClean="0">
                <a:solidFill>
                  <a:schemeClr val="tx1"/>
                </a:solidFill>
              </a:rPr>
              <a:t>Alimentarias.</a:t>
            </a:r>
            <a:endParaRPr lang="en-US" sz="6000" b="0" u="none" dirty="0">
              <a:solidFill>
                <a:schemeClr val="tx1"/>
              </a:solidFill>
            </a:endParaRP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896544" y="17951822"/>
            <a:ext cx="20502939" cy="1020402"/>
          </a:xfrm>
        </p:spPr>
        <p:txBody>
          <a:bodyPr/>
          <a:lstStyle/>
          <a:p>
            <a:r>
              <a:rPr lang="en-US" sz="5800" u="none" dirty="0">
                <a:solidFill>
                  <a:schemeClr val="tx1"/>
                </a:solidFill>
                <a:latin typeface="Trebuchet MS" panose="020B0603020202020204" pitchFamily="34" charset="0"/>
              </a:rPr>
              <a:t>2. </a:t>
            </a:r>
            <a:r>
              <a:rPr lang="en-US" sz="5800" u="none" dirty="0" smtClean="0">
                <a:solidFill>
                  <a:schemeClr val="tx1"/>
                </a:solidFill>
                <a:latin typeface="Trebuchet MS" panose="020B0603020202020204" pitchFamily="34" charset="0"/>
              </a:rPr>
              <a:t>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22023596" y="6595863"/>
            <a:ext cx="20497666" cy="1020402"/>
          </a:xfrm>
        </p:spPr>
        <p:txBody>
          <a:bodyPr/>
          <a:lstStyle/>
          <a:p>
            <a:r>
              <a:rPr lang="en-US" sz="5800" u="none" dirty="0">
                <a:solidFill>
                  <a:schemeClr val="tx1"/>
                </a:solidFill>
                <a:latin typeface="Trebuchet MS" panose="020B0603020202020204" pitchFamily="34" charset="0"/>
              </a:rPr>
              <a:t>3. RESULTADOS Y DISCUSION</a:t>
            </a: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8470724" y="26168837"/>
            <a:ext cx="24767297" cy="6338781"/>
          </a:xfrm>
        </p:spPr>
        <p:txBody>
          <a:bodyPr/>
          <a:lstStyle/>
          <a:p>
            <a:r>
              <a:rPr lang="en-US" sz="5800" u="none" dirty="0">
                <a:solidFill>
                  <a:schemeClr val="tx1"/>
                </a:solidFill>
                <a:latin typeface="Trebuchet MS" panose="020B0603020202020204" pitchFamily="34" charset="0"/>
              </a:rPr>
              <a:t>4. </a:t>
            </a:r>
            <a:r>
              <a:rPr lang="en-US" sz="5800" u="none" dirty="0" smtClean="0">
                <a:solidFill>
                  <a:schemeClr val="tx1"/>
                </a:solidFill>
                <a:latin typeface="Trebuchet MS" panose="020B0603020202020204" pitchFamily="34" charset="0"/>
              </a:rPr>
              <a:t>CONCLUSIONES</a:t>
            </a:r>
          </a:p>
          <a:p>
            <a:pPr algn="just"/>
            <a:r>
              <a:rPr lang="es-ES" sz="4800" b="0" u="none" dirty="0">
                <a:solidFill>
                  <a:schemeClr val="tx1"/>
                </a:solidFill>
              </a:rPr>
              <a:t>La efectividad de la culminación de estudios en Ciencias Alimentarias depende de la correspondencia entre el ejercicio y la modalidad: el trabajo de diploma alcanza su máximo rigor en presencial (92.4), el artículo científico es más productivo en virtual (88.7) y el más valorado por los estudiantes (45.7%), mientras que el portafolio y el ejercicio profesional son los menos escogidos. Se recomienda un diseño curricular flexible que permita seleccionar la combinación más pertinente según el contexto.</a:t>
            </a:r>
            <a:endParaRPr lang="en-US" sz="4800" b="0" u="none" dirty="0">
              <a:solidFill>
                <a:schemeClr val="tx1"/>
              </a:solidFill>
              <a:latin typeface="Trebuchet MS" panose="020B0603020202020204" pitchFamily="34" charset="0"/>
            </a:endParaRP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5237019" y="5225075"/>
            <a:ext cx="34580944" cy="2360743"/>
          </a:xfrm>
        </p:spPr>
        <p:txBody>
          <a:bodyPr>
            <a:noAutofit/>
          </a:bodyPr>
          <a:lstStyle/>
          <a:p>
            <a:r>
              <a:rPr lang="en-US" sz="6000" b="1" dirty="0" err="1" smtClean="0">
                <a:solidFill>
                  <a:schemeClr val="tx1"/>
                </a:solidFill>
                <a:latin typeface="Trebuchet MS" panose="020B0603020202020204" pitchFamily="34" charset="0"/>
              </a:rPr>
              <a:t>Autor</a:t>
            </a:r>
            <a:r>
              <a:rPr lang="en-US" sz="6000" b="1" dirty="0" smtClean="0">
                <a:solidFill>
                  <a:schemeClr val="tx1"/>
                </a:solidFill>
                <a:latin typeface="Trebuchet MS" panose="020B0603020202020204" pitchFamily="34" charset="0"/>
              </a:rPr>
              <a:t>:</a:t>
            </a:r>
            <a:r>
              <a:rPr lang="es-ES" sz="6000" dirty="0" err="1">
                <a:solidFill>
                  <a:schemeClr val="tx1"/>
                </a:solidFill>
                <a:latin typeface="Trebuchet MS" panose="020B0603020202020204" pitchFamily="34" charset="0"/>
              </a:rPr>
              <a:t>Danae</a:t>
            </a:r>
            <a:r>
              <a:rPr lang="es-ES" sz="6000" dirty="0">
                <a:solidFill>
                  <a:schemeClr val="tx1"/>
                </a:solidFill>
                <a:latin typeface="Trebuchet MS" panose="020B0603020202020204" pitchFamily="34" charset="0"/>
              </a:rPr>
              <a:t> Pérez Santana, Alicia Casariego Año, </a:t>
            </a:r>
            <a:r>
              <a:rPr lang="es-ES" sz="6000" dirty="0" err="1">
                <a:solidFill>
                  <a:schemeClr val="tx1"/>
                </a:solidFill>
                <a:latin typeface="Trebuchet MS" panose="020B0603020202020204" pitchFamily="34" charset="0"/>
              </a:rPr>
              <a:t>Yania</a:t>
            </a:r>
            <a:r>
              <a:rPr lang="es-ES" sz="6000" dirty="0">
                <a:solidFill>
                  <a:schemeClr val="tx1"/>
                </a:solidFill>
                <a:latin typeface="Trebuchet MS" panose="020B0603020202020204" pitchFamily="34" charset="0"/>
              </a:rPr>
              <a:t> Suárez Pérez, </a:t>
            </a:r>
            <a:r>
              <a:rPr lang="es-ES" sz="6000" dirty="0" err="1">
                <a:solidFill>
                  <a:schemeClr val="tx1"/>
                </a:solidFill>
                <a:latin typeface="Trebuchet MS" panose="020B0603020202020204" pitchFamily="34" charset="0"/>
              </a:rPr>
              <a:t>Yudenis</a:t>
            </a:r>
            <a:r>
              <a:rPr lang="es-ES" sz="6000" dirty="0">
                <a:solidFill>
                  <a:schemeClr val="tx1"/>
                </a:solidFill>
                <a:latin typeface="Trebuchet MS" panose="020B0603020202020204" pitchFamily="34" charset="0"/>
              </a:rPr>
              <a:t> Reyes González</a:t>
            </a:r>
            <a:endParaRPr lang="en-US" sz="6000" dirty="0">
              <a:solidFill>
                <a:schemeClr val="tx1"/>
              </a:solidFill>
              <a:latin typeface="Trebuchet MS" panose="020B0603020202020204" pitchFamily="34" charset="0"/>
            </a:endParaRPr>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5237019" y="2455982"/>
            <a:ext cx="31535856" cy="2752733"/>
          </a:xfrm>
        </p:spPr>
        <p:txBody>
          <a:bodyPr>
            <a:noAutofit/>
          </a:bodyPr>
          <a:lstStyle/>
          <a:p>
            <a:r>
              <a:rPr lang="es-ES" sz="6000" b="1" dirty="0" smtClean="0">
                <a:solidFill>
                  <a:schemeClr val="tx1"/>
                </a:solidFill>
                <a:latin typeface="Trebuchet MS" panose="020B0603020202020204" pitchFamily="34" charset="0"/>
              </a:rPr>
              <a:t>Evaluación </a:t>
            </a:r>
            <a:r>
              <a:rPr lang="es-ES" sz="6000" b="1" dirty="0">
                <a:solidFill>
                  <a:schemeClr val="tx1"/>
                </a:solidFill>
                <a:latin typeface="Trebuchet MS" panose="020B0603020202020204" pitchFamily="34" charset="0"/>
              </a:rPr>
              <a:t>del impacto de las modalidades de culminación de estudios en Ciencias Alimentarias (portafolio, trabajo de diploma, ejercicio profesional y artículo científico) en entorno presencial detenido, </a:t>
            </a:r>
            <a:r>
              <a:rPr lang="es-ES" sz="6000" b="1" dirty="0" err="1">
                <a:solidFill>
                  <a:schemeClr val="tx1"/>
                </a:solidFill>
                <a:latin typeface="Trebuchet MS" panose="020B0603020202020204" pitchFamily="34" charset="0"/>
              </a:rPr>
              <a:t>semipresencial</a:t>
            </a:r>
            <a:r>
              <a:rPr lang="es-ES" sz="6000" b="1" dirty="0">
                <a:solidFill>
                  <a:schemeClr val="tx1"/>
                </a:solidFill>
                <a:latin typeface="Trebuchet MS" panose="020B0603020202020204" pitchFamily="34" charset="0"/>
              </a:rPr>
              <a:t> continuado y virtual</a:t>
            </a:r>
          </a:p>
          <a:p>
            <a:endParaRPr lang="en-US" sz="8800" b="1" dirty="0">
              <a:solidFill>
                <a:schemeClr val="tx1"/>
              </a:solidFill>
              <a:latin typeface="Trebuchet MS" panose="020B0603020202020204" pitchFamily="34" charset="0"/>
            </a:endParaRP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8892437" y="1390082"/>
            <a:ext cx="24828800" cy="891579"/>
          </a:xfrm>
        </p:spPr>
        <p:txBody>
          <a:bodyPr>
            <a:noAutofit/>
          </a:bodyPr>
          <a:lstStyle/>
          <a:p>
            <a:r>
              <a:rPr lang="en-US" sz="6000" dirty="0" smtClean="0">
                <a:solidFill>
                  <a:schemeClr val="tx1"/>
                </a:solidFill>
                <a:latin typeface="Arial" panose="020B0604020202020204" pitchFamily="34" charset="0"/>
                <a:cs typeface="Arial" panose="020B0604020202020204" pitchFamily="34" charset="0"/>
              </a:rPr>
              <a:t>Taller XV </a:t>
            </a:r>
            <a:r>
              <a:rPr lang="en-US" sz="6000" dirty="0" err="1" smtClean="0">
                <a:solidFill>
                  <a:schemeClr val="tx1"/>
                </a:solidFill>
                <a:latin typeface="Arial" panose="020B0604020202020204" pitchFamily="34" charset="0"/>
                <a:cs typeface="Arial" panose="020B0604020202020204" pitchFamily="34" charset="0"/>
              </a:rPr>
              <a:t>Gilma</a:t>
            </a:r>
            <a:r>
              <a:rPr lang="en-US" sz="6000" dirty="0" smtClean="0">
                <a:solidFill>
                  <a:schemeClr val="tx1"/>
                </a:solidFill>
                <a:latin typeface="Arial" panose="020B0604020202020204" pitchFamily="34" charset="0"/>
                <a:cs typeface="Arial" panose="020B0604020202020204" pitchFamily="34" charset="0"/>
              </a:rPr>
              <a:t> </a:t>
            </a:r>
            <a:r>
              <a:rPr lang="en-US" sz="6000" dirty="0" err="1" smtClean="0">
                <a:solidFill>
                  <a:schemeClr val="tx1"/>
                </a:solidFill>
                <a:latin typeface="Arial" panose="020B0604020202020204" pitchFamily="34" charset="0"/>
                <a:cs typeface="Arial" panose="020B0604020202020204" pitchFamily="34" charset="0"/>
              </a:rPr>
              <a:t>Fernández</a:t>
            </a:r>
            <a:r>
              <a:rPr lang="en-US" sz="6000" dirty="0" smtClean="0">
                <a:solidFill>
                  <a:schemeClr val="tx1"/>
                </a:solidFill>
                <a:latin typeface="Arial" panose="020B0604020202020204" pitchFamily="34" charset="0"/>
                <a:cs typeface="Arial" panose="020B0604020202020204" pitchFamily="34" charset="0"/>
              </a:rPr>
              <a:t> </a:t>
            </a:r>
            <a:endParaRPr lang="en-US" sz="6000" dirty="0">
              <a:solidFill>
                <a:schemeClr val="tx1"/>
              </a:solidFill>
              <a:latin typeface="Arial" panose="020B0604020202020204" pitchFamily="34" charset="0"/>
              <a:cs typeface="Arial" panose="020B0604020202020204" pitchFamily="34" charset="0"/>
            </a:endParaRPr>
          </a:p>
        </p:txBody>
      </p:sp>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1020637" y="24337671"/>
            <a:ext cx="15743600" cy="8739439"/>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a:t>
            </a:r>
            <a:r>
              <a:rPr lang="en-US" sz="5800" u="none" dirty="0" smtClean="0">
                <a:solidFill>
                  <a:schemeClr val="tx1"/>
                </a:solidFill>
                <a:latin typeface="Trebuchet MS" panose="020B0603020202020204" pitchFamily="34" charset="0"/>
              </a:rPr>
              <a:t>BIBLIOGRÁFICAS</a:t>
            </a:r>
          </a:p>
          <a:p>
            <a:pPr lvl="0" algn="just"/>
            <a:r>
              <a:rPr lang="es-ES" sz="3600" b="0" u="none" dirty="0">
                <a:solidFill>
                  <a:schemeClr val="tx1"/>
                </a:solidFill>
              </a:rPr>
              <a:t>Casariego, A., Pérez, D., Suárez, Y. y Reyes, Y. (2025). Modalidades de culminación de estudios en Ciencias Alimentarias: experiencias y desafíos. </a:t>
            </a:r>
            <a:r>
              <a:rPr lang="es-ES" sz="3600" b="0" i="1" u="none" dirty="0">
                <a:solidFill>
                  <a:schemeClr val="tx1"/>
                </a:solidFill>
              </a:rPr>
              <a:t>Revista Cubana de Educación Superior</a:t>
            </a:r>
            <a:r>
              <a:rPr lang="es-ES" sz="3600" b="0" u="none" dirty="0">
                <a:solidFill>
                  <a:schemeClr val="tx1"/>
                </a:solidFill>
              </a:rPr>
              <a:t>, 44(2), 55-70.</a:t>
            </a:r>
          </a:p>
          <a:p>
            <a:pPr lvl="0" algn="just"/>
            <a:r>
              <a:rPr lang="es-ES" sz="3600" b="0" u="none" dirty="0">
                <a:solidFill>
                  <a:schemeClr val="tx1"/>
                </a:solidFill>
              </a:rPr>
              <a:t>García, M. y Rodríguez, L. (2023). </a:t>
            </a:r>
            <a:r>
              <a:rPr lang="es-ES" sz="3600" b="0" i="1" u="none" dirty="0">
                <a:solidFill>
                  <a:schemeClr val="tx1"/>
                </a:solidFill>
              </a:rPr>
              <a:t>Evaluación de competencias en entornos virtuales de aprendizaje</a:t>
            </a:r>
            <a:r>
              <a:rPr lang="es-ES" sz="3600" b="0" u="none" dirty="0">
                <a:solidFill>
                  <a:schemeClr val="tx1"/>
                </a:solidFill>
              </a:rPr>
              <a:t>. Editorial Universitaria, La Habana.</a:t>
            </a:r>
          </a:p>
          <a:p>
            <a:pPr lvl="0" algn="just"/>
            <a:r>
              <a:rPr lang="es-ES" sz="3600" b="0" u="none" dirty="0">
                <a:solidFill>
                  <a:schemeClr val="tx1"/>
                </a:solidFill>
              </a:rPr>
              <a:t>Hernández, R., Fernández, C. y Baptista, P. (2022). </a:t>
            </a:r>
            <a:r>
              <a:rPr lang="es-ES" sz="3600" b="0" i="1" u="none" dirty="0">
                <a:solidFill>
                  <a:schemeClr val="tx1"/>
                </a:solidFill>
              </a:rPr>
              <a:t>Metodología de la investigación</a:t>
            </a:r>
            <a:r>
              <a:rPr lang="es-ES" sz="3600" b="0" u="none" dirty="0">
                <a:solidFill>
                  <a:schemeClr val="tx1"/>
                </a:solidFill>
              </a:rPr>
              <a:t> (8ª ed.). McGraw-Hill.</a:t>
            </a:r>
          </a:p>
          <a:p>
            <a:pPr lvl="0" algn="just"/>
            <a:r>
              <a:rPr lang="es-ES" sz="3600" b="0" u="none" dirty="0">
                <a:solidFill>
                  <a:schemeClr val="tx1"/>
                </a:solidFill>
              </a:rPr>
              <a:t>Pérez, D. y Casariego, A. (2024). El portafolio como herramienta de evaluación en carreras de Ciencias Alimentarias. </a:t>
            </a:r>
            <a:r>
              <a:rPr lang="es-ES" sz="3600" b="0" i="1" u="none" dirty="0">
                <a:solidFill>
                  <a:schemeClr val="tx1"/>
                </a:solidFill>
              </a:rPr>
              <a:t>Memorias del VII ECFA</a:t>
            </a:r>
            <a:r>
              <a:rPr lang="es-ES" sz="3600" b="0" u="none" dirty="0">
                <a:solidFill>
                  <a:schemeClr val="tx1"/>
                </a:solidFill>
              </a:rPr>
              <a:t>, La Habana.</a:t>
            </a:r>
          </a:p>
          <a:p>
            <a:pPr lvl="0" algn="just"/>
            <a:r>
              <a:rPr lang="es-ES" sz="3600" b="0" u="none" dirty="0">
                <a:solidFill>
                  <a:schemeClr val="tx1"/>
                </a:solidFill>
              </a:rPr>
              <a:t>Suárez, Y. y Reyes, Y. (2024). Modalidades </a:t>
            </a:r>
            <a:r>
              <a:rPr lang="es-ES" sz="3600" b="0" u="none" dirty="0" err="1">
                <a:solidFill>
                  <a:schemeClr val="tx1"/>
                </a:solidFill>
              </a:rPr>
              <a:t>semipresenciales</a:t>
            </a:r>
            <a:r>
              <a:rPr lang="es-ES" sz="3600" b="0" u="none" dirty="0">
                <a:solidFill>
                  <a:schemeClr val="tx1"/>
                </a:solidFill>
              </a:rPr>
              <a:t> en la educación superior cubana: oportunidades y retos. </a:t>
            </a:r>
            <a:r>
              <a:rPr lang="es-ES" sz="3600" b="0" i="1" u="none" dirty="0">
                <a:solidFill>
                  <a:schemeClr val="tx1"/>
                </a:solidFill>
              </a:rPr>
              <a:t>Revista de Educación y Desarrollo</a:t>
            </a:r>
            <a:r>
              <a:rPr lang="es-ES" sz="3600" b="0" u="none" dirty="0">
                <a:solidFill>
                  <a:schemeClr val="tx1"/>
                </a:solidFill>
              </a:rPr>
              <a:t>, 12(3), 101-118.</a:t>
            </a:r>
          </a:p>
          <a:p>
            <a:endParaRPr lang="en-US" sz="5800" u="none"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xmlns=""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xmlns=""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xmlns=""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xmlns=""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xmlns=""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6" name="Rectángulo 5"/>
          <p:cNvSpPr/>
          <p:nvPr/>
        </p:nvSpPr>
        <p:spPr>
          <a:xfrm>
            <a:off x="896544" y="19300457"/>
            <a:ext cx="21717000" cy="4708981"/>
          </a:xfrm>
          <a:prstGeom prst="rect">
            <a:avLst/>
          </a:prstGeom>
        </p:spPr>
        <p:txBody>
          <a:bodyPr>
            <a:spAutoFit/>
          </a:bodyPr>
          <a:lstStyle/>
          <a:p>
            <a:r>
              <a:rPr lang="es-ES" sz="6000" dirty="0"/>
              <a:t>Se utilizó un diseño mixto con 35 estudiantes, rúbricas de evaluación, encuestas y grupos </a:t>
            </a:r>
            <a:r>
              <a:rPr lang="es-ES" sz="6000" dirty="0" smtClean="0"/>
              <a:t>focales</a:t>
            </a:r>
          </a:p>
          <a:p>
            <a:r>
              <a:rPr lang="es-ES" sz="6000" dirty="0" smtClean="0"/>
              <a:t>PD: </a:t>
            </a:r>
            <a:r>
              <a:rPr lang="es-ES" sz="6000" dirty="0"/>
              <a:t>presencial detenido </a:t>
            </a:r>
            <a:endParaRPr lang="es-ES" sz="6000" dirty="0" smtClean="0"/>
          </a:p>
          <a:p>
            <a:r>
              <a:rPr lang="es-ES" sz="6000" dirty="0" smtClean="0"/>
              <a:t>SPC: </a:t>
            </a:r>
            <a:r>
              <a:rPr lang="es-ES" sz="6000" dirty="0" err="1"/>
              <a:t>semipresencial</a:t>
            </a:r>
            <a:r>
              <a:rPr lang="es-ES" sz="6000" dirty="0"/>
              <a:t> continuado </a:t>
            </a:r>
            <a:endParaRPr lang="es-ES" sz="6000" dirty="0" smtClean="0"/>
          </a:p>
          <a:p>
            <a:r>
              <a:rPr lang="es-ES" sz="6000" dirty="0" smtClean="0"/>
              <a:t>V: virtual</a:t>
            </a:r>
            <a:endParaRPr lang="es-ES" sz="6000" dirty="0"/>
          </a:p>
        </p:txBody>
      </p:sp>
      <p:sp>
        <p:nvSpPr>
          <p:cNvPr id="8" name="Rectángulo 7"/>
          <p:cNvSpPr/>
          <p:nvPr/>
        </p:nvSpPr>
        <p:spPr>
          <a:xfrm>
            <a:off x="22842487" y="7579336"/>
            <a:ext cx="20395534" cy="1080296"/>
          </a:xfrm>
          <a:prstGeom prst="rect">
            <a:avLst/>
          </a:prstGeom>
        </p:spPr>
        <p:txBody>
          <a:bodyPr wrap="square">
            <a:spAutoFit/>
          </a:bodyPr>
          <a:lstStyle/>
          <a:p>
            <a:pPr algn="ctr">
              <a:lnSpc>
                <a:spcPct val="107000"/>
              </a:lnSpc>
              <a:spcBef>
                <a:spcPts val="1200"/>
              </a:spcBef>
              <a:spcAft>
                <a:spcPts val="1200"/>
              </a:spcAft>
            </a:pPr>
            <a:r>
              <a:rPr lang="es-ES" sz="6000" dirty="0" smtClean="0"/>
              <a:t>Puntajes </a:t>
            </a:r>
            <a:r>
              <a:rPr lang="es-ES" sz="6000" dirty="0"/>
              <a:t>promedio de rigor académico (escala 0-100)</a:t>
            </a:r>
          </a:p>
        </p:txBody>
      </p:sp>
      <p:graphicFrame>
        <p:nvGraphicFramePr>
          <p:cNvPr id="11" name="Tabla 10"/>
          <p:cNvGraphicFramePr>
            <a:graphicFrameLocks noGrp="1"/>
          </p:cNvGraphicFramePr>
          <p:nvPr>
            <p:extLst>
              <p:ext uri="{D42A27DB-BD31-4B8C-83A1-F6EECF244321}">
                <p14:modId xmlns:p14="http://schemas.microsoft.com/office/powerpoint/2010/main" val="2556005941"/>
              </p:ext>
            </p:extLst>
          </p:nvPr>
        </p:nvGraphicFramePr>
        <p:xfrm>
          <a:off x="24087215" y="9301226"/>
          <a:ext cx="16412848" cy="6532030"/>
        </p:xfrm>
        <a:graphic>
          <a:graphicData uri="http://schemas.openxmlformats.org/drawingml/2006/table">
            <a:tbl>
              <a:tblPr firstRow="1" firstCol="1" bandRow="1"/>
              <a:tblGrid>
                <a:gridCol w="4103212"/>
                <a:gridCol w="4103212"/>
                <a:gridCol w="4103212"/>
                <a:gridCol w="4103212"/>
              </a:tblGrid>
              <a:tr h="700210">
                <a:tc>
                  <a:txBody>
                    <a:bodyPr/>
                    <a:lstStyle/>
                    <a:p>
                      <a:pPr>
                        <a:lnSpc>
                          <a:spcPts val="1875"/>
                        </a:lnSpc>
                        <a:spcAft>
                          <a:spcPts val="0"/>
                        </a:spcAft>
                      </a:pPr>
                      <a:r>
                        <a:rPr lang="es-ES" sz="5400" b="1" dirty="0" smtClean="0">
                          <a:effectLst/>
                          <a:latin typeface="Arial" panose="020B0604020202020204" pitchFamily="34" charset="0"/>
                          <a:ea typeface="Times New Roman" panose="02020603050405020304" pitchFamily="18" charset="0"/>
                          <a:cs typeface="Arial" panose="020B0604020202020204" pitchFamily="34" charset="0"/>
                        </a:rPr>
                        <a:t>Ejercicio</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b="1">
                          <a:effectLst/>
                          <a:latin typeface="Arial" panose="020B0604020202020204" pitchFamily="34" charset="0"/>
                          <a:ea typeface="Times New Roman" panose="02020603050405020304" pitchFamily="18" charset="0"/>
                          <a:cs typeface="Arial" panose="020B0604020202020204" pitchFamily="34" charset="0"/>
                        </a:rPr>
                        <a:t>PD</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b="1">
                          <a:effectLst/>
                          <a:latin typeface="Arial" panose="020B0604020202020204" pitchFamily="34" charset="0"/>
                          <a:ea typeface="Times New Roman" panose="02020603050405020304" pitchFamily="18" charset="0"/>
                          <a:cs typeface="Arial" panose="020B0604020202020204" pitchFamily="34" charset="0"/>
                        </a:rPr>
                        <a:t>SPC</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b="1">
                          <a:effectLst/>
                          <a:latin typeface="Arial" panose="020B0604020202020204" pitchFamily="34" charset="0"/>
                          <a:ea typeface="Times New Roman" panose="02020603050405020304" pitchFamily="18" charset="0"/>
                          <a:cs typeface="Arial" panose="020B0604020202020204" pitchFamily="34" charset="0"/>
                        </a:rPr>
                        <a:t>V</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166364">
                <a:tc>
                  <a:txBody>
                    <a:bodyPr/>
                    <a:lstStyle/>
                    <a:p>
                      <a:pPr>
                        <a:lnSpc>
                          <a:spcPts val="1875"/>
                        </a:lnSpc>
                        <a:spcAft>
                          <a:spcPts val="0"/>
                        </a:spcAft>
                      </a:pPr>
                      <a:r>
                        <a:rPr lang="es-ES" sz="5400" b="1" dirty="0" smtClean="0">
                          <a:effectLst/>
                          <a:latin typeface="Arial" panose="020B0604020202020204" pitchFamily="34" charset="0"/>
                          <a:ea typeface="Calibri" panose="020F0502020204030204" pitchFamily="34" charset="0"/>
                          <a:cs typeface="Arial" panose="020B0604020202020204" pitchFamily="34" charset="0"/>
                        </a:rPr>
                        <a:t>TD</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b="1">
                          <a:effectLst/>
                          <a:latin typeface="Arial" panose="020B0604020202020204" pitchFamily="34" charset="0"/>
                          <a:ea typeface="Times New Roman" panose="02020603050405020304" pitchFamily="18" charset="0"/>
                          <a:cs typeface="Arial" panose="020B0604020202020204" pitchFamily="34" charset="0"/>
                        </a:rPr>
                        <a:t>92.4</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87.6</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83.2</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166364">
                <a:tc>
                  <a:txBody>
                    <a:bodyPr/>
                    <a:lstStyle/>
                    <a:p>
                      <a:pPr>
                        <a:lnSpc>
                          <a:spcPts val="1875"/>
                        </a:lnSpc>
                        <a:spcAft>
                          <a:spcPts val="0"/>
                        </a:spcAft>
                      </a:pPr>
                      <a:r>
                        <a:rPr lang="es-ES" sz="5400" dirty="0" smtClean="0">
                          <a:effectLst/>
                          <a:latin typeface="Arial" panose="020B0604020202020204" pitchFamily="34" charset="0"/>
                          <a:ea typeface="Calibri" panose="020F0502020204030204" pitchFamily="34" charset="0"/>
                          <a:cs typeface="Arial" panose="020B0604020202020204" pitchFamily="34" charset="0"/>
                        </a:rPr>
                        <a:t>AC</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90.1</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85.4</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b="1">
                          <a:effectLst/>
                          <a:latin typeface="Arial" panose="020B0604020202020204" pitchFamily="34" charset="0"/>
                          <a:ea typeface="Times New Roman" panose="02020603050405020304" pitchFamily="18" charset="0"/>
                          <a:cs typeface="Arial" panose="020B0604020202020204" pitchFamily="34" charset="0"/>
                        </a:rPr>
                        <a:t>88.7</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166364">
                <a:tc>
                  <a:txBody>
                    <a:bodyPr/>
                    <a:lstStyle/>
                    <a:p>
                      <a:pPr>
                        <a:lnSpc>
                          <a:spcPts val="1875"/>
                        </a:lnSpc>
                        <a:spcAft>
                          <a:spcPts val="0"/>
                        </a:spcAft>
                      </a:pPr>
                      <a:r>
                        <a:rPr lang="es-ES" sz="5400" dirty="0" smtClean="0">
                          <a:effectLst/>
                          <a:latin typeface="Arial" panose="020B0604020202020204" pitchFamily="34" charset="0"/>
                          <a:ea typeface="Calibri" panose="020F0502020204030204" pitchFamily="34" charset="0"/>
                          <a:cs typeface="Arial" panose="020B0604020202020204" pitchFamily="34" charset="0"/>
                        </a:rPr>
                        <a:t>P</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dirty="0">
                          <a:effectLst/>
                          <a:latin typeface="Arial" panose="020B0604020202020204" pitchFamily="34" charset="0"/>
                          <a:ea typeface="Times New Roman" panose="02020603050405020304" pitchFamily="18" charset="0"/>
                          <a:cs typeface="Arial" panose="020B0604020202020204" pitchFamily="34" charset="0"/>
                        </a:rPr>
                        <a:t>85.3</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84.1</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82.8</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166364">
                <a:tc>
                  <a:txBody>
                    <a:bodyPr/>
                    <a:lstStyle/>
                    <a:p>
                      <a:pPr>
                        <a:lnSpc>
                          <a:spcPts val="1875"/>
                        </a:lnSpc>
                        <a:spcAft>
                          <a:spcPts val="0"/>
                        </a:spcAft>
                      </a:pPr>
                      <a:r>
                        <a:rPr lang="es-ES" sz="5400" dirty="0" smtClean="0">
                          <a:effectLst/>
                          <a:latin typeface="Arial" panose="020B0604020202020204" pitchFamily="34" charset="0"/>
                          <a:ea typeface="Calibri" panose="020F0502020204030204" pitchFamily="34" charset="0"/>
                          <a:cs typeface="Arial" panose="020B0604020202020204" pitchFamily="34" charset="0"/>
                        </a:rPr>
                        <a:t>EP</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83.7</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83.7</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dirty="0">
                          <a:effectLst/>
                          <a:latin typeface="Arial" panose="020B0604020202020204" pitchFamily="34" charset="0"/>
                          <a:ea typeface="Times New Roman" panose="02020603050405020304" pitchFamily="18" charset="0"/>
                          <a:cs typeface="Arial" panose="020B0604020202020204" pitchFamily="34" charset="0"/>
                        </a:rPr>
                        <a:t>80.5</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166364">
                <a:tc>
                  <a:txBody>
                    <a:bodyPr/>
                    <a:lstStyle/>
                    <a:p>
                      <a:pPr>
                        <a:lnSpc>
                          <a:spcPts val="1875"/>
                        </a:lnSpc>
                        <a:spcAft>
                          <a:spcPts val="0"/>
                        </a:spcAft>
                      </a:pPr>
                      <a:r>
                        <a:rPr lang="es-ES" sz="5400" b="1" dirty="0" smtClean="0">
                          <a:effectLst/>
                          <a:latin typeface="Arial" panose="020B0604020202020204" pitchFamily="34" charset="0"/>
                          <a:ea typeface="Times New Roman" panose="02020603050405020304" pitchFamily="18" charset="0"/>
                          <a:cs typeface="Arial" panose="020B0604020202020204" pitchFamily="34" charset="0"/>
                        </a:rPr>
                        <a:t>Promedio</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b="1" dirty="0">
                          <a:effectLst/>
                          <a:latin typeface="Arial" panose="020B0604020202020204" pitchFamily="34" charset="0"/>
                          <a:ea typeface="Times New Roman" panose="02020603050405020304" pitchFamily="18" charset="0"/>
                          <a:cs typeface="Arial" panose="020B0604020202020204" pitchFamily="34" charset="0"/>
                        </a:rPr>
                        <a:t>87.9</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a:effectLst/>
                          <a:latin typeface="Arial" panose="020B0604020202020204" pitchFamily="34" charset="0"/>
                          <a:ea typeface="Times New Roman" panose="02020603050405020304" pitchFamily="18" charset="0"/>
                          <a:cs typeface="Arial" panose="020B0604020202020204" pitchFamily="34" charset="0"/>
                        </a:rPr>
                        <a:t>85.2</a:t>
                      </a:r>
                      <a:endParaRPr lang="es-ES" sz="5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ts val="1875"/>
                        </a:lnSpc>
                        <a:spcAft>
                          <a:spcPts val="0"/>
                        </a:spcAft>
                      </a:pPr>
                      <a:r>
                        <a:rPr lang="es-ES" sz="5400" dirty="0">
                          <a:effectLst/>
                          <a:latin typeface="Arial" panose="020B0604020202020204" pitchFamily="34" charset="0"/>
                          <a:ea typeface="Times New Roman" panose="02020603050405020304" pitchFamily="18" charset="0"/>
                          <a:cs typeface="Arial" panose="020B0604020202020204" pitchFamily="34" charset="0"/>
                        </a:rPr>
                        <a:t>83.8</a:t>
                      </a:r>
                      <a:endParaRPr lang="es-ES" sz="5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12" name="Rectángulo 11"/>
          <p:cNvSpPr/>
          <p:nvPr/>
        </p:nvSpPr>
        <p:spPr>
          <a:xfrm>
            <a:off x="25515546" y="15994954"/>
            <a:ext cx="12049389" cy="1015663"/>
          </a:xfrm>
          <a:prstGeom prst="rect">
            <a:avLst/>
          </a:prstGeom>
        </p:spPr>
        <p:txBody>
          <a:bodyPr wrap="none">
            <a:spAutoFit/>
          </a:bodyPr>
          <a:lstStyle/>
          <a:p>
            <a:r>
              <a:rPr lang="es-ES" sz="6000" dirty="0"/>
              <a:t>Análisis FODA por modalidad de curso</a:t>
            </a:r>
          </a:p>
        </p:txBody>
      </p:sp>
      <p:graphicFrame>
        <p:nvGraphicFramePr>
          <p:cNvPr id="17" name="Tabla 16"/>
          <p:cNvGraphicFramePr>
            <a:graphicFrameLocks noGrp="1"/>
          </p:cNvGraphicFramePr>
          <p:nvPr>
            <p:extLst>
              <p:ext uri="{D42A27DB-BD31-4B8C-83A1-F6EECF244321}">
                <p14:modId xmlns:p14="http://schemas.microsoft.com/office/powerpoint/2010/main" val="1417089426"/>
              </p:ext>
            </p:extLst>
          </p:nvPr>
        </p:nvGraphicFramePr>
        <p:xfrm>
          <a:off x="23119187" y="17224339"/>
          <a:ext cx="18306483" cy="9053767"/>
        </p:xfrm>
        <a:graphic>
          <a:graphicData uri="http://schemas.openxmlformats.org/drawingml/2006/table">
            <a:tbl>
              <a:tblPr firstRow="1" firstCol="1" bandRow="1"/>
              <a:tblGrid>
                <a:gridCol w="6102161"/>
                <a:gridCol w="6102161"/>
                <a:gridCol w="6102161"/>
              </a:tblGrid>
              <a:tr h="0">
                <a:tc>
                  <a:txBody>
                    <a:bodyPr/>
                    <a:lstStyle/>
                    <a:p>
                      <a:pPr algn="ctr">
                        <a:lnSpc>
                          <a:spcPct val="107000"/>
                        </a:lnSpc>
                        <a:spcAft>
                          <a:spcPts val="0"/>
                        </a:spcAft>
                      </a:pPr>
                      <a:r>
                        <a:rPr lang="es-ES" sz="3000" dirty="0">
                          <a:effectLst/>
                          <a:latin typeface="Arial" panose="020B0604020202020204" pitchFamily="34" charset="0"/>
                          <a:ea typeface="Times New Roman" panose="02020603050405020304" pitchFamily="18" charset="0"/>
                          <a:cs typeface="Times New Roman" panose="02020603050405020304" pitchFamily="18" charset="0"/>
                        </a:rPr>
                        <a:t>Modalidad</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3000" dirty="0">
                          <a:effectLst/>
                          <a:latin typeface="Arial" panose="020B0604020202020204" pitchFamily="34" charset="0"/>
                          <a:ea typeface="Times New Roman" panose="02020603050405020304" pitchFamily="18" charset="0"/>
                          <a:cs typeface="Times New Roman" panose="02020603050405020304" pitchFamily="18" charset="0"/>
                        </a:rPr>
                        <a:t>Fortalezas</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3000" dirty="0">
                          <a:effectLst/>
                          <a:latin typeface="Arial" panose="020B0604020202020204" pitchFamily="34" charset="0"/>
                          <a:ea typeface="Times New Roman" panose="02020603050405020304" pitchFamily="18" charset="0"/>
                          <a:cs typeface="Times New Roman" panose="02020603050405020304" pitchFamily="18" charset="0"/>
                        </a:rPr>
                        <a:t>Debilidades</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130">
                <a:tc>
                  <a:txBody>
                    <a:bodyPr/>
                    <a:lstStyle/>
                    <a:p>
                      <a:pPr algn="ctr">
                        <a:lnSpc>
                          <a:spcPct val="107000"/>
                        </a:lnSpc>
                        <a:spcAft>
                          <a:spcPts val="0"/>
                        </a:spcAft>
                      </a:pPr>
                      <a:r>
                        <a:rPr lang="es-ES" sz="3000" b="1">
                          <a:effectLst/>
                          <a:latin typeface="Arial" panose="020B0604020202020204" pitchFamily="34" charset="0"/>
                          <a:ea typeface="Times New Roman" panose="02020603050405020304" pitchFamily="18" charset="0"/>
                          <a:cs typeface="Arial" panose="020B0604020202020204" pitchFamily="34" charset="0"/>
                        </a:rPr>
                        <a:t>PD</a:t>
                      </a:r>
                      <a:endParaRPr lang="es-ES" sz="3000">
                        <a:effectLst/>
                        <a:latin typeface="Arial" panose="020B0604020202020204" pitchFamily="34" charset="0"/>
                        <a:ea typeface="Calibri" panose="020F0502020204030204" pitchFamily="34" charset="0"/>
                        <a:cs typeface="Arial" panose="020B0604020202020204" pitchFamily="34"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Mayor interacción tutor-estudiante</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Acceso a laboratorios y equipos</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Seguimiento continuo del proceso</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Socialización y trabajo colaborativo</a:t>
                      </a:r>
                      <a:endParaRPr lang="es-ES" sz="3000" dirty="0">
                        <a:effectLst/>
                        <a:latin typeface="Arial" panose="020B0604020202020204" pitchFamily="34" charset="0"/>
                        <a:ea typeface="Calibri" panose="020F0502020204030204" pitchFamily="34" charset="0"/>
                        <a:cs typeface="Arial" panose="020B0604020202020204" pitchFamily="34"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3000">
                          <a:effectLst/>
                          <a:latin typeface="Arial" panose="020B0604020202020204" pitchFamily="34" charset="0"/>
                          <a:ea typeface="Times New Roman" panose="02020603050405020304" pitchFamily="18" charset="0"/>
                          <a:cs typeface="Arial" panose="020B0604020202020204" pitchFamily="34" charset="0"/>
                        </a:rPr>
                        <a:t>Dependencia de disponibilidad presencial</a:t>
                      </a:r>
                      <a:endParaRPr lang="es-ES" sz="3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a:effectLst/>
                          <a:latin typeface="Arial" panose="020B0604020202020204" pitchFamily="34" charset="0"/>
                          <a:ea typeface="Times New Roman" panose="02020603050405020304" pitchFamily="18" charset="0"/>
                          <a:cs typeface="Arial" panose="020B0604020202020204" pitchFamily="34" charset="0"/>
                        </a:rPr>
                        <a:t>Limitado por contingencias (energéticas, sanitarias)</a:t>
                      </a:r>
                      <a:endParaRPr lang="es-ES" sz="3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a:effectLst/>
                          <a:latin typeface="Arial" panose="020B0604020202020204" pitchFamily="34" charset="0"/>
                          <a:ea typeface="Times New Roman" panose="02020603050405020304" pitchFamily="18" charset="0"/>
                          <a:cs typeface="Arial" panose="020B0604020202020204" pitchFamily="34" charset="0"/>
                        </a:rPr>
                        <a:t>Menor flexibilidad horaria</a:t>
                      </a:r>
                      <a:endParaRPr lang="es-ES" sz="3000">
                        <a:effectLst/>
                        <a:latin typeface="Arial" panose="020B0604020202020204" pitchFamily="34" charset="0"/>
                        <a:ea typeface="Calibri" panose="020F0502020204030204" pitchFamily="34" charset="0"/>
                        <a:cs typeface="Arial" panose="020B0604020202020204" pitchFamily="34"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9904">
                <a:tc>
                  <a:txBody>
                    <a:bodyPr/>
                    <a:lstStyle/>
                    <a:p>
                      <a:pPr algn="ctr">
                        <a:lnSpc>
                          <a:spcPct val="107000"/>
                        </a:lnSpc>
                        <a:spcAft>
                          <a:spcPts val="0"/>
                        </a:spcAft>
                      </a:pPr>
                      <a:r>
                        <a:rPr lang="es-ES" sz="3000" b="1">
                          <a:effectLst/>
                          <a:latin typeface="Arial" panose="020B0604020202020204" pitchFamily="34" charset="0"/>
                          <a:ea typeface="Times New Roman" panose="02020603050405020304" pitchFamily="18" charset="0"/>
                          <a:cs typeface="Arial" panose="020B0604020202020204" pitchFamily="34" charset="0"/>
                        </a:rPr>
                        <a:t>SPC</a:t>
                      </a:r>
                      <a:endParaRPr lang="es-ES" sz="3000">
                        <a:effectLst/>
                        <a:latin typeface="Arial" panose="020B0604020202020204" pitchFamily="34" charset="0"/>
                        <a:ea typeface="Calibri" panose="020F0502020204030204" pitchFamily="34" charset="0"/>
                        <a:cs typeface="Arial" panose="020B0604020202020204" pitchFamily="34"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Flexibilidad horaria</a:t>
                      </a:r>
                      <a:br>
                        <a:rPr lang="es-ES" sz="3000" dirty="0">
                          <a:effectLst/>
                          <a:latin typeface="Arial" panose="020B0604020202020204" pitchFamily="34" charset="0"/>
                          <a:ea typeface="Times New Roman" panose="02020603050405020304" pitchFamily="18" charset="0"/>
                          <a:cs typeface="Arial" panose="020B0604020202020204" pitchFamily="34" charset="0"/>
                        </a:rPr>
                      </a:br>
                      <a:r>
                        <a:rPr lang="es-ES" sz="3000" dirty="0">
                          <a:effectLst/>
                          <a:latin typeface="Arial" panose="020B0604020202020204" pitchFamily="34" charset="0"/>
                          <a:ea typeface="Times New Roman" panose="02020603050405020304" pitchFamily="18" charset="0"/>
                          <a:cs typeface="Arial" panose="020B0604020202020204" pitchFamily="34" charset="0"/>
                        </a:rPr>
                        <a:t>Combinación de encuentros presenciales y virtuales</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Adaptable a diferentes ritmos de aprendizaje</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Permite mantener contacto social</a:t>
                      </a:r>
                      <a:endParaRPr lang="es-ES" sz="3000" dirty="0">
                        <a:effectLst/>
                        <a:latin typeface="Arial" panose="020B0604020202020204" pitchFamily="34" charset="0"/>
                        <a:ea typeface="Calibri" panose="020F0502020204030204" pitchFamily="34" charset="0"/>
                        <a:cs typeface="Arial" panose="020B0604020202020204" pitchFamily="34"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3000">
                          <a:effectLst/>
                          <a:latin typeface="Arial" panose="020B0604020202020204" pitchFamily="34" charset="0"/>
                          <a:ea typeface="Times New Roman" panose="02020603050405020304" pitchFamily="18" charset="0"/>
                          <a:cs typeface="Arial" panose="020B0604020202020204" pitchFamily="34" charset="0"/>
                        </a:rPr>
                        <a:t>Puede generar confusión en la organización</a:t>
                      </a:r>
                      <a:endParaRPr lang="es-ES" sz="3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a:effectLst/>
                          <a:latin typeface="Arial" panose="020B0604020202020204" pitchFamily="34" charset="0"/>
                          <a:ea typeface="Times New Roman" panose="02020603050405020304" pitchFamily="18" charset="0"/>
                          <a:cs typeface="Arial" panose="020B0604020202020204" pitchFamily="34" charset="0"/>
                        </a:rPr>
                        <a:t>Menor inmersión que la modalidad PD</a:t>
                      </a:r>
                      <a:endParaRPr lang="es-ES" sz="3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a:effectLst/>
                          <a:latin typeface="Arial" panose="020B0604020202020204" pitchFamily="34" charset="0"/>
                          <a:ea typeface="Times New Roman" panose="02020603050405020304" pitchFamily="18" charset="0"/>
                          <a:cs typeface="Arial" panose="020B0604020202020204" pitchFamily="34" charset="0"/>
                        </a:rPr>
                        <a:t>Requiere habilidades de autogestión</a:t>
                      </a:r>
                      <a:endParaRPr lang="es-ES" sz="3000">
                        <a:effectLst/>
                        <a:latin typeface="Arial" panose="020B0604020202020204" pitchFamily="34" charset="0"/>
                        <a:ea typeface="Calibri" panose="020F0502020204030204" pitchFamily="34" charset="0"/>
                        <a:cs typeface="Arial" panose="020B0604020202020204" pitchFamily="34"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130">
                <a:tc>
                  <a:txBody>
                    <a:bodyPr/>
                    <a:lstStyle/>
                    <a:p>
                      <a:pPr algn="ctr">
                        <a:lnSpc>
                          <a:spcPct val="107000"/>
                        </a:lnSpc>
                        <a:spcAft>
                          <a:spcPts val="0"/>
                        </a:spcAft>
                      </a:pPr>
                      <a:r>
                        <a:rPr lang="es-ES" sz="3000" b="1" dirty="0">
                          <a:effectLst/>
                          <a:latin typeface="Arial" panose="020B0604020202020204" pitchFamily="34" charset="0"/>
                          <a:ea typeface="Times New Roman" panose="02020603050405020304" pitchFamily="18" charset="0"/>
                          <a:cs typeface="Arial" panose="020B0604020202020204" pitchFamily="34" charset="0"/>
                        </a:rPr>
                        <a:t>V</a:t>
                      </a:r>
                      <a:endParaRPr lang="es-ES" sz="3000" dirty="0">
                        <a:effectLst/>
                        <a:latin typeface="Arial" panose="020B0604020202020204" pitchFamily="34" charset="0"/>
                        <a:ea typeface="Calibri" panose="020F0502020204030204" pitchFamily="34" charset="0"/>
                        <a:cs typeface="Arial" panose="020B0604020202020204" pitchFamily="34" charset="0"/>
                      </a:endParaRPr>
                    </a:p>
                  </a:txBody>
                  <a:tcPr marL="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Autonomía estudiantil</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Acceso a recursos digitales</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Facilita la redacción y trabajo asíncrono</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Permite conciliar estudio y trabajo</a:t>
                      </a:r>
                      <a:endParaRPr lang="es-ES" sz="3000" dirty="0">
                        <a:effectLst/>
                        <a:latin typeface="Arial" panose="020B0604020202020204" pitchFamily="34" charset="0"/>
                        <a:ea typeface="Calibri" panose="020F0502020204030204" pitchFamily="34" charset="0"/>
                        <a:cs typeface="Arial" panose="020B0604020202020204" pitchFamily="34" charset="0"/>
                      </a:endParaRPr>
                    </a:p>
                  </a:txBody>
                  <a:tcPr marL="152400" marR="15240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Dificultades para trabajo experimental</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Menor interacción social</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Dependencia de conectividad</a:t>
                      </a:r>
                      <a:endParaRPr lang="es-ES" sz="3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s-ES" sz="3000" dirty="0">
                          <a:effectLst/>
                          <a:latin typeface="Arial" panose="020B0604020202020204" pitchFamily="34" charset="0"/>
                          <a:ea typeface="Times New Roman" panose="02020603050405020304" pitchFamily="18" charset="0"/>
                          <a:cs typeface="Arial" panose="020B0604020202020204" pitchFamily="34" charset="0"/>
                        </a:rPr>
                        <a:t>Requiere mayor autodisciplina</a:t>
                      </a:r>
                      <a:endParaRPr lang="es-ES" sz="3000" dirty="0">
                        <a:effectLst/>
                        <a:latin typeface="Arial" panose="020B0604020202020204" pitchFamily="34" charset="0"/>
                        <a:ea typeface="Calibri" panose="020F0502020204030204" pitchFamily="34" charset="0"/>
                        <a:cs typeface="Arial" panose="020B0604020202020204" pitchFamily="34" charset="0"/>
                      </a:endParaRPr>
                    </a:p>
                  </a:txBody>
                  <a:tcPr marL="152400" marR="0" marT="95250" marB="952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476</Words>
  <Application>Microsoft Office PowerPoint</Application>
  <PresentationFormat>Personalizado</PresentationFormat>
  <Paragraphs>76</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Calibri Light</vt:lpstr>
      <vt:lpstr>Tahoma</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angelinasalfran@yahoo.com</cp:lastModifiedBy>
  <cp:revision>15</cp:revision>
  <dcterms:modified xsi:type="dcterms:W3CDTF">2026-06-29T16:29:42Z</dcterms:modified>
</cp:coreProperties>
</file>