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5" d="100"/>
          <a:sy n="15" d="100"/>
        </p:scale>
        <p:origin x="1428" y="54"/>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7/6/2026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7/6/2026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790647" y="7370117"/>
            <a:ext cx="20497929" cy="8831772"/>
          </a:xfrm>
        </p:spPr>
        <p:txBody>
          <a:bodyPr/>
          <a:lstStyle/>
          <a:p>
            <a:pPr marL="1143000" indent="-1143000">
              <a:buAutoNum type="arabicPeriod"/>
            </a:pPr>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INTRODUCCION (OBJETIVOS)</a:t>
            </a:r>
          </a:p>
          <a:p>
            <a:pPr algn="just"/>
            <a:r>
              <a:rPr lang="es-ES" sz="5400" u="none" dirty="0">
                <a:solidFill>
                  <a:schemeClr val="tx1"/>
                </a:solidFill>
                <a:latin typeface="Trebuchet MS" panose="020B0603020202020204" pitchFamily="34" charset="0"/>
                <a:ea typeface="Tahoma" panose="020B0604030504040204" pitchFamily="34" charset="0"/>
                <a:cs typeface="Tahoma" panose="020B0604030504040204" pitchFamily="34" charset="0"/>
              </a:rPr>
              <a:t>El presente trabajo constituye una sistematización crítica sobre las características de los estudios e investigaciones en formación ciudadana dirigidos a jóvenes de educación superior. </a:t>
            </a:r>
          </a:p>
          <a:p>
            <a:pPr algn="just"/>
            <a:r>
              <a:rPr lang="es-ES" sz="5400" u="none" dirty="0">
                <a:solidFill>
                  <a:schemeClr val="tx1"/>
                </a:solidFill>
                <a:latin typeface="Trebuchet MS" panose="020B0603020202020204" pitchFamily="34" charset="0"/>
                <a:ea typeface="Tahoma" panose="020B0604030504040204" pitchFamily="34" charset="0"/>
                <a:cs typeface="Tahoma" panose="020B0604030504040204" pitchFamily="34" charset="0"/>
              </a:rPr>
              <a:t>Caracterizar el estado de los estudios e investigaciones en formación ciudadana dirigidos a jóvenes de educación superior, sopesando sus fundamentos teóricos, sus tendencias metodológicas y sus hallazgos más robustos, así como identificar vacíos y desequilibrios. </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814053" y="17016190"/>
            <a:ext cx="20502939" cy="6172582"/>
          </a:xfrm>
        </p:spPr>
        <p:txBody>
          <a:bodyPr/>
          <a:lstStyle/>
          <a:p>
            <a:r>
              <a:rPr lang="en-US" sz="5800" u="none" dirty="0">
                <a:solidFill>
                  <a:schemeClr val="tx1"/>
                </a:solidFill>
                <a:latin typeface="Trebuchet MS" panose="020B0603020202020204" pitchFamily="34" charset="0"/>
              </a:rPr>
              <a:t>2. METODOLOGIA</a:t>
            </a:r>
          </a:p>
          <a:p>
            <a:pPr algn="just"/>
            <a:r>
              <a:rPr lang="es-ES" sz="5400" u="none" dirty="0">
                <a:solidFill>
                  <a:schemeClr val="tx1"/>
                </a:solidFill>
                <a:latin typeface="Trebuchet MS" panose="020B0603020202020204" pitchFamily="34" charset="0"/>
              </a:rPr>
              <a:t>Se realizó una revisión bibliográfica de la literatura publicada entre 2010 y 2025 en bases como </a:t>
            </a:r>
            <a:r>
              <a:rPr lang="es-ES" sz="5400" u="none" dirty="0" err="1">
                <a:solidFill>
                  <a:schemeClr val="tx1"/>
                </a:solidFill>
                <a:latin typeface="Trebuchet MS" panose="020B0603020202020204" pitchFamily="34" charset="0"/>
              </a:rPr>
              <a:t>Scopus</a:t>
            </a:r>
            <a:r>
              <a:rPr lang="es-ES" sz="5400" u="none" dirty="0">
                <a:solidFill>
                  <a:schemeClr val="tx1"/>
                </a:solidFill>
                <a:latin typeface="Trebuchet MS" panose="020B0603020202020204" pitchFamily="34" charset="0"/>
              </a:rPr>
              <a:t>, SciELO y Redalyc. Tras un filtrado por pertinencia y representatividad, se analizó un corpus de 25 artículos científicos mediante una matriz que examinó la solidez conceptual, la coherencia metodológica y el aporte empírico de cada texto.</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1954994" y="7187675"/>
            <a:ext cx="20492032" cy="8493217"/>
          </a:xfrm>
        </p:spPr>
        <p:txBody>
          <a:bodyPr/>
          <a:lstStyle/>
          <a:p>
            <a:r>
              <a:rPr lang="en-US" sz="5400" u="none" dirty="0">
                <a:solidFill>
                  <a:schemeClr val="tx1"/>
                </a:solidFill>
                <a:latin typeface="Trebuchet MS" panose="020B0603020202020204" pitchFamily="34" charset="0"/>
              </a:rPr>
              <a:t>3. RESULTADOS Y DISCUSION</a:t>
            </a:r>
          </a:p>
          <a:p>
            <a:pPr algn="just"/>
            <a:r>
              <a:rPr lang="es-ES" sz="4800" u="none" dirty="0">
                <a:solidFill>
                  <a:schemeClr val="tx1"/>
                </a:solidFill>
                <a:latin typeface="Trebuchet MS" panose="020B0603020202020204" pitchFamily="34" charset="0"/>
              </a:rPr>
              <a:t>Los resultados del balance muestran los estudios e investigaciones en formación ciudadana dirigidos a jóvenes de educación superior con predominio del enfoque crítico-transformador, aunque con un crecimiento notable del enfoque de competencias ciudadanas. Entre los hallazgos consolidados destaca la mayor eficacia de las estrategias experienciales como el aprendizaje, frente a las asignaturas teóricas aisladas, mientras que se identifican vacíos recurrentes: la concentración de las investigaciones en carreras de ciencias sociales y en contextos urbanos, y la escasa atención a la voz de los propios jóvenes universitarios en el diseño de las intervenciones. </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1954994" y="27010183"/>
            <a:ext cx="20372474" cy="4707566"/>
          </a:xfrm>
        </p:spPr>
        <p:txBody>
          <a:bodyPr/>
          <a:lstStyle/>
          <a:p>
            <a:r>
              <a:rPr lang="en-US" sz="4800" u="none" dirty="0">
                <a:solidFill>
                  <a:schemeClr val="tx1"/>
                </a:solidFill>
                <a:latin typeface="Trebuchet MS" panose="020B0603020202020204" pitchFamily="34" charset="0"/>
              </a:rPr>
              <a:t>4. CONCLUSIONES</a:t>
            </a:r>
          </a:p>
          <a:p>
            <a:pPr algn="just"/>
            <a:r>
              <a:rPr lang="es-ES" sz="4800" u="none" dirty="0">
                <a:solidFill>
                  <a:schemeClr val="tx1"/>
                </a:solidFill>
                <a:latin typeface="Trebuchet MS" panose="020B0603020202020204" pitchFamily="34" charset="0"/>
              </a:rPr>
              <a:t>Los estudios e investigaciones en formación ciudadana dirigidos a jóvenes de educación superior son ricos en diagnósticos, pero débiles en propuestas validadas empíricamente, y se recomienda una agenda futura que priorice diseños mixtos, longitudinales y con mayor diversidad disciplinar y geográfica. </a:t>
            </a:r>
            <a:endParaRPr lang="en-US" sz="4800" u="none" dirty="0">
              <a:solidFill>
                <a:schemeClr val="tx1"/>
              </a:solidFill>
              <a:latin typeface="Trebuchet MS" panose="020B0603020202020204" pitchFamily="34" charset="0"/>
            </a:endParaRP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6531429" y="5358942"/>
            <a:ext cx="29571127" cy="1040979"/>
          </a:xfrm>
        </p:spPr>
        <p:txBody>
          <a:bodyPr>
            <a:noAutofit/>
          </a:bodyPr>
          <a:lstStyle/>
          <a:p>
            <a:r>
              <a:rPr lang="en-US" sz="6000" b="1" dirty="0">
                <a:solidFill>
                  <a:schemeClr val="tx1"/>
                </a:solidFill>
                <a:latin typeface="Trebuchet MS" panose="020B0603020202020204" pitchFamily="34" charset="0"/>
              </a:rPr>
              <a:t>Autor: </a:t>
            </a:r>
            <a:r>
              <a:rPr lang="en-US" sz="6000" dirty="0">
                <a:solidFill>
                  <a:schemeClr val="tx1"/>
                </a:solidFill>
                <a:effectLst/>
                <a:latin typeface="Trebuchet MS" panose="020B0603020202020204" pitchFamily="34" charset="0"/>
                <a:ea typeface="Calibri" panose="020F0502020204030204" pitchFamily="34" charset="0"/>
              </a:rPr>
              <a:t>Whilmer</a:t>
            </a:r>
            <a:r>
              <a:rPr lang="en-US" sz="6000" spc="-20" dirty="0">
                <a:solidFill>
                  <a:schemeClr val="tx1"/>
                </a:solidFill>
                <a:effectLst/>
                <a:latin typeface="Trebuchet MS" panose="020B0603020202020204" pitchFamily="34" charset="0"/>
                <a:ea typeface="Calibri" panose="020F0502020204030204" pitchFamily="34" charset="0"/>
              </a:rPr>
              <a:t> </a:t>
            </a:r>
            <a:r>
              <a:rPr lang="en-US" sz="6000" dirty="0" err="1">
                <a:solidFill>
                  <a:schemeClr val="tx1"/>
                </a:solidFill>
                <a:effectLst/>
                <a:latin typeface="Trebuchet MS" panose="020B0603020202020204" pitchFamily="34" charset="0"/>
                <a:ea typeface="Calibri" panose="020F0502020204030204" pitchFamily="34" charset="0"/>
              </a:rPr>
              <a:t>Armas</a:t>
            </a:r>
            <a:r>
              <a:rPr lang="en-US" sz="6000" dirty="0">
                <a:solidFill>
                  <a:schemeClr val="tx1"/>
                </a:solidFill>
                <a:effectLst/>
                <a:latin typeface="Trebuchet MS" panose="020B0603020202020204" pitchFamily="34" charset="0"/>
                <a:ea typeface="Calibri" panose="020F0502020204030204" pitchFamily="34" charset="0"/>
              </a:rPr>
              <a:t> Rosales, Marian Hernández </a:t>
            </a:r>
            <a:r>
              <a:rPr lang="en-US" sz="6000" dirty="0" err="1">
                <a:solidFill>
                  <a:schemeClr val="tx1"/>
                </a:solidFill>
                <a:effectLst/>
                <a:latin typeface="Trebuchet MS" panose="020B0603020202020204" pitchFamily="34" charset="0"/>
                <a:ea typeface="Calibri" panose="020F0502020204030204" pitchFamily="34" charset="0"/>
              </a:rPr>
              <a:t>Colina</a:t>
            </a:r>
            <a:r>
              <a:rPr lang="en-US" sz="6000" dirty="0">
                <a:solidFill>
                  <a:schemeClr val="tx1"/>
                </a:solidFill>
                <a:effectLst/>
                <a:latin typeface="Trebuchet MS" panose="020B0603020202020204" pitchFamily="34" charset="0"/>
                <a:ea typeface="Calibri" panose="020F0502020204030204" pitchFamily="34" charset="0"/>
              </a:rPr>
              <a:t>, Freddy </a:t>
            </a:r>
            <a:r>
              <a:rPr lang="en-US" sz="6000" dirty="0" err="1">
                <a:solidFill>
                  <a:schemeClr val="tx1"/>
                </a:solidFill>
                <a:effectLst/>
                <a:latin typeface="Trebuchet MS" panose="020B0603020202020204" pitchFamily="34" charset="0"/>
                <a:ea typeface="Calibri" panose="020F0502020204030204" pitchFamily="34" charset="0"/>
              </a:rPr>
              <a:t>Varona</a:t>
            </a:r>
            <a:r>
              <a:rPr lang="en-US" sz="6000" dirty="0">
                <a:solidFill>
                  <a:schemeClr val="tx1"/>
                </a:solidFill>
                <a:effectLst/>
                <a:latin typeface="Trebuchet MS" panose="020B0603020202020204" pitchFamily="34" charset="0"/>
                <a:ea typeface="Calibri" panose="020F0502020204030204" pitchFamily="34" charset="0"/>
              </a:rPr>
              <a:t> Domínguez</a:t>
            </a:r>
            <a:endParaRPr lang="en-US" sz="6000" b="1" dirty="0">
              <a:solidFill>
                <a:schemeClr val="tx1"/>
              </a:solidFill>
              <a:latin typeface="Trebuchet MS" panose="020B0603020202020204" pitchFamily="34" charset="0"/>
            </a:endParaRP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538909" y="2835519"/>
            <a:ext cx="31892760" cy="2135830"/>
          </a:xfrm>
        </p:spPr>
        <p:txBody>
          <a:bodyPr>
            <a:noAutofit/>
          </a:bodyPr>
          <a:lstStyle/>
          <a:p>
            <a:r>
              <a:rPr lang="es-ES" sz="6600" b="1" dirty="0">
                <a:solidFill>
                  <a:schemeClr val="tx1"/>
                </a:solidFill>
                <a:latin typeface="+mn-lt"/>
                <a:cs typeface="Arial" panose="020B0604020202020204" pitchFamily="34" charset="0"/>
              </a:rPr>
              <a:t>La formación ciudadana en jóvenes universitarios a nivel Territorial, Nacional e Internacional </a:t>
            </a:r>
            <a:endParaRPr lang="en-US" sz="6600" b="1" dirty="0">
              <a:solidFill>
                <a:schemeClr val="tx1"/>
              </a:solidFill>
              <a:latin typeface="+mn-lt"/>
              <a:cs typeface="Arial" panose="020B0604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600" y="1637906"/>
            <a:ext cx="24828800" cy="891579"/>
          </a:xfrm>
        </p:spPr>
        <p:txBody>
          <a:bodyPr>
            <a:noAutofit/>
          </a:bodyPr>
          <a:lstStyle/>
          <a:p>
            <a:r>
              <a:rPr lang="pt-BR" sz="6000" b="1" dirty="0">
                <a:solidFill>
                  <a:schemeClr val="tx1"/>
                </a:solidFill>
              </a:rPr>
              <a:t>XV TALLER METODOLÓGICO GILMA FERNÁNDEZ</a:t>
            </a: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763717" y="23744674"/>
            <a:ext cx="20497929" cy="8283929"/>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Trebuchet MS" panose="020B0603020202020204" pitchFamily="34" charset="0"/>
              </a:rPr>
              <a:t>5. REFERENCIAS BIBLIOGRÁFICAS</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González Rivero, Berta Margarita. "Retos de la formación ciudadana para la educación superior." Revista Universidad y Sociedad 11.4 (2019): 341-349. </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Varona Domínguez, Freddy. "Formación ciudadana en la Educación Superior, sensibilidad práctica y cartas martianas." Revista Pensamiento Científico Latinoamericano 4.7 (2025): 107-124. </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González Quintero, </a:t>
            </a:r>
            <a:r>
              <a:rPr lang="es-ES" sz="4000" u="none" dirty="0" err="1">
                <a:solidFill>
                  <a:schemeClr val="tx1"/>
                </a:solidFill>
                <a:latin typeface="Trebuchet MS" panose="020B0603020202020204" pitchFamily="34" charset="0"/>
              </a:rPr>
              <a:t>Raiden</a:t>
            </a:r>
            <a:r>
              <a:rPr lang="es-ES" sz="4000" u="none" dirty="0">
                <a:solidFill>
                  <a:schemeClr val="tx1"/>
                </a:solidFill>
                <a:latin typeface="Trebuchet MS" panose="020B0603020202020204" pitchFamily="34" charset="0"/>
              </a:rPr>
              <a:t>; Gómez Rodríguez, Iraida María. "La formación ciudadana en la educación superior cubana/</a:t>
            </a:r>
            <a:r>
              <a:rPr lang="es-ES" sz="4000" u="none" dirty="0" err="1">
                <a:solidFill>
                  <a:schemeClr val="tx1"/>
                </a:solidFill>
                <a:latin typeface="Trebuchet MS" panose="020B0603020202020204" pitchFamily="34" charset="0"/>
              </a:rPr>
              <a:t>Citizenship</a:t>
            </a:r>
            <a:r>
              <a:rPr lang="es-ES" sz="4000" u="none" dirty="0">
                <a:solidFill>
                  <a:schemeClr val="tx1"/>
                </a:solidFill>
                <a:latin typeface="Trebuchet MS" panose="020B0603020202020204" pitchFamily="34" charset="0"/>
              </a:rPr>
              <a:t> </a:t>
            </a:r>
            <a:r>
              <a:rPr lang="es-ES" sz="4000" u="none" dirty="0" err="1">
                <a:solidFill>
                  <a:schemeClr val="tx1"/>
                </a:solidFill>
                <a:latin typeface="Trebuchet MS" panose="020B0603020202020204" pitchFamily="34" charset="0"/>
              </a:rPr>
              <a:t>formation</a:t>
            </a:r>
            <a:r>
              <a:rPr lang="es-ES" sz="4000" u="none" dirty="0">
                <a:solidFill>
                  <a:schemeClr val="tx1"/>
                </a:solidFill>
                <a:latin typeface="Trebuchet MS" panose="020B0603020202020204" pitchFamily="34" charset="0"/>
              </a:rPr>
              <a:t> in Cuban </a:t>
            </a:r>
            <a:r>
              <a:rPr lang="es-ES" sz="4000" u="none" dirty="0" err="1">
                <a:solidFill>
                  <a:schemeClr val="tx1"/>
                </a:solidFill>
                <a:latin typeface="Trebuchet MS" panose="020B0603020202020204" pitchFamily="34" charset="0"/>
              </a:rPr>
              <a:t>higher</a:t>
            </a:r>
            <a:r>
              <a:rPr lang="es-ES" sz="4000" u="none" dirty="0">
                <a:solidFill>
                  <a:schemeClr val="tx1"/>
                </a:solidFill>
                <a:latin typeface="Trebuchet MS" panose="020B0603020202020204" pitchFamily="34" charset="0"/>
              </a:rPr>
              <a:t> </a:t>
            </a:r>
            <a:r>
              <a:rPr lang="es-ES" sz="4000" u="none" dirty="0" err="1">
                <a:solidFill>
                  <a:schemeClr val="tx1"/>
                </a:solidFill>
                <a:latin typeface="Trebuchet MS" panose="020B0603020202020204" pitchFamily="34" charset="0"/>
              </a:rPr>
              <a:t>education</a:t>
            </a:r>
            <a:r>
              <a:rPr lang="es-ES" sz="4000" u="none" dirty="0">
                <a:solidFill>
                  <a:schemeClr val="tx1"/>
                </a:solidFill>
                <a:latin typeface="Trebuchet MS" panose="020B0603020202020204" pitchFamily="34" charset="0"/>
              </a:rPr>
              <a:t>." Educación y sociedad 20.1 (2022): 157-172.</a:t>
            </a:r>
          </a:p>
          <a:p>
            <a:pPr marL="571500" indent="-571500" algn="just">
              <a:buFont typeface="Arial" panose="020B0604020202020204" pitchFamily="34" charset="0"/>
              <a:buChar char="•"/>
            </a:pPr>
            <a:r>
              <a:rPr lang="es-ES" sz="4000" u="none" dirty="0">
                <a:solidFill>
                  <a:schemeClr val="tx1"/>
                </a:solidFill>
                <a:latin typeface="Trebuchet MS" panose="020B0603020202020204" pitchFamily="34" charset="0"/>
              </a:rPr>
              <a:t>Baute Plana, </a:t>
            </a:r>
            <a:r>
              <a:rPr lang="es-ES" sz="4000" u="none" dirty="0" err="1">
                <a:solidFill>
                  <a:schemeClr val="tx1"/>
                </a:solidFill>
                <a:latin typeface="Trebuchet MS" panose="020B0603020202020204" pitchFamily="34" charset="0"/>
              </a:rPr>
              <a:t>Alexey</a:t>
            </a:r>
            <a:r>
              <a:rPr lang="es-ES" sz="4000" u="none" dirty="0">
                <a:solidFill>
                  <a:schemeClr val="tx1"/>
                </a:solidFill>
                <a:latin typeface="Trebuchet MS" panose="020B0603020202020204" pitchFamily="34" charset="0"/>
              </a:rPr>
              <a:t>. "Propuesta metodológica con enfoque interdisciplinario y desarrollador para la formación ciudadana de estudiantes de enfermería." Revista Cubana de Educación Superior 42.3 set-dic (2023): 256-267. </a:t>
            </a:r>
            <a:endParaRPr lang="en-US" sz="5800" u="none" dirty="0">
              <a:solidFill>
                <a:schemeClr val="tx1"/>
              </a:solidFill>
              <a:latin typeface="Trebuchet MS" panose="020B0603020202020204" pitchFamily="34" charset="0"/>
            </a:endParaRP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7068860" y="538154"/>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135" y="0"/>
            <a:ext cx="5211684" cy="5358942"/>
          </a:xfrm>
          <a:prstGeom prst="rect">
            <a:avLst/>
          </a:prstGeom>
        </p:spPr>
      </p:pic>
      <p:pic>
        <p:nvPicPr>
          <p:cNvPr id="2" name="Imagen 1">
            <a:extLst>
              <a:ext uri="{FF2B5EF4-FFF2-40B4-BE49-F238E27FC236}">
                <a16:creationId xmlns:a16="http://schemas.microsoft.com/office/drawing/2014/main" id="{D5159740-348A-169A-6960-D091AFEA9B78}"/>
              </a:ext>
            </a:extLst>
          </p:cNvPr>
          <p:cNvPicPr>
            <a:picLocks noChangeAspect="1"/>
          </p:cNvPicPr>
          <p:nvPr/>
        </p:nvPicPr>
        <p:blipFill>
          <a:blip r:embed="rId5"/>
          <a:stretch>
            <a:fillRect/>
          </a:stretch>
        </p:blipFill>
        <p:spPr>
          <a:xfrm>
            <a:off x="21944308" y="16184562"/>
            <a:ext cx="20725975" cy="10825621"/>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470</Words>
  <Application>Microsoft Office PowerPoint</Application>
  <PresentationFormat>Personalizado</PresentationFormat>
  <Paragraphs>21</Paragraphs>
  <Slides>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Calibri Light</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IFAL</cp:lastModifiedBy>
  <cp:revision>13</cp:revision>
  <dcterms:modified xsi:type="dcterms:W3CDTF">2026-07-06T09:30:17Z</dcterms:modified>
</cp:coreProperties>
</file>