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8" d="100"/>
          <a:sy n="18" d="100"/>
        </p:scale>
        <p:origin x="2059" y="-14"/>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6/29/2026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6/29/2026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xmlns="" val="20000"/>
                    </a:ext>
                  </a:extLst>
                </a:gridCol>
                <a:gridCol w="9416458">
                  <a:extLst>
                    <a:ext uri="{9D8B030D-6E8A-4147-A177-3AD203B41FA5}">
                      <a16:colId xmlns:a16="http://schemas.microsoft.com/office/drawing/2014/main" xmlns=""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xmlns=""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xmlns=""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xmlns=""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xmlns="" val="20000"/>
                    </a:ext>
                  </a:extLst>
                </a:gridCol>
                <a:gridCol w="1929670">
                  <a:extLst>
                    <a:ext uri="{9D8B030D-6E8A-4147-A177-3AD203B41FA5}">
                      <a16:colId xmlns:a16="http://schemas.microsoft.com/office/drawing/2014/main" xmlns="" val="764104496"/>
                    </a:ext>
                  </a:extLst>
                </a:gridCol>
                <a:gridCol w="8016183">
                  <a:extLst>
                    <a:ext uri="{9D8B030D-6E8A-4147-A177-3AD203B41FA5}">
                      <a16:colId xmlns:a16="http://schemas.microsoft.com/office/drawing/2014/main" xmlns=""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322804" y="5702978"/>
            <a:ext cx="21700792" cy="14131684"/>
          </a:xfrm>
        </p:spPr>
        <p:txBody>
          <a:bodyPr/>
          <a:lstStyle/>
          <a:p>
            <a:pPr marL="1143000" indent="-1143000">
              <a:buAutoNum type="arabicPeriod"/>
            </a:pPr>
            <a:r>
              <a:rPr lang="en-US" sz="580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INTRODUCCION </a:t>
            </a:r>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(OBJETIVOS</a:t>
            </a:r>
            <a:r>
              <a:rPr lang="en-US" sz="580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a:t>
            </a:r>
          </a:p>
          <a:p>
            <a:pPr algn="just"/>
            <a:r>
              <a:rPr lang="es-ES" sz="6000" b="0" u="none" dirty="0">
                <a:solidFill>
                  <a:schemeClr val="tx1"/>
                </a:solidFill>
              </a:rPr>
              <a:t>La Maestría en Ciencia y Tecnología de los Alimentos del Instituto de Farmacia y Alimentos de la Universidad de La Habana ha implementado una modalidad híbrida electiva, donde los docentes pueden optar por combinar actividades presenciales y virtuales según las características de cada asignatura y las condiciones del contexto. Esta flexibilidad ha generado interrogantes sobre su impacto real en la calidad de la docencia, el bienestar de los profesores y el logro de competencias por parte de los estudiantes</a:t>
            </a:r>
            <a:r>
              <a:rPr lang="es-ES" sz="6000" b="0" u="none" dirty="0" smtClean="0">
                <a:solidFill>
                  <a:schemeClr val="tx1"/>
                </a:solidFill>
              </a:rPr>
              <a:t>. En la presente investigación se planteó como objetivo general </a:t>
            </a:r>
            <a:r>
              <a:rPr lang="es-ES" sz="6000" b="0" u="none" dirty="0">
                <a:solidFill>
                  <a:schemeClr val="tx1"/>
                </a:solidFill>
              </a:rPr>
              <a:t>Evaluar el impacto del trabajo a distancia en las dimensiones de carga laboral, competencias digitales, interacción con estudiantes, satisfacción y salud percibida en docentes de la Maestría en Ciencia y Tecnología de los Alimentos, después de seis meses de trabajo en modalidad híbrida electiva.</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322804" y="19564244"/>
            <a:ext cx="20502939" cy="1020402"/>
          </a:xfrm>
        </p:spPr>
        <p:txBody>
          <a:bodyPr/>
          <a:lstStyle/>
          <a:p>
            <a:r>
              <a:rPr lang="en-US" sz="5800" u="none" dirty="0">
                <a:solidFill>
                  <a:schemeClr val="tx1"/>
                </a:solidFill>
                <a:latin typeface="Trebuchet MS" panose="020B0603020202020204" pitchFamily="34" charset="0"/>
              </a:rPr>
              <a:t>2. </a:t>
            </a:r>
            <a:r>
              <a:rPr lang="en-US" sz="5800" u="none" dirty="0" smtClean="0">
                <a:solidFill>
                  <a:schemeClr val="tx1"/>
                </a:solidFill>
                <a:latin typeface="Trebuchet MS" panose="020B0603020202020204" pitchFamily="34" charset="0"/>
              </a:rPr>
              <a:t>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22023596" y="6595863"/>
            <a:ext cx="20497666" cy="1020402"/>
          </a:xfrm>
        </p:spPr>
        <p:txBody>
          <a:bodyPr/>
          <a:lstStyle/>
          <a:p>
            <a:r>
              <a:rPr lang="en-US" sz="5800" u="none" dirty="0">
                <a:solidFill>
                  <a:schemeClr val="tx1"/>
                </a:solidFill>
                <a:latin typeface="Trebuchet MS" panose="020B0603020202020204" pitchFamily="34" charset="0"/>
              </a:rPr>
              <a:t>3. RESULTADOS Y DISCUSION</a:t>
            </a: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8470724" y="26907501"/>
            <a:ext cx="24767297" cy="4861454"/>
          </a:xfrm>
        </p:spPr>
        <p:txBody>
          <a:bodyPr/>
          <a:lstStyle/>
          <a:p>
            <a:r>
              <a:rPr lang="en-US" sz="5800" u="none" dirty="0">
                <a:solidFill>
                  <a:schemeClr val="tx1"/>
                </a:solidFill>
                <a:latin typeface="Trebuchet MS" panose="020B0603020202020204" pitchFamily="34" charset="0"/>
              </a:rPr>
              <a:t>4. </a:t>
            </a:r>
            <a:r>
              <a:rPr lang="en-US" sz="5800" u="none" dirty="0" smtClean="0">
                <a:solidFill>
                  <a:schemeClr val="tx1"/>
                </a:solidFill>
                <a:latin typeface="Trebuchet MS" panose="020B0603020202020204" pitchFamily="34" charset="0"/>
              </a:rPr>
              <a:t>CONCLUSIONES</a:t>
            </a:r>
          </a:p>
          <a:p>
            <a:pPr algn="just"/>
            <a:r>
              <a:rPr lang="es-ES" sz="4800" b="0" u="none" dirty="0">
                <a:solidFill>
                  <a:schemeClr val="tx1"/>
                </a:solidFill>
              </a:rPr>
              <a:t>El trabajo a distancia en la docencia de posgrado de Ciencias Alimentarias mejora competencias digitales (p&lt;0.01) y flexibilidad horaria (4.5/5), pero incrementa la carga laboral (+68%), deteriora la retroalimentación experimental (2.1/5) y eleva el agotamiento emocional (45%). Se recomienda un modelo híbrido que preserve la </a:t>
            </a:r>
            <a:r>
              <a:rPr lang="es-ES" sz="4800" b="0" u="none" dirty="0" err="1">
                <a:solidFill>
                  <a:schemeClr val="tx1"/>
                </a:solidFill>
              </a:rPr>
              <a:t>presencialidad</a:t>
            </a:r>
            <a:r>
              <a:rPr lang="es-ES" sz="4800" b="0" u="none" dirty="0">
                <a:solidFill>
                  <a:schemeClr val="tx1"/>
                </a:solidFill>
              </a:rPr>
              <a:t> para prácticas y tesis, y reserve la virtualidad para teoría y tutorías.</a:t>
            </a:r>
            <a:endParaRPr lang="en-US" sz="4800" b="0" u="none" dirty="0">
              <a:solidFill>
                <a:schemeClr val="tx1"/>
              </a:solidFill>
              <a:latin typeface="Trebuchet MS" panose="020B0603020202020204" pitchFamily="34" charset="0"/>
            </a:endParaRP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5237019" y="5225075"/>
            <a:ext cx="34580944" cy="2360743"/>
          </a:xfrm>
        </p:spPr>
        <p:txBody>
          <a:bodyPr>
            <a:noAutofit/>
          </a:bodyPr>
          <a:lstStyle/>
          <a:p>
            <a:r>
              <a:rPr lang="en-US" sz="6000" b="1" dirty="0" err="1" smtClean="0">
                <a:solidFill>
                  <a:schemeClr val="tx1"/>
                </a:solidFill>
                <a:latin typeface="Trebuchet MS" panose="020B0603020202020204" pitchFamily="34" charset="0"/>
              </a:rPr>
              <a:t>Autor</a:t>
            </a:r>
            <a:r>
              <a:rPr lang="en-US" sz="6000" b="1" dirty="0" smtClean="0">
                <a:solidFill>
                  <a:schemeClr val="tx1"/>
                </a:solidFill>
                <a:latin typeface="Trebuchet MS" panose="020B0603020202020204" pitchFamily="34" charset="0"/>
              </a:rPr>
              <a:t>:</a:t>
            </a:r>
            <a:r>
              <a:rPr lang="es-ES" sz="6000" dirty="0" err="1">
                <a:solidFill>
                  <a:schemeClr val="tx1"/>
                </a:solidFill>
              </a:rPr>
              <a:t>Danae</a:t>
            </a:r>
            <a:r>
              <a:rPr lang="es-ES" sz="6000" dirty="0">
                <a:solidFill>
                  <a:schemeClr val="tx1"/>
                </a:solidFill>
              </a:rPr>
              <a:t> Pérez Santana, Alicia Casariego Año, </a:t>
            </a:r>
            <a:r>
              <a:rPr lang="es-ES" sz="6000" dirty="0" err="1">
                <a:solidFill>
                  <a:schemeClr val="tx1"/>
                </a:solidFill>
              </a:rPr>
              <a:t>Raisa</a:t>
            </a:r>
            <a:r>
              <a:rPr lang="es-ES" sz="6000" dirty="0">
                <a:solidFill>
                  <a:schemeClr val="tx1"/>
                </a:solidFill>
              </a:rPr>
              <a:t> Manga </a:t>
            </a:r>
            <a:r>
              <a:rPr lang="es-ES" sz="6000" dirty="0" err="1">
                <a:solidFill>
                  <a:schemeClr val="tx1"/>
                </a:solidFill>
              </a:rPr>
              <a:t>Marin</a:t>
            </a:r>
            <a:r>
              <a:rPr lang="es-ES" sz="6000" dirty="0">
                <a:solidFill>
                  <a:schemeClr val="tx1"/>
                </a:solidFill>
              </a:rPr>
              <a:t>, </a:t>
            </a:r>
            <a:r>
              <a:rPr lang="es-ES" sz="6000" dirty="0" err="1">
                <a:solidFill>
                  <a:schemeClr val="tx1"/>
                </a:solidFill>
              </a:rPr>
              <a:t>Yudenis</a:t>
            </a:r>
            <a:r>
              <a:rPr lang="es-ES" sz="6000" dirty="0">
                <a:solidFill>
                  <a:schemeClr val="tx1"/>
                </a:solidFill>
              </a:rPr>
              <a:t> Reyes González</a:t>
            </a:r>
            <a:endParaRPr lang="en-US" sz="6000" dirty="0">
              <a:solidFill>
                <a:schemeClr val="tx1"/>
              </a:solidFill>
              <a:latin typeface="Trebuchet MS" panose="020B0603020202020204" pitchFamily="34" charset="0"/>
            </a:endParaRPr>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5052805" y="2875417"/>
            <a:ext cx="31535856" cy="2009305"/>
          </a:xfrm>
        </p:spPr>
        <p:txBody>
          <a:bodyPr>
            <a:noAutofit/>
          </a:bodyPr>
          <a:lstStyle/>
          <a:p>
            <a:r>
              <a:rPr lang="es-ES" sz="6000" b="1" dirty="0">
                <a:solidFill>
                  <a:schemeClr val="tx1"/>
                </a:solidFill>
                <a:latin typeface="+mn-lt"/>
              </a:rPr>
              <a:t>Impacto del trabajo a distancia en la docencia de posgrado: un estudio mixto en la Maestría en Ciencia y Tecnología de los </a:t>
            </a:r>
            <a:r>
              <a:rPr lang="es-ES" sz="6000" b="1" dirty="0" smtClean="0">
                <a:solidFill>
                  <a:schemeClr val="tx1"/>
                </a:solidFill>
                <a:latin typeface="+mn-lt"/>
              </a:rPr>
              <a:t>Alimentos</a:t>
            </a:r>
            <a:endParaRPr lang="es-ES" sz="6000" b="1" dirty="0">
              <a:solidFill>
                <a:schemeClr val="tx1"/>
              </a:solidFill>
              <a:latin typeface="+mn-lt"/>
            </a:endParaRP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8892437" y="1390082"/>
            <a:ext cx="24828800" cy="891579"/>
          </a:xfrm>
        </p:spPr>
        <p:txBody>
          <a:bodyPr>
            <a:noAutofit/>
          </a:bodyPr>
          <a:lstStyle/>
          <a:p>
            <a:r>
              <a:rPr lang="en-US" sz="6000" dirty="0" smtClean="0">
                <a:solidFill>
                  <a:schemeClr val="tx1"/>
                </a:solidFill>
                <a:latin typeface="Arial" panose="020B0604020202020204" pitchFamily="34" charset="0"/>
                <a:cs typeface="Arial" panose="020B0604020202020204" pitchFamily="34" charset="0"/>
              </a:rPr>
              <a:t>Taller XV </a:t>
            </a:r>
            <a:r>
              <a:rPr lang="en-US" sz="6000" dirty="0" err="1" smtClean="0">
                <a:solidFill>
                  <a:schemeClr val="tx1"/>
                </a:solidFill>
                <a:latin typeface="Arial" panose="020B0604020202020204" pitchFamily="34" charset="0"/>
                <a:cs typeface="Arial" panose="020B0604020202020204" pitchFamily="34" charset="0"/>
              </a:rPr>
              <a:t>Gilma</a:t>
            </a:r>
            <a:r>
              <a:rPr lang="en-US" sz="6000" dirty="0" smtClean="0">
                <a:solidFill>
                  <a:schemeClr val="tx1"/>
                </a:solidFill>
                <a:latin typeface="Arial" panose="020B0604020202020204" pitchFamily="34" charset="0"/>
                <a:cs typeface="Arial" panose="020B0604020202020204" pitchFamily="34" charset="0"/>
              </a:rPr>
              <a:t> </a:t>
            </a:r>
            <a:r>
              <a:rPr lang="en-US" sz="6000" dirty="0" err="1" smtClean="0">
                <a:solidFill>
                  <a:schemeClr val="tx1"/>
                </a:solidFill>
                <a:latin typeface="Arial" panose="020B0604020202020204" pitchFamily="34" charset="0"/>
                <a:cs typeface="Arial" panose="020B0604020202020204" pitchFamily="34" charset="0"/>
              </a:rPr>
              <a:t>Fernández</a:t>
            </a:r>
            <a:r>
              <a:rPr lang="en-US" sz="6000" dirty="0" smtClean="0">
                <a:solidFill>
                  <a:schemeClr val="tx1"/>
                </a:solidFill>
                <a:latin typeface="Arial" panose="020B0604020202020204" pitchFamily="34" charset="0"/>
                <a:cs typeface="Arial" panose="020B0604020202020204" pitchFamily="34" charset="0"/>
              </a:rPr>
              <a:t> </a:t>
            </a:r>
            <a:endParaRPr lang="en-US" sz="6000" dirty="0">
              <a:solidFill>
                <a:schemeClr val="tx1"/>
              </a:solidFill>
              <a:latin typeface="Arial" panose="020B0604020202020204" pitchFamily="34" charset="0"/>
              <a:cs typeface="Arial" panose="020B0604020202020204" pitchFamily="34" charset="0"/>
            </a:endParaRPr>
          </a:p>
        </p:txBody>
      </p:sp>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322804" y="24337673"/>
            <a:ext cx="17507996" cy="8739439"/>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a:t>
            </a:r>
            <a:r>
              <a:rPr lang="en-US" sz="5800" u="none" dirty="0" smtClean="0">
                <a:solidFill>
                  <a:schemeClr val="tx1"/>
                </a:solidFill>
                <a:latin typeface="Trebuchet MS" panose="020B0603020202020204" pitchFamily="34" charset="0"/>
              </a:rPr>
              <a:t>BIBLIOGRÁFICAS</a:t>
            </a:r>
          </a:p>
          <a:p>
            <a:pPr lvl="0" algn="just"/>
            <a:r>
              <a:rPr lang="es-ES" sz="3600" b="0" u="none" dirty="0">
                <a:solidFill>
                  <a:schemeClr val="tx1"/>
                </a:solidFill>
              </a:rPr>
              <a:t>Casariego, A., Pérez, D., Manga, R. y Reyes, Y. (2025). Trabajo a distancia en posgrado: impactos en docentes de Ciencias Alimentarias. </a:t>
            </a:r>
            <a:r>
              <a:rPr lang="es-ES" sz="3600" b="0" i="1" u="none" dirty="0">
                <a:solidFill>
                  <a:schemeClr val="tx1"/>
                </a:solidFill>
              </a:rPr>
              <a:t>Revista Cubana de Educación Superior</a:t>
            </a:r>
            <a:r>
              <a:rPr lang="es-ES" sz="3600" b="0" u="none" dirty="0">
                <a:solidFill>
                  <a:schemeClr val="tx1"/>
                </a:solidFill>
              </a:rPr>
              <a:t>, 44(3), 78-95.</a:t>
            </a:r>
          </a:p>
          <a:p>
            <a:pPr lvl="0" algn="just"/>
            <a:r>
              <a:rPr lang="es-ES" sz="3600" b="0" u="none" dirty="0">
                <a:solidFill>
                  <a:schemeClr val="tx1"/>
                </a:solidFill>
              </a:rPr>
              <a:t>García, M., Rodríguez, L. y Fernández, J. (2023). Carga laboral docente en modalidades remotas. </a:t>
            </a:r>
            <a:r>
              <a:rPr lang="es-ES" sz="3600" b="0" i="1" u="none" dirty="0">
                <a:solidFill>
                  <a:schemeClr val="tx1"/>
                </a:solidFill>
              </a:rPr>
              <a:t>Revista de Educación y Tecnología</a:t>
            </a:r>
            <a:r>
              <a:rPr lang="es-ES" sz="3600" b="0" u="none" dirty="0">
                <a:solidFill>
                  <a:schemeClr val="tx1"/>
                </a:solidFill>
              </a:rPr>
              <a:t>, 15(2), 112-128.</a:t>
            </a:r>
          </a:p>
          <a:p>
            <a:pPr lvl="0" algn="just"/>
            <a:r>
              <a:rPr lang="es-ES" sz="3600" b="0" u="none" dirty="0">
                <a:solidFill>
                  <a:schemeClr val="tx1"/>
                </a:solidFill>
              </a:rPr>
              <a:t>Martínez, P. y López, R. (2024). Competencias digitales en la educación superior post-pandemia. </a:t>
            </a:r>
            <a:r>
              <a:rPr lang="es-ES" sz="3600" b="0" i="1" u="none" dirty="0">
                <a:solidFill>
                  <a:schemeClr val="tx1"/>
                </a:solidFill>
              </a:rPr>
              <a:t>Innovación Educativa</a:t>
            </a:r>
            <a:r>
              <a:rPr lang="es-ES" sz="3600" b="0" u="none" dirty="0">
                <a:solidFill>
                  <a:schemeClr val="tx1"/>
                </a:solidFill>
              </a:rPr>
              <a:t>, 22(1), 45-62.</a:t>
            </a:r>
          </a:p>
          <a:p>
            <a:pPr lvl="0" algn="just"/>
            <a:r>
              <a:rPr lang="es-ES" sz="3600" b="0" u="none" dirty="0">
                <a:solidFill>
                  <a:schemeClr val="tx1"/>
                </a:solidFill>
              </a:rPr>
              <a:t>Pérez, D. y Casariego, A. (2024). La docencia práctica en Ciencias Alimentarias: desafíos de la virtualidad. </a:t>
            </a:r>
            <a:r>
              <a:rPr lang="es-ES" sz="3600" b="0" i="1" u="none" dirty="0">
                <a:solidFill>
                  <a:schemeClr val="tx1"/>
                </a:solidFill>
              </a:rPr>
              <a:t>Memorias del VII ECFA</a:t>
            </a:r>
            <a:r>
              <a:rPr lang="es-ES" sz="3600" b="0" u="none" dirty="0">
                <a:solidFill>
                  <a:schemeClr val="tx1"/>
                </a:solidFill>
              </a:rPr>
              <a:t>, La Habana.</a:t>
            </a:r>
          </a:p>
          <a:p>
            <a:pPr lvl="0" algn="just"/>
            <a:r>
              <a:rPr lang="es-ES" sz="3600" b="0" u="none" dirty="0">
                <a:solidFill>
                  <a:schemeClr val="tx1"/>
                </a:solidFill>
              </a:rPr>
              <a:t>Suárez, Y. y Reyes, Y. (2024). Agotamiento emocional en docentes de posgrado en contextos de trabajo remoto. </a:t>
            </a:r>
            <a:r>
              <a:rPr lang="es-ES" sz="3600" b="0" i="1" u="none" dirty="0">
                <a:solidFill>
                  <a:schemeClr val="tx1"/>
                </a:solidFill>
              </a:rPr>
              <a:t>Revista de Psicología Educativa</a:t>
            </a:r>
            <a:r>
              <a:rPr lang="es-ES" sz="3600" b="0" u="none" dirty="0">
                <a:solidFill>
                  <a:schemeClr val="tx1"/>
                </a:solidFill>
              </a:rPr>
              <a:t>, 18(4), 210-228.</a:t>
            </a:r>
          </a:p>
          <a:p>
            <a:endParaRPr lang="en-US" sz="5800" u="none"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xmlns=""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xmlns=""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xmlns=""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xmlns=""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xmlns=""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6" name="Rectángulo 5"/>
          <p:cNvSpPr/>
          <p:nvPr/>
        </p:nvSpPr>
        <p:spPr>
          <a:xfrm>
            <a:off x="322804" y="20593234"/>
            <a:ext cx="21717000" cy="3785652"/>
          </a:xfrm>
          <a:prstGeom prst="rect">
            <a:avLst/>
          </a:prstGeom>
        </p:spPr>
        <p:txBody>
          <a:bodyPr>
            <a:spAutoFit/>
          </a:bodyPr>
          <a:lstStyle/>
          <a:p>
            <a:r>
              <a:rPr lang="es-ES" sz="6000" dirty="0"/>
              <a:t>Se aplicó un diseño mixto (encuesta </a:t>
            </a:r>
            <a:r>
              <a:rPr lang="es-ES" sz="6000" dirty="0" smtClean="0"/>
              <a:t>Likert: </a:t>
            </a:r>
            <a:r>
              <a:rPr lang="es-ES" sz="6000" dirty="0"/>
              <a:t>Cuestionario para evaluar carga laboral, competencias digitales, interacción, satisfacción y salud percibida</a:t>
            </a:r>
            <a:r>
              <a:rPr lang="es-ES" sz="6000" dirty="0" smtClean="0"/>
              <a:t> </a:t>
            </a:r>
            <a:r>
              <a:rPr lang="es-ES" sz="6000" dirty="0"/>
              <a:t>y grupos </a:t>
            </a:r>
            <a:r>
              <a:rPr lang="es-ES" sz="6000" dirty="0" smtClean="0"/>
              <a:t>focales: </a:t>
            </a:r>
            <a:r>
              <a:rPr lang="es-ES" sz="6000" dirty="0"/>
              <a:t>Sesiones de discusión con docentes para profundizar en percepciones y experiencias</a:t>
            </a:r>
            <a:r>
              <a:rPr lang="es-ES" sz="6000" dirty="0" smtClean="0"/>
              <a:t>)</a:t>
            </a:r>
            <a:endParaRPr lang="es-ES" sz="6000" dirty="0"/>
          </a:p>
        </p:txBody>
      </p:sp>
      <p:sp>
        <p:nvSpPr>
          <p:cNvPr id="8" name="Rectángulo 7"/>
          <p:cNvSpPr/>
          <p:nvPr/>
        </p:nvSpPr>
        <p:spPr>
          <a:xfrm>
            <a:off x="22842487" y="7579336"/>
            <a:ext cx="20395534" cy="1036438"/>
          </a:xfrm>
          <a:prstGeom prst="rect">
            <a:avLst/>
          </a:prstGeom>
        </p:spPr>
        <p:txBody>
          <a:bodyPr wrap="square">
            <a:spAutoFit/>
          </a:bodyPr>
          <a:lstStyle/>
          <a:p>
            <a:pPr algn="ctr">
              <a:lnSpc>
                <a:spcPct val="107000"/>
              </a:lnSpc>
              <a:spcBef>
                <a:spcPts val="1200"/>
              </a:spcBef>
              <a:spcAft>
                <a:spcPts val="1200"/>
              </a:spcAft>
            </a:pPr>
            <a:r>
              <a:rPr lang="es-ES" sz="6000" b="1" dirty="0"/>
              <a:t>Impacto en la carga laboral docente</a:t>
            </a:r>
            <a:endParaRPr lang="es-ES" sz="6000" dirty="0"/>
          </a:p>
        </p:txBody>
      </p:sp>
      <p:sp>
        <p:nvSpPr>
          <p:cNvPr id="12" name="Rectángulo 11"/>
          <p:cNvSpPr/>
          <p:nvPr/>
        </p:nvSpPr>
        <p:spPr>
          <a:xfrm>
            <a:off x="25515546" y="16156091"/>
            <a:ext cx="12927898" cy="1015663"/>
          </a:xfrm>
          <a:prstGeom prst="rect">
            <a:avLst/>
          </a:prstGeom>
        </p:spPr>
        <p:txBody>
          <a:bodyPr wrap="none">
            <a:spAutoFit/>
          </a:bodyPr>
          <a:lstStyle/>
          <a:p>
            <a:r>
              <a:rPr lang="es-ES" sz="6000" b="1" dirty="0"/>
              <a:t>Niveles de satisfacción y salud percibida</a:t>
            </a:r>
            <a:endParaRPr lang="es-ES" sz="6000" dirty="0"/>
          </a:p>
        </p:txBody>
      </p:sp>
      <p:graphicFrame>
        <p:nvGraphicFramePr>
          <p:cNvPr id="20" name="Tabla 19"/>
          <p:cNvGraphicFramePr>
            <a:graphicFrameLocks noGrp="1"/>
          </p:cNvGraphicFramePr>
          <p:nvPr>
            <p:extLst>
              <p:ext uri="{D42A27DB-BD31-4B8C-83A1-F6EECF244321}">
                <p14:modId xmlns:p14="http://schemas.microsoft.com/office/powerpoint/2010/main" val="1272184614"/>
              </p:ext>
            </p:extLst>
          </p:nvPr>
        </p:nvGraphicFramePr>
        <p:xfrm>
          <a:off x="23727853" y="8578673"/>
          <a:ext cx="18217331" cy="7580276"/>
        </p:xfrm>
        <a:graphic>
          <a:graphicData uri="http://schemas.openxmlformats.org/drawingml/2006/table">
            <a:tbl>
              <a:tblPr firstRow="1" firstCol="1" bandRow="1"/>
              <a:tblGrid>
                <a:gridCol w="2772203"/>
                <a:gridCol w="5148376"/>
                <a:gridCol w="5148376"/>
                <a:gridCol w="5148376"/>
              </a:tblGrid>
              <a:tr h="857962">
                <a:tc>
                  <a:txBody>
                    <a:bodyPr/>
                    <a:lstStyle/>
                    <a:p>
                      <a:pPr algn="ctr">
                        <a:lnSpc>
                          <a:spcPct val="107000"/>
                        </a:lnSpc>
                        <a:spcAft>
                          <a:spcPts val="800"/>
                        </a:spcAft>
                      </a:pPr>
                      <a:r>
                        <a:rPr lang="es-ES" sz="4000" dirty="0">
                          <a:effectLst/>
                          <a:latin typeface="Calibri" panose="020F0502020204030204" pitchFamily="34" charset="0"/>
                          <a:ea typeface="Calibri" panose="020F0502020204030204" pitchFamily="34" charset="0"/>
                          <a:cs typeface="Times New Roman" panose="02020603050405020304" pitchFamily="18" charset="0"/>
                        </a:rPr>
                        <a:t>Actividad</a:t>
                      </a: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Antes (h/sem)</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Después (h/sem)</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Incremento (%)</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962">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Preparación de clases</a:t>
                      </a: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8.2</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12.5</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+52.4%</a:t>
                      </a: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962">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Corrección de trabajos</a:t>
                      </a: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5.4</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9.8</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+81.5%</a:t>
                      </a: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962">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Atención a estudiantes</a:t>
                      </a: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4.1</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8.3</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+102.4%</a:t>
                      </a: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962">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Gestión de plataformas</a:t>
                      </a: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1.2</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4.5</a:t>
                      </a: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a:effectLst/>
                          <a:latin typeface="Calibri" panose="020F0502020204030204" pitchFamily="34" charset="0"/>
                          <a:ea typeface="Calibri" panose="020F0502020204030204" pitchFamily="34" charset="0"/>
                          <a:cs typeface="Times New Roman" panose="02020603050405020304" pitchFamily="18" charset="0"/>
                        </a:rPr>
                        <a:t>+275.0%</a:t>
                      </a: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962">
                <a:tc>
                  <a:txBody>
                    <a:bodyPr/>
                    <a:lstStyle/>
                    <a:p>
                      <a:pPr algn="ctr">
                        <a:lnSpc>
                          <a:spcPct val="107000"/>
                        </a:lnSpc>
                        <a:spcAft>
                          <a:spcPts val="800"/>
                        </a:spcAft>
                      </a:pPr>
                      <a:r>
                        <a:rPr lang="es-ES" sz="4000" b="1">
                          <a:effectLst/>
                          <a:latin typeface="Calibri" panose="020F0502020204030204" pitchFamily="34" charset="0"/>
                          <a:ea typeface="Calibri" panose="020F0502020204030204" pitchFamily="34" charset="0"/>
                          <a:cs typeface="Times New Roman" panose="02020603050405020304" pitchFamily="18" charset="0"/>
                        </a:rPr>
                        <a:t>Total</a:t>
                      </a:r>
                      <a:endParaRPr lang="es-ES" sz="40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b="1" dirty="0">
                          <a:effectLst/>
                          <a:latin typeface="Calibri" panose="020F0502020204030204" pitchFamily="34" charset="0"/>
                          <a:ea typeface="Calibri" panose="020F0502020204030204" pitchFamily="34" charset="0"/>
                          <a:cs typeface="Times New Roman" panose="02020603050405020304" pitchFamily="18" charset="0"/>
                        </a:rPr>
                        <a:t>18.9</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b="1" dirty="0">
                          <a:effectLst/>
                          <a:latin typeface="Calibri" panose="020F0502020204030204" pitchFamily="34" charset="0"/>
                          <a:ea typeface="Calibri" panose="020F0502020204030204" pitchFamily="34" charset="0"/>
                          <a:cs typeface="Times New Roman" panose="02020603050405020304" pitchFamily="18" charset="0"/>
                        </a:rPr>
                        <a:t>35.1</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4000" b="1" dirty="0">
                          <a:effectLst/>
                          <a:latin typeface="Calibri" panose="020F0502020204030204" pitchFamily="34" charset="0"/>
                          <a:ea typeface="Calibri" panose="020F0502020204030204" pitchFamily="34" charset="0"/>
                          <a:cs typeface="Times New Roman" panose="02020603050405020304" pitchFamily="18" charset="0"/>
                        </a:rPr>
                        <a:t>+85.7%</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2390045192"/>
              </p:ext>
            </p:extLst>
          </p:nvPr>
        </p:nvGraphicFramePr>
        <p:xfrm>
          <a:off x="22627345" y="17434362"/>
          <a:ext cx="20481458" cy="7734966"/>
        </p:xfrm>
        <a:graphic>
          <a:graphicData uri="http://schemas.openxmlformats.org/drawingml/2006/table">
            <a:tbl>
              <a:tblPr firstRow="1" firstCol="1" bandRow="1"/>
              <a:tblGrid>
                <a:gridCol w="11698675"/>
                <a:gridCol w="4683600"/>
                <a:gridCol w="4099183"/>
              </a:tblGrid>
              <a:tr h="1390124">
                <a:tc>
                  <a:txBody>
                    <a:bodyPr/>
                    <a:lstStyle/>
                    <a:p>
                      <a:pPr>
                        <a:lnSpc>
                          <a:spcPts val="1875"/>
                        </a:lnSpc>
                        <a:spcAft>
                          <a:spcPts val="0"/>
                        </a:spcAft>
                      </a:pPr>
                      <a:r>
                        <a:rPr lang="es-ES" sz="3600" dirty="0">
                          <a:effectLst/>
                          <a:latin typeface="Segoe UI" panose="020B0502040204020203" pitchFamily="34" charset="0"/>
                          <a:ea typeface="Times New Roman" panose="02020603050405020304" pitchFamily="18" charset="0"/>
                          <a:cs typeface="Times New Roman" panose="02020603050405020304" pitchFamily="18" charset="0"/>
                        </a:rPr>
                        <a:t>Indicador</a:t>
                      </a:r>
                      <a:endParaRPr lang="es-E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Puntuación (1-5)</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Evaluación</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124">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Satisfacción con flexibilidad horaria</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b="1">
                          <a:effectLst/>
                          <a:latin typeface="Segoe UI" panose="020B0502040204020203" pitchFamily="34" charset="0"/>
                          <a:ea typeface="Times New Roman" panose="02020603050405020304" pitchFamily="18" charset="0"/>
                          <a:cs typeface="Times New Roman" panose="02020603050405020304" pitchFamily="18" charset="0"/>
                        </a:rPr>
                        <a:t>4.5</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Alta</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637">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Satisfacción con interacción cara a cara para prácticas</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b="1">
                          <a:effectLst/>
                          <a:latin typeface="Segoe UI" panose="020B0502040204020203" pitchFamily="34" charset="0"/>
                          <a:ea typeface="Times New Roman" panose="02020603050405020304" pitchFamily="18" charset="0"/>
                          <a:cs typeface="Times New Roman" panose="02020603050405020304" pitchFamily="18" charset="0"/>
                        </a:rPr>
                        <a:t>2.1</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Baja</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124">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Satisfacción general con el trabajo a distancia</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3.2</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a:effectLst/>
                          <a:latin typeface="Segoe UI" panose="020B0502040204020203" pitchFamily="34" charset="0"/>
                          <a:ea typeface="Times New Roman" panose="02020603050405020304" pitchFamily="18" charset="0"/>
                          <a:cs typeface="Times New Roman" panose="02020603050405020304" pitchFamily="18" charset="0"/>
                        </a:rPr>
                        <a:t>Moderada</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6957">
                <a:tc>
                  <a:txBody>
                    <a:bodyPr/>
                    <a:lstStyle/>
                    <a:p>
                      <a:pPr>
                        <a:lnSpc>
                          <a:spcPts val="1875"/>
                        </a:lnSpc>
                        <a:spcAft>
                          <a:spcPts val="0"/>
                        </a:spcAft>
                      </a:pPr>
                      <a:r>
                        <a:rPr lang="es-ES" sz="3600" b="1">
                          <a:effectLst/>
                          <a:latin typeface="Segoe UI" panose="020B0502040204020203" pitchFamily="34" charset="0"/>
                          <a:ea typeface="Times New Roman" panose="02020603050405020304" pitchFamily="18" charset="0"/>
                          <a:cs typeface="Times New Roman" panose="02020603050405020304" pitchFamily="18" charset="0"/>
                        </a:rPr>
                        <a:t>Reporte de agotamiento emocional</a:t>
                      </a:r>
                      <a:endParaRPr lang="es-E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b="1" dirty="0">
                          <a:effectLst/>
                          <a:latin typeface="Segoe UI" panose="020B0502040204020203" pitchFamily="34" charset="0"/>
                          <a:ea typeface="Times New Roman" panose="02020603050405020304" pitchFamily="18" charset="0"/>
                          <a:cs typeface="Times New Roman" panose="02020603050405020304" pitchFamily="18" charset="0"/>
                        </a:rPr>
                        <a:t>45% de docentes</a:t>
                      </a:r>
                      <a:endParaRPr lang="es-E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75"/>
                        </a:lnSpc>
                        <a:spcAft>
                          <a:spcPts val="0"/>
                        </a:spcAft>
                      </a:pPr>
                      <a:r>
                        <a:rPr lang="es-ES" sz="3600" dirty="0">
                          <a:effectLst/>
                          <a:latin typeface="Segoe UI" panose="020B0502040204020203" pitchFamily="34" charset="0"/>
                          <a:ea typeface="Times New Roman" panose="02020603050405020304" pitchFamily="18" charset="0"/>
                          <a:cs typeface="Times New Roman" panose="02020603050405020304" pitchFamily="18" charset="0"/>
                        </a:rPr>
                        <a:t>Aumento</a:t>
                      </a:r>
                      <a:endParaRPr lang="es-E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475</Words>
  <Application>Microsoft Office PowerPoint</Application>
  <PresentationFormat>Personalizado</PresentationFormat>
  <Paragraphs>61</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Calibri Light</vt:lpstr>
      <vt:lpstr>Segoe UI</vt:lpstr>
      <vt:lpstr>Tahoma</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angelinasalfran@yahoo.com</cp:lastModifiedBy>
  <cp:revision>17</cp:revision>
  <dcterms:modified xsi:type="dcterms:W3CDTF">2026-06-29T17:07:34Z</dcterms:modified>
</cp:coreProperties>
</file>