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1566" y="150"/>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7/10/2026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7/10/2026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6595863"/>
            <a:ext cx="20497929"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96544" y="17951822"/>
            <a:ext cx="20502939" cy="1020402"/>
          </a:xfrm>
        </p:spPr>
        <p:txBody>
          <a:bodyPr/>
          <a:lstStyle/>
          <a:p>
            <a:r>
              <a:rPr lang="en-US" sz="5800" u="none" dirty="0">
                <a:solidFill>
                  <a:schemeClr val="tx1"/>
                </a:solidFill>
                <a:latin typeface="Trebuchet MS" panose="020B0603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23596" y="6595863"/>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531564" y="24752860"/>
            <a:ext cx="20492032"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4669933" y="4707637"/>
            <a:ext cx="37275251" cy="78593"/>
          </a:xfrm>
        </p:spPr>
        <p:txBody>
          <a:bodyPr>
            <a:noAutofit/>
          </a:bodyPr>
          <a:lstStyle/>
          <a:p>
            <a:r>
              <a:rPr lang="en-US" sz="6000" b="1" dirty="0">
                <a:solidFill>
                  <a:schemeClr val="tx1"/>
                </a:solidFill>
                <a:latin typeface="Trebuchet MS" panose="020B0603020202020204" pitchFamily="34" charset="0"/>
              </a:rPr>
              <a:t>Autor: MSc. Olivia N. Medina Vizcaíno, MSc. Arianna Vargas González, MSc. Carlos Jaime Fiallo, Lic. Dayana Peñalver </a:t>
            </a:r>
            <a:r>
              <a:rPr lang="en-US" sz="6000" b="1" dirty="0" err="1">
                <a:solidFill>
                  <a:schemeClr val="tx1"/>
                </a:solidFill>
                <a:latin typeface="Trebuchet MS" panose="020B0603020202020204" pitchFamily="34" charset="0"/>
              </a:rPr>
              <a:t>Peñalver</a:t>
            </a:r>
            <a:r>
              <a:rPr lang="en-US" sz="6000" b="1" dirty="0">
                <a:solidFill>
                  <a:schemeClr val="tx1"/>
                </a:solidFill>
                <a:latin typeface="Trebuchet MS" panose="020B0603020202020204" pitchFamily="34" charset="0"/>
              </a:rPr>
              <a:t>, </a:t>
            </a:r>
            <a:r>
              <a:rPr lang="en-US" sz="6000" b="1" dirty="0" err="1">
                <a:solidFill>
                  <a:schemeClr val="tx1"/>
                </a:solidFill>
                <a:latin typeface="Trebuchet MS" panose="020B0603020202020204" pitchFamily="34" charset="0"/>
              </a:rPr>
              <a:t>DrC</a:t>
            </a:r>
            <a:r>
              <a:rPr lang="en-US" sz="6000" b="1" dirty="0">
                <a:solidFill>
                  <a:schemeClr val="tx1"/>
                </a:solidFill>
                <a:latin typeface="Trebuchet MS" panose="020B0603020202020204" pitchFamily="34" charset="0"/>
              </a:rPr>
              <a:t>. Patricia Pérez Ramoz</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835519"/>
            <a:ext cx="31892760" cy="2135830"/>
          </a:xfrm>
        </p:spPr>
        <p:txBody>
          <a:bodyPr>
            <a:noAutofit/>
          </a:bodyPr>
          <a:lstStyle/>
          <a:p>
            <a:r>
              <a:rPr lang="es-ES" sz="6000" b="1" dirty="0">
                <a:solidFill>
                  <a:schemeClr val="tx1"/>
                </a:solidFill>
                <a:latin typeface="Trebuchet MS" panose="020B0603020202020204" pitchFamily="34" charset="0"/>
              </a:rPr>
              <a:t>TÍTUTLO:  </a:t>
            </a:r>
            <a:r>
              <a:rPr lang="es-ES" sz="6000" dirty="0"/>
              <a:t>INTEGRACIÓN CRÍTICA DE LA INTELIGENCIA ARTIFICIAL EN LA ENSEÑANZA DE QUÍMICA FÍSICA I Y II EN CIENCIAS FARMACÉUTICAS </a:t>
            </a:r>
            <a:endParaRPr lang="en-US" sz="6000" b="1"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5" name="CuadroTexto 4">
            <a:extLst>
              <a:ext uri="{FF2B5EF4-FFF2-40B4-BE49-F238E27FC236}">
                <a16:creationId xmlns:a16="http://schemas.microsoft.com/office/drawing/2014/main" id="{7FC4D120-3798-6AFD-BBCA-7997B1749F13}"/>
              </a:ext>
            </a:extLst>
          </p:cNvPr>
          <p:cNvSpPr txBox="1"/>
          <p:nvPr/>
        </p:nvSpPr>
        <p:spPr>
          <a:xfrm>
            <a:off x="1736348" y="8002301"/>
            <a:ext cx="18850708" cy="8863965"/>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La enseñanza de Química Física en Farmacia requiere estrategias que favorezcan la comprensión conceptual, el razonamiento crítico y la resolución de problemas complejos. La inteligencia artificial ofrece nuevas posibilidades, pero su uso debe integrarse de forma pedagógicamente controlada y reflexiva .</a:t>
            </a:r>
          </a:p>
          <a:p>
            <a:pPr algn="just"/>
            <a:endParaRPr lang="es-ES" sz="5700" dirty="0">
              <a:latin typeface="Arial" panose="020B0604020202020204" pitchFamily="34" charset="0"/>
              <a:cs typeface="Arial" panose="020B0604020202020204" pitchFamily="34" charset="0"/>
            </a:endParaRPr>
          </a:p>
          <a:p>
            <a:pPr algn="just"/>
            <a:r>
              <a:rPr lang="es-ES" sz="5700" dirty="0">
                <a:latin typeface="Arial" panose="020B0604020202020204" pitchFamily="34" charset="0"/>
                <a:cs typeface="Arial" panose="020B0604020202020204" pitchFamily="34" charset="0"/>
              </a:rPr>
              <a:t>Objetivo: Diseñar modificaciones metodológicas para la impartición de Química Física I y II integrando el uso crítico de la inteligencia artificial.</a:t>
            </a:r>
          </a:p>
        </p:txBody>
      </p:sp>
      <p:sp>
        <p:nvSpPr>
          <p:cNvPr id="7" name="CuadroTexto 6">
            <a:extLst>
              <a:ext uri="{FF2B5EF4-FFF2-40B4-BE49-F238E27FC236}">
                <a16:creationId xmlns:a16="http://schemas.microsoft.com/office/drawing/2014/main" id="{FE4D17FA-637F-7993-F78A-2E1297E9278A}"/>
              </a:ext>
            </a:extLst>
          </p:cNvPr>
          <p:cNvSpPr txBox="1"/>
          <p:nvPr/>
        </p:nvSpPr>
        <p:spPr>
          <a:xfrm>
            <a:off x="1568516" y="19533570"/>
            <a:ext cx="19817862" cy="3600986"/>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Se realizó una revisión bibliográfica de la literatura reciente sobre Inteligencia Artificial y su  aplicación en la educación universitaria, con énfasis en experiencias de aprendizaje activo  y desarrollo del pensamiento crítico </a:t>
            </a:r>
          </a:p>
        </p:txBody>
      </p:sp>
      <p:sp>
        <p:nvSpPr>
          <p:cNvPr id="10" name="CuadroTexto 9">
            <a:extLst>
              <a:ext uri="{FF2B5EF4-FFF2-40B4-BE49-F238E27FC236}">
                <a16:creationId xmlns:a16="http://schemas.microsoft.com/office/drawing/2014/main" id="{D8D2738E-5520-064D-AD12-9CB5926E4A2F}"/>
              </a:ext>
            </a:extLst>
          </p:cNvPr>
          <p:cNvSpPr txBox="1"/>
          <p:nvPr/>
        </p:nvSpPr>
        <p:spPr>
          <a:xfrm>
            <a:off x="22486591" y="8657244"/>
            <a:ext cx="19571676" cy="15881271"/>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Principales modificaciones e integraciones propuestas a la práctica docente:</a:t>
            </a:r>
          </a:p>
          <a:p>
            <a:pPr algn="just"/>
            <a:r>
              <a:rPr lang="es-ES" sz="5700" dirty="0">
                <a:latin typeface="Arial" panose="020B0604020202020204" pitchFamily="34" charset="0"/>
                <a:cs typeface="Arial" panose="020B0604020202020204" pitchFamily="34" charset="0"/>
              </a:rPr>
              <a:t>-Eliminación de tareas meramente entregables y sustitución por defensa oral. </a:t>
            </a:r>
          </a:p>
          <a:p>
            <a:pPr algn="just"/>
            <a:r>
              <a:rPr lang="es-ES" sz="5700" dirty="0">
                <a:latin typeface="Arial" panose="020B0604020202020204" pitchFamily="34" charset="0"/>
                <a:cs typeface="Arial" panose="020B0604020202020204" pitchFamily="34" charset="0"/>
              </a:rPr>
              <a:t>Incorporación de Inteligencia Artificial  en seminarios con análisis crítico comparado, que permitirá evaluar mejor en </a:t>
            </a:r>
          </a:p>
          <a:p>
            <a:pPr algn="just"/>
            <a:r>
              <a:rPr lang="es-ES" sz="5700" dirty="0">
                <a:latin typeface="Arial" panose="020B0604020202020204" pitchFamily="34" charset="0"/>
                <a:cs typeface="Arial" panose="020B0604020202020204" pitchFamily="34" charset="0"/>
              </a:rPr>
              <a:t>la defensa oral si el estudiante profundizó y comprendió la temática asignada. </a:t>
            </a:r>
          </a:p>
          <a:p>
            <a:pPr algn="just"/>
            <a:r>
              <a:rPr lang="es-ES" sz="5700" dirty="0">
                <a:latin typeface="Arial" panose="020B0604020202020204" pitchFamily="34" charset="0"/>
                <a:cs typeface="Arial" panose="020B0604020202020204" pitchFamily="34" charset="0"/>
              </a:rPr>
              <a:t>-Diseño, por los estudiantes,  de problemas sobre </a:t>
            </a:r>
          </a:p>
          <a:p>
            <a:pPr algn="just"/>
            <a:r>
              <a:rPr lang="es-ES" sz="5700" dirty="0">
                <a:latin typeface="Arial" panose="020B0604020202020204" pitchFamily="34" charset="0"/>
                <a:cs typeface="Arial" panose="020B0604020202020204" pitchFamily="34" charset="0"/>
              </a:rPr>
              <a:t>Termodinámica, Sistemas dispersos y Cinética Química generados y resueltos con IA. Deberán resolverlos por métodos convencionales para comparar y así detectar errores y limitaciones del modelo. </a:t>
            </a:r>
          </a:p>
          <a:p>
            <a:pPr algn="just"/>
            <a:r>
              <a:rPr lang="es-ES" sz="5700" dirty="0">
                <a:latin typeface="Arial" panose="020B0604020202020204" pitchFamily="34" charset="0"/>
                <a:cs typeface="Arial" panose="020B0604020202020204" pitchFamily="34" charset="0"/>
              </a:rPr>
              <a:t>-Desarrollar actividades orientadas a </a:t>
            </a:r>
          </a:p>
          <a:p>
            <a:pPr algn="just"/>
            <a:r>
              <a:rPr lang="es-ES" sz="5700" dirty="0">
                <a:latin typeface="Arial" panose="020B0604020202020204" pitchFamily="34" charset="0"/>
                <a:cs typeface="Arial" panose="020B0604020202020204" pitchFamily="34" charset="0"/>
              </a:rPr>
              <a:t>identificar alucinaciones en conceptos complejos. </a:t>
            </a:r>
          </a:p>
          <a:p>
            <a:pPr algn="just"/>
            <a:r>
              <a:rPr lang="es-ES" sz="5700" dirty="0">
                <a:latin typeface="Arial" panose="020B0604020202020204" pitchFamily="34" charset="0"/>
                <a:cs typeface="Arial" panose="020B0604020202020204" pitchFamily="34" charset="0"/>
              </a:rPr>
              <a:t>-Emplear rúbricas de pensamiento crítico y registros de interacción con IA para complementar los </a:t>
            </a:r>
          </a:p>
          <a:p>
            <a:pPr algn="just"/>
            <a:r>
              <a:rPr lang="es-ES" sz="5700" dirty="0">
                <a:latin typeface="Arial" panose="020B0604020202020204" pitchFamily="34" charset="0"/>
                <a:cs typeface="Arial" panose="020B0604020202020204" pitchFamily="34" charset="0"/>
              </a:rPr>
              <a:t>métodos de evaluación</a:t>
            </a:r>
          </a:p>
        </p:txBody>
      </p:sp>
      <p:sp>
        <p:nvSpPr>
          <p:cNvPr id="12" name="CuadroTexto 11">
            <a:extLst>
              <a:ext uri="{FF2B5EF4-FFF2-40B4-BE49-F238E27FC236}">
                <a16:creationId xmlns:a16="http://schemas.microsoft.com/office/drawing/2014/main" id="{0AF442CD-F76C-6F36-4225-B6B22F4D6D34}"/>
              </a:ext>
            </a:extLst>
          </p:cNvPr>
          <p:cNvSpPr txBox="1"/>
          <p:nvPr/>
        </p:nvSpPr>
        <p:spPr>
          <a:xfrm>
            <a:off x="912738" y="26814241"/>
            <a:ext cx="20497929" cy="2723823"/>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La integración crítica de la IA puede enriquecer la enseñanza de Química Física al promover participación activa, evaluación auténtica y mayor capacidad analítica en los estudiantes. </a:t>
            </a:r>
          </a:p>
        </p:txBody>
      </p:sp>
      <p:pic>
        <p:nvPicPr>
          <p:cNvPr id="17" name="Imagen 16">
            <a:extLst>
              <a:ext uri="{FF2B5EF4-FFF2-40B4-BE49-F238E27FC236}">
                <a16:creationId xmlns:a16="http://schemas.microsoft.com/office/drawing/2014/main" id="{E4165917-ACD3-7403-DC30-2ABA2B7CD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0083" y="25200643"/>
            <a:ext cx="14945078" cy="5951017"/>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343</Words>
  <Application>Microsoft Office PowerPoint</Application>
  <PresentationFormat>Personalizado</PresentationFormat>
  <Paragraphs>25</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Olivia Natalia Medina Vizcaíno</cp:lastModifiedBy>
  <cp:revision>12</cp:revision>
  <dcterms:modified xsi:type="dcterms:W3CDTF">2026-07-10T21:02:02Z</dcterms:modified>
</cp:coreProperties>
</file>