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xmlns="">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19" d="100"/>
          <a:sy n="19" d="100"/>
        </p:scale>
        <p:origin x="-684" y="-72"/>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7/4/2026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xmlns=""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7/4/2026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xmlns=""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xmlns=""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xmlns=""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xmlns="" val="20000"/>
                    </a:ext>
                  </a:extLst>
                </a:gridCol>
                <a:gridCol w="9416458">
                  <a:extLst>
                    <a:ext uri="{9D8B030D-6E8A-4147-A177-3AD203B41FA5}">
                      <a16:colId xmlns:a16="http://schemas.microsoft.com/office/drawing/2014/main" xmlns=""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xmlns=""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xmlns=""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xmlns=""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xmlns=""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xmlns="" val="20000"/>
                    </a:ext>
                  </a:extLst>
                </a:gridCol>
                <a:gridCol w="1929670">
                  <a:extLst>
                    <a:ext uri="{9D8B030D-6E8A-4147-A177-3AD203B41FA5}">
                      <a16:colId xmlns:a16="http://schemas.microsoft.com/office/drawing/2014/main" xmlns="" val="764104496"/>
                    </a:ext>
                  </a:extLst>
                </a:gridCol>
                <a:gridCol w="8016183">
                  <a:extLst>
                    <a:ext uri="{9D8B030D-6E8A-4147-A177-3AD203B41FA5}">
                      <a16:colId xmlns:a16="http://schemas.microsoft.com/office/drawing/2014/main" xmlns=""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xmlns=""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xmlns=""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xmlns=""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s://ugr.edu.ar/wp-content/uploads/2020/03/TUTORIAL_VANCOUVER2019.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912738" y="16361489"/>
            <a:ext cx="23906691" cy="7114378"/>
          </a:xfrm>
          <a:solidFill>
            <a:schemeClr val="bg1"/>
          </a:solidFill>
          <a:ln w="22225">
            <a:solidFill>
              <a:srgbClr val="002060"/>
            </a:solidFill>
            <a:prstDash val="lgDash"/>
          </a:ln>
        </p:spPr>
        <p:txBody>
          <a:bodyPr/>
          <a:lstStyle/>
          <a:p>
            <a:r>
              <a:rPr lang="en-US" sz="5800" u="none" dirty="0">
                <a:solidFill>
                  <a:schemeClr val="tx1"/>
                </a:solidFill>
                <a:latin typeface="Arial" panose="020B0604020202020204" pitchFamily="34" charset="0"/>
                <a:cs typeface="Arial" panose="020B0604020202020204" pitchFamily="34" charset="0"/>
              </a:rPr>
              <a:t>2. </a:t>
            </a:r>
            <a:r>
              <a:rPr lang="en-US" sz="5800" u="none" dirty="0" smtClean="0">
                <a:solidFill>
                  <a:schemeClr val="tx1"/>
                </a:solidFill>
                <a:latin typeface="Arial" panose="020B0604020202020204" pitchFamily="34" charset="0"/>
                <a:cs typeface="Arial" panose="020B0604020202020204" pitchFamily="34" charset="0"/>
              </a:rPr>
              <a:t>METODOLOGIA</a:t>
            </a:r>
          </a:p>
          <a:p>
            <a:endParaRPr lang="en-US" sz="5800" u="none" dirty="0" smtClean="0">
              <a:solidFill>
                <a:schemeClr val="tx1"/>
              </a:solidFill>
              <a:latin typeface="Arial" panose="020B0604020202020204" pitchFamily="34" charset="0"/>
              <a:cs typeface="Arial" panose="020B0604020202020204" pitchFamily="34" charset="0"/>
            </a:endParaRPr>
          </a:p>
          <a:p>
            <a:endParaRPr lang="en-US" sz="5800" u="none" dirty="0" smtClean="0">
              <a:solidFill>
                <a:schemeClr val="tx1"/>
              </a:solidFill>
              <a:latin typeface="Arial" panose="020B0604020202020204" pitchFamily="34" charset="0"/>
              <a:cs typeface="Arial" panose="020B0604020202020204" pitchFamily="34" charset="0"/>
            </a:endParaRPr>
          </a:p>
          <a:p>
            <a:endParaRPr lang="en-US" sz="5800" u="none" dirty="0">
              <a:solidFill>
                <a:schemeClr val="tx1"/>
              </a:solidFill>
              <a:latin typeface="Arial" panose="020B0604020202020204" pitchFamily="34" charset="0"/>
              <a:cs typeface="Arial" panose="020B0604020202020204" pitchFamily="34" charset="0"/>
            </a:endParaRPr>
          </a:p>
          <a:p>
            <a:pPr algn="just"/>
            <a:r>
              <a:rPr lang="es-ES" sz="3600" b="0" u="none" dirty="0" smtClean="0">
                <a:solidFill>
                  <a:schemeClr val="tx1"/>
                </a:solidFill>
                <a:latin typeface="Arial" pitchFamily="34" charset="0"/>
                <a:cs typeface="Arial" pitchFamily="34" charset="0"/>
              </a:rPr>
              <a:t>Par la elaboración de la instrucción de trabajo, se utilizó la norma ISO 9001, la cual es una norma de sistemas de gestión de la calidad (SGC) reconocida en todo el mundo. Proporciona un marco para que las organizaciones cumplan con los requisitos reglamentarios y de los clientes y mejoren de forma constante sus procesos. </a:t>
            </a:r>
            <a:r>
              <a:rPr lang="en-US" sz="3600" b="0" u="none" dirty="0" err="1" smtClean="0">
                <a:solidFill>
                  <a:schemeClr val="tx1"/>
                </a:solidFill>
                <a:latin typeface="Arial" pitchFamily="34" charset="0"/>
                <a:cs typeface="Arial" pitchFamily="34" charset="0"/>
              </a:rPr>
              <a:t>Además</a:t>
            </a:r>
            <a:r>
              <a:rPr lang="en-US" sz="3600" b="0" u="none" dirty="0" smtClean="0">
                <a:solidFill>
                  <a:schemeClr val="tx1"/>
                </a:solidFill>
                <a:latin typeface="Arial" pitchFamily="34" charset="0"/>
                <a:cs typeface="Arial" pitchFamily="34" charset="0"/>
              </a:rPr>
              <a:t> de la Norma </a:t>
            </a:r>
            <a:r>
              <a:rPr lang="en-US" sz="3600" b="0" u="none" dirty="0" err="1" smtClean="0">
                <a:solidFill>
                  <a:schemeClr val="tx1"/>
                </a:solidFill>
                <a:latin typeface="Arial" pitchFamily="34" charset="0"/>
                <a:cs typeface="Arial" pitchFamily="34" charset="0"/>
              </a:rPr>
              <a:t>española</a:t>
            </a:r>
            <a:r>
              <a:rPr lang="en-US" sz="3600" b="0" u="none" dirty="0" smtClean="0">
                <a:solidFill>
                  <a:schemeClr val="tx1"/>
                </a:solidFill>
                <a:latin typeface="Arial" pitchFamily="34" charset="0"/>
                <a:cs typeface="Arial" pitchFamily="34" charset="0"/>
              </a:rPr>
              <a:t> de </a:t>
            </a:r>
            <a:r>
              <a:rPr lang="en-US" sz="3600" b="0" u="none" dirty="0" err="1" smtClean="0">
                <a:solidFill>
                  <a:schemeClr val="tx1"/>
                </a:solidFill>
                <a:latin typeface="Arial" pitchFamily="34" charset="0"/>
                <a:cs typeface="Arial" pitchFamily="34" charset="0"/>
              </a:rPr>
              <a:t>octubre</a:t>
            </a:r>
            <a:r>
              <a:rPr lang="en-US" sz="3600" b="0" u="none" dirty="0" smtClean="0">
                <a:solidFill>
                  <a:schemeClr val="tx1"/>
                </a:solidFill>
                <a:latin typeface="Arial" pitchFamily="34" charset="0"/>
                <a:cs typeface="Arial" pitchFamily="34" charset="0"/>
              </a:rPr>
              <a:t> del 2023, </a:t>
            </a:r>
            <a:r>
              <a:rPr lang="en-US" sz="3600" b="0" u="none" dirty="0" err="1" smtClean="0">
                <a:solidFill>
                  <a:schemeClr val="tx1"/>
                </a:solidFill>
                <a:latin typeface="Arial" pitchFamily="34" charset="0"/>
                <a:cs typeface="Arial" pitchFamily="34" charset="0"/>
              </a:rPr>
              <a:t>Sistema</a:t>
            </a:r>
            <a:r>
              <a:rPr lang="en-US" sz="3600" b="0" u="none" dirty="0" smtClean="0">
                <a:solidFill>
                  <a:schemeClr val="tx1"/>
                </a:solidFill>
                <a:latin typeface="Arial" pitchFamily="34" charset="0"/>
                <a:cs typeface="Arial" pitchFamily="34" charset="0"/>
              </a:rPr>
              <a:t> de </a:t>
            </a:r>
            <a:r>
              <a:rPr lang="en-US" sz="3600" b="0" u="none" dirty="0" err="1" smtClean="0">
                <a:solidFill>
                  <a:schemeClr val="tx1"/>
                </a:solidFill>
                <a:latin typeface="Arial" pitchFamily="34" charset="0"/>
                <a:cs typeface="Arial" pitchFamily="34" charset="0"/>
              </a:rPr>
              <a:t>gestión</a:t>
            </a:r>
            <a:r>
              <a:rPr lang="en-US" sz="3600" b="0" u="none" dirty="0" smtClean="0">
                <a:solidFill>
                  <a:schemeClr val="tx1"/>
                </a:solidFill>
                <a:latin typeface="Arial" pitchFamily="34" charset="0"/>
                <a:cs typeface="Arial" pitchFamily="34" charset="0"/>
              </a:rPr>
              <a:t> de </a:t>
            </a:r>
            <a:r>
              <a:rPr lang="en-US" sz="3600" b="0" u="none" dirty="0" err="1" smtClean="0">
                <a:solidFill>
                  <a:schemeClr val="tx1"/>
                </a:solidFill>
                <a:latin typeface="Arial" pitchFamily="34" charset="0"/>
                <a:cs typeface="Arial" pitchFamily="34" charset="0"/>
              </a:rPr>
              <a:t>calidad</a:t>
            </a:r>
            <a:r>
              <a:rPr lang="en-US" sz="3600" b="0" u="none" dirty="0" smtClean="0">
                <a:solidFill>
                  <a:schemeClr val="tx1"/>
                </a:solidFill>
                <a:latin typeface="Arial" pitchFamily="34" charset="0"/>
                <a:cs typeface="Arial" pitchFamily="34" charset="0"/>
              </a:rPr>
              <a:t> y la </a:t>
            </a:r>
            <a:r>
              <a:rPr lang="en-US" sz="3600" b="0" u="none" dirty="0" err="1" smtClean="0">
                <a:solidFill>
                  <a:schemeClr val="tx1"/>
                </a:solidFill>
                <a:latin typeface="Arial" pitchFamily="34" charset="0"/>
                <a:cs typeface="Arial" pitchFamily="34" charset="0"/>
              </a:rPr>
              <a:t>Guía</a:t>
            </a:r>
            <a:r>
              <a:rPr lang="en-US" sz="3600" b="0" u="none" dirty="0" smtClean="0">
                <a:solidFill>
                  <a:schemeClr val="tx1"/>
                </a:solidFill>
                <a:latin typeface="Arial" pitchFamily="34" charset="0"/>
                <a:cs typeface="Arial" pitchFamily="34" charset="0"/>
              </a:rPr>
              <a:t> de </a:t>
            </a:r>
            <a:r>
              <a:rPr lang="en-US" sz="3600" b="0" u="none" dirty="0" err="1" smtClean="0">
                <a:solidFill>
                  <a:schemeClr val="tx1"/>
                </a:solidFill>
                <a:latin typeface="Arial" pitchFamily="34" charset="0"/>
                <a:cs typeface="Arial" pitchFamily="34" charset="0"/>
              </a:rPr>
              <a:t>desarrollo</a:t>
            </a:r>
            <a:r>
              <a:rPr lang="en-US" sz="3600" b="0" u="none" dirty="0" smtClean="0">
                <a:solidFill>
                  <a:schemeClr val="tx1"/>
                </a:solidFill>
                <a:latin typeface="Arial" pitchFamily="34" charset="0"/>
                <a:cs typeface="Arial" pitchFamily="34" charset="0"/>
              </a:rPr>
              <a:t> </a:t>
            </a:r>
            <a:r>
              <a:rPr lang="en-US" sz="3600" b="0" u="none" dirty="0" err="1" smtClean="0">
                <a:solidFill>
                  <a:schemeClr val="tx1"/>
                </a:solidFill>
                <a:latin typeface="Arial" pitchFamily="34" charset="0"/>
                <a:cs typeface="Arial" pitchFamily="34" charset="0"/>
              </a:rPr>
              <a:t>para</a:t>
            </a:r>
            <a:r>
              <a:rPr lang="en-US" sz="3600" b="0" u="none" dirty="0" smtClean="0">
                <a:solidFill>
                  <a:schemeClr val="tx1"/>
                </a:solidFill>
                <a:latin typeface="Arial" pitchFamily="34" charset="0"/>
                <a:cs typeface="Arial" pitchFamily="34" charset="0"/>
              </a:rPr>
              <a:t> los </a:t>
            </a:r>
            <a:r>
              <a:rPr lang="en-US" sz="3600" b="0" u="none" dirty="0" err="1" smtClean="0">
                <a:solidFill>
                  <a:schemeClr val="tx1"/>
                </a:solidFill>
                <a:latin typeface="Arial" pitchFamily="34" charset="0"/>
                <a:cs typeface="Arial" pitchFamily="34" charset="0"/>
              </a:rPr>
              <a:t>centros</a:t>
            </a:r>
            <a:r>
              <a:rPr lang="en-US" sz="3600" b="0" u="none" dirty="0" smtClean="0">
                <a:solidFill>
                  <a:schemeClr val="tx1"/>
                </a:solidFill>
                <a:latin typeface="Arial" pitchFamily="34" charset="0"/>
                <a:cs typeface="Arial" pitchFamily="34" charset="0"/>
              </a:rPr>
              <a:t> de </a:t>
            </a:r>
            <a:r>
              <a:rPr lang="en-US" sz="3600" b="0" u="none" dirty="0" err="1" smtClean="0">
                <a:solidFill>
                  <a:schemeClr val="tx1"/>
                </a:solidFill>
                <a:latin typeface="Arial" pitchFamily="34" charset="0"/>
                <a:cs typeface="Arial" pitchFamily="34" charset="0"/>
              </a:rPr>
              <a:t>información</a:t>
            </a:r>
            <a:r>
              <a:rPr lang="en-US" sz="3600" b="0" u="none" dirty="0" smtClean="0">
                <a:solidFill>
                  <a:schemeClr val="tx1"/>
                </a:solidFill>
                <a:latin typeface="Arial" pitchFamily="34" charset="0"/>
                <a:cs typeface="Arial" pitchFamily="34" charset="0"/>
              </a:rPr>
              <a:t> de </a:t>
            </a:r>
            <a:r>
              <a:rPr lang="en-US" sz="3600" b="0" u="none" dirty="0" err="1" smtClean="0">
                <a:solidFill>
                  <a:schemeClr val="tx1"/>
                </a:solidFill>
                <a:latin typeface="Arial" pitchFamily="34" charset="0"/>
                <a:cs typeface="Arial" pitchFamily="34" charset="0"/>
              </a:rPr>
              <a:t>medicamentos</a:t>
            </a:r>
            <a:r>
              <a:rPr lang="en-US" sz="3600" b="0" u="none" dirty="0" smtClean="0">
                <a:solidFill>
                  <a:schemeClr val="tx1"/>
                </a:solidFill>
                <a:latin typeface="Arial" pitchFamily="34" charset="0"/>
                <a:cs typeface="Arial" pitchFamily="34" charset="0"/>
              </a:rPr>
              <a:t>. </a:t>
            </a:r>
            <a:endParaRPr lang="es-ES" sz="3600" b="0" u="none" dirty="0">
              <a:solidFill>
                <a:schemeClr val="tx1"/>
              </a:solidFill>
              <a:latin typeface="Arial" pitchFamily="34" charset="0"/>
              <a:cs typeface="Arial" pitchFamily="34" charset="0"/>
            </a:endParaRP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23666525" y="8023308"/>
            <a:ext cx="20497666" cy="1020402"/>
          </a:xfrm>
        </p:spPr>
        <p:txBody>
          <a:bodyPr/>
          <a:lstStyle/>
          <a:p>
            <a:r>
              <a:rPr lang="en-US" sz="5800" u="none" dirty="0">
                <a:solidFill>
                  <a:schemeClr val="tx1"/>
                </a:solidFill>
                <a:latin typeface="Arial" panose="020B0604020202020204" pitchFamily="34" charset="0"/>
                <a:cs typeface="Arial" panose="020B0604020202020204" pitchFamily="34" charset="0"/>
              </a:rPr>
              <a:t>3. RESULTADOS Y DISCUSION</a:t>
            </a: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26923999" y="23176426"/>
            <a:ext cx="15818855" cy="1410774"/>
          </a:xfrm>
        </p:spPr>
        <p:txBody>
          <a:bodyPr/>
          <a:lstStyle/>
          <a:p>
            <a:r>
              <a:rPr lang="en-US" sz="5800" u="none" dirty="0">
                <a:solidFill>
                  <a:schemeClr val="tx1"/>
                </a:solidFill>
                <a:latin typeface="Arial" panose="020B0604020202020204" pitchFamily="34" charset="0"/>
                <a:cs typeface="Arial" panose="020B0604020202020204" pitchFamily="34" charset="0"/>
              </a:rPr>
              <a:t>4. CONCLUSIONES</a:t>
            </a: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3331029" y="5097683"/>
            <a:ext cx="39190233" cy="1811117"/>
          </a:xfrm>
        </p:spPr>
        <p:txBody>
          <a:bodyPr>
            <a:noAutofit/>
          </a:bodyPr>
          <a:lstStyle/>
          <a:p>
            <a:r>
              <a:rPr lang="en-US" sz="6000" b="1" dirty="0" err="1" smtClean="0">
                <a:solidFill>
                  <a:schemeClr val="tx1"/>
                </a:solidFill>
                <a:latin typeface="Arial" panose="020B0604020202020204" pitchFamily="34" charset="0"/>
                <a:cs typeface="Arial" panose="020B0604020202020204" pitchFamily="34" charset="0"/>
              </a:rPr>
              <a:t>Autores</a:t>
            </a:r>
            <a:r>
              <a:rPr lang="en-US" sz="6000" b="1" dirty="0" smtClean="0">
                <a:solidFill>
                  <a:schemeClr val="tx1"/>
                </a:solidFill>
                <a:latin typeface="Arial" panose="020B0604020202020204" pitchFamily="34" charset="0"/>
                <a:cs typeface="Arial" panose="020B0604020202020204" pitchFamily="34" charset="0"/>
              </a:rPr>
              <a:t>: </a:t>
            </a:r>
            <a:r>
              <a:rPr lang="es-ES_tradnl" sz="60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MS.c.</a:t>
            </a:r>
            <a:r>
              <a:rPr lang="es-ES_tradnl" sz="6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60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Rosalia</a:t>
            </a:r>
            <a:r>
              <a:rPr lang="es-ES_tradnl" sz="6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González Fernández</a:t>
            </a:r>
            <a:r>
              <a:rPr lang="es-ES_tradnl" sz="6000" dirty="0" smtClean="0">
                <a:solidFill>
                  <a:schemeClr val="tx1"/>
                </a:solidFill>
                <a:latin typeface="Arial" panose="020B0604020202020204" pitchFamily="34" charset="0"/>
                <a:cs typeface="Arial" panose="020B0604020202020204" pitchFamily="34" charset="0"/>
              </a:rPr>
              <a:t>, Dr. </a:t>
            </a:r>
            <a:r>
              <a:rPr lang="es-ES_tradnl" sz="6000" dirty="0" err="1" smtClean="0">
                <a:solidFill>
                  <a:schemeClr val="tx1"/>
                </a:solidFill>
                <a:latin typeface="Arial" panose="020B0604020202020204" pitchFamily="34" charset="0"/>
                <a:cs typeface="Arial" panose="020B0604020202020204" pitchFamily="34" charset="0"/>
              </a:rPr>
              <a:t>Yurisleydis</a:t>
            </a:r>
            <a:r>
              <a:rPr lang="es-ES_tradnl" sz="6000" dirty="0" smtClean="0">
                <a:solidFill>
                  <a:schemeClr val="tx1"/>
                </a:solidFill>
                <a:latin typeface="Arial" panose="020B0604020202020204" pitchFamily="34" charset="0"/>
                <a:cs typeface="Arial" panose="020B0604020202020204" pitchFamily="34" charset="0"/>
              </a:rPr>
              <a:t> Vázquez </a:t>
            </a:r>
            <a:r>
              <a:rPr lang="es-ES_tradnl" sz="6000" dirty="0" err="1" smtClean="0">
                <a:solidFill>
                  <a:schemeClr val="tx1"/>
                </a:solidFill>
                <a:latin typeface="Arial" panose="020B0604020202020204" pitchFamily="34" charset="0"/>
                <a:cs typeface="Arial" panose="020B0604020202020204" pitchFamily="34" charset="0"/>
              </a:rPr>
              <a:t>Aroche</a:t>
            </a:r>
            <a:r>
              <a:rPr lang="es-ES_tradnl" sz="6000" dirty="0" smtClean="0">
                <a:solidFill>
                  <a:schemeClr val="tx1"/>
                </a:solidFill>
                <a:latin typeface="Arial" panose="020B0604020202020204" pitchFamily="34" charset="0"/>
                <a:cs typeface="Arial" panose="020B0604020202020204" pitchFamily="34" charset="0"/>
              </a:rPr>
              <a:t>, Lic. </a:t>
            </a:r>
            <a:r>
              <a:rPr lang="es-ES_tradnl" sz="6000" dirty="0" err="1" smtClean="0">
                <a:solidFill>
                  <a:schemeClr val="tx1"/>
                </a:solidFill>
                <a:latin typeface="Arial" panose="020B0604020202020204" pitchFamily="34" charset="0"/>
                <a:cs typeface="Arial" panose="020B0604020202020204" pitchFamily="34" charset="0"/>
              </a:rPr>
              <a:t>Katherin</a:t>
            </a:r>
            <a:r>
              <a:rPr lang="es-ES_tradnl" sz="6000" dirty="0" smtClean="0">
                <a:solidFill>
                  <a:schemeClr val="tx1"/>
                </a:solidFill>
                <a:latin typeface="Arial" panose="020B0604020202020204" pitchFamily="34" charset="0"/>
                <a:cs typeface="Arial" panose="020B0604020202020204" pitchFamily="34" charset="0"/>
              </a:rPr>
              <a:t> </a:t>
            </a:r>
            <a:r>
              <a:rPr lang="es-ES_tradnl" sz="6000" dirty="0" err="1" smtClean="0">
                <a:solidFill>
                  <a:schemeClr val="tx1"/>
                </a:solidFill>
                <a:latin typeface="Arial" panose="020B0604020202020204" pitchFamily="34" charset="0"/>
                <a:cs typeface="Arial" panose="020B0604020202020204" pitchFamily="34" charset="0"/>
              </a:rPr>
              <a:t>Mustelier</a:t>
            </a:r>
            <a:r>
              <a:rPr lang="es-ES_tradnl" sz="6000" dirty="0" smtClean="0">
                <a:solidFill>
                  <a:schemeClr val="tx1"/>
                </a:solidFill>
                <a:latin typeface="Arial" panose="020B0604020202020204" pitchFamily="34" charset="0"/>
                <a:cs typeface="Arial" panose="020B0604020202020204" pitchFamily="34" charset="0"/>
              </a:rPr>
              <a:t> Piñeiro, </a:t>
            </a:r>
            <a:r>
              <a:rPr lang="es-ES" sz="6000" dirty="0" err="1" smtClean="0">
                <a:solidFill>
                  <a:schemeClr val="tx1"/>
                </a:solidFill>
                <a:latin typeface="Arial" panose="020B0604020202020204" pitchFamily="34" charset="0"/>
                <a:cs typeface="Arial" panose="020B0604020202020204" pitchFamily="34" charset="0"/>
              </a:rPr>
              <a:t>MS.c.</a:t>
            </a:r>
            <a:r>
              <a:rPr lang="es-ES" sz="6000" dirty="0" smtClean="0">
                <a:solidFill>
                  <a:schemeClr val="tx1"/>
                </a:solidFill>
                <a:latin typeface="Arial" panose="020B0604020202020204" pitchFamily="34" charset="0"/>
                <a:cs typeface="Arial" panose="020B0604020202020204" pitchFamily="34" charset="0"/>
              </a:rPr>
              <a:t> </a:t>
            </a:r>
            <a:r>
              <a:rPr lang="es-ES_tradnl" sz="6000" dirty="0" err="1" smtClean="0">
                <a:solidFill>
                  <a:schemeClr val="tx1"/>
                </a:solidFill>
                <a:latin typeface="Arial" panose="020B0604020202020204" pitchFamily="34" charset="0"/>
                <a:cs typeface="Arial" panose="020B0604020202020204" pitchFamily="34" charset="0"/>
              </a:rPr>
              <a:t>Beatris</a:t>
            </a:r>
            <a:r>
              <a:rPr lang="es-ES_tradnl" sz="6000" dirty="0" smtClean="0">
                <a:solidFill>
                  <a:schemeClr val="tx1"/>
                </a:solidFill>
                <a:latin typeface="Arial" panose="020B0604020202020204" pitchFamily="34" charset="0"/>
                <a:cs typeface="Arial" panose="020B0604020202020204" pitchFamily="34" charset="0"/>
              </a:rPr>
              <a:t> Macías </a:t>
            </a:r>
            <a:r>
              <a:rPr lang="es-ES_tradnl" sz="6000" dirty="0" err="1" smtClean="0">
                <a:solidFill>
                  <a:schemeClr val="tx1"/>
                </a:solidFill>
                <a:latin typeface="Arial" panose="020B0604020202020204" pitchFamily="34" charset="0"/>
                <a:cs typeface="Arial" panose="020B0604020202020204" pitchFamily="34" charset="0"/>
              </a:rPr>
              <a:t>Peacok</a:t>
            </a:r>
            <a:r>
              <a:rPr lang="es-ES_tradnl" sz="6000" dirty="0" smtClean="0">
                <a:solidFill>
                  <a:schemeClr val="tx1"/>
                </a:solidFill>
                <a:latin typeface="Arial" panose="020B0604020202020204" pitchFamily="34" charset="0"/>
                <a:cs typeface="Arial" panose="020B0604020202020204" pitchFamily="34" charset="0"/>
              </a:rPr>
              <a:t>, </a:t>
            </a:r>
            <a:r>
              <a:rPr lang="es-ES_tradnl" sz="6000" dirty="0" err="1" smtClean="0">
                <a:solidFill>
                  <a:schemeClr val="tx1"/>
                </a:solidFill>
                <a:latin typeface="Arial" panose="020B0604020202020204" pitchFamily="34" charset="0"/>
                <a:cs typeface="Arial" panose="020B0604020202020204" pitchFamily="34" charset="0"/>
              </a:rPr>
              <a:t>MS.c.</a:t>
            </a:r>
            <a:r>
              <a:rPr lang="es-ES_tradnl" sz="6000" dirty="0" smtClean="0">
                <a:solidFill>
                  <a:schemeClr val="tx1"/>
                </a:solidFill>
                <a:latin typeface="Arial" panose="020B0604020202020204" pitchFamily="34" charset="0"/>
                <a:cs typeface="Arial" panose="020B0604020202020204" pitchFamily="34" charset="0"/>
              </a:rPr>
              <a:t> </a:t>
            </a:r>
            <a:r>
              <a:rPr lang="es-ES_tradnl" sz="6000" dirty="0" err="1" smtClean="0">
                <a:solidFill>
                  <a:schemeClr val="tx1"/>
                </a:solidFill>
                <a:latin typeface="Arial" panose="020B0604020202020204" pitchFamily="34" charset="0"/>
                <a:cs typeface="Arial" panose="020B0604020202020204" pitchFamily="34" charset="0"/>
              </a:rPr>
              <a:t>Mereidis</a:t>
            </a:r>
            <a:r>
              <a:rPr lang="es-ES_tradnl" sz="6000" dirty="0" smtClean="0">
                <a:solidFill>
                  <a:schemeClr val="tx1"/>
                </a:solidFill>
                <a:latin typeface="Arial" panose="020B0604020202020204" pitchFamily="34" charset="0"/>
                <a:cs typeface="Arial" panose="020B0604020202020204" pitchFamily="34" charset="0"/>
              </a:rPr>
              <a:t> Colón </a:t>
            </a:r>
            <a:r>
              <a:rPr lang="es-ES_tradnl" sz="6000" dirty="0" err="1" smtClean="0">
                <a:solidFill>
                  <a:schemeClr val="tx1"/>
                </a:solidFill>
                <a:latin typeface="Arial" panose="020B0604020202020204" pitchFamily="34" charset="0"/>
                <a:cs typeface="Arial" panose="020B0604020202020204" pitchFamily="34" charset="0"/>
              </a:rPr>
              <a:t>Súarez</a:t>
            </a:r>
            <a:endParaRPr lang="es-ES" sz="6000" dirty="0">
              <a:solidFill>
                <a:schemeClr val="tx1"/>
              </a:solidFill>
              <a:latin typeface="Arial" panose="020B0604020202020204" pitchFamily="34" charset="0"/>
              <a:cs typeface="Arial" panose="020B0604020202020204" pitchFamily="34" charset="0"/>
            </a:endParaRPr>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5488109" y="2596037"/>
            <a:ext cx="32474004" cy="2135830"/>
          </a:xfrm>
        </p:spPr>
        <p:txBody>
          <a:bodyPr>
            <a:noAutofit/>
          </a:bodyPr>
          <a:lstStyle/>
          <a:p>
            <a:r>
              <a:rPr lang="es-ES" b="1" dirty="0" smtClean="0"/>
              <a:t>INSTRUCCIÓN DE TRABAJO: ASESORÍA A LA ATENCIÓN DEL PACIENTE INTOXICADO. CONSULTORÍA FARMACOTOXICOLÓGICA, TOXICOLOGÍA Y BIOMEDICINA</a:t>
            </a: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8424074" y="1536306"/>
            <a:ext cx="33079526" cy="749694"/>
          </a:xfrm>
        </p:spPr>
        <p:txBody>
          <a:bodyPr>
            <a:noAutofit/>
          </a:bodyPr>
          <a:lstStyle/>
          <a:p>
            <a:r>
              <a:rPr lang="en-US" sz="6000" dirty="0" err="1" smtClean="0">
                <a:solidFill>
                  <a:schemeClr val="tx1"/>
                </a:solidFill>
                <a:latin typeface="Arial" panose="020B0604020202020204" pitchFamily="34" charset="0"/>
                <a:cs typeface="Arial" panose="020B0604020202020204" pitchFamily="34" charset="0"/>
              </a:rPr>
              <a:t>Temática</a:t>
            </a:r>
            <a:r>
              <a:rPr lang="en-US" sz="6000" dirty="0" smtClean="0">
                <a:solidFill>
                  <a:schemeClr val="tx1"/>
                </a:solidFill>
                <a:latin typeface="Arial" panose="020B0604020202020204" pitchFamily="34" charset="0"/>
                <a:cs typeface="Arial" panose="020B0604020202020204" pitchFamily="34" charset="0"/>
              </a:rPr>
              <a:t>: </a:t>
            </a:r>
            <a:r>
              <a:rPr lang="es-ES" sz="6000" b="0" dirty="0" smtClean="0">
                <a:solidFill>
                  <a:schemeClr val="tx1"/>
                </a:solidFill>
                <a:latin typeface="Arial" panose="020B0604020202020204" pitchFamily="34" charset="0"/>
                <a:cs typeface="Arial" panose="020B0604020202020204" pitchFamily="34" charset="0"/>
              </a:rPr>
              <a:t>Control, aseguramiento y gestión de calidad farmacéutica</a:t>
            </a:r>
          </a:p>
        </p:txBody>
      </p:sp>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1050623" y="23945580"/>
            <a:ext cx="17377899"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Arial" panose="020B0604020202020204" pitchFamily="34" charset="0"/>
                <a:cs typeface="Arial" panose="020B0604020202020204" pitchFamily="34" charset="0"/>
              </a:rPr>
              <a:t>5. REFERENCIAS BIBLIOGRÁFICAS</a:t>
            </a:r>
          </a:p>
        </p:txBody>
      </p:sp>
      <p:sp>
        <p:nvSpPr>
          <p:cNvPr id="9" name="CuadroTexto 8">
            <a:extLst>
              <a:ext uri="{FF2B5EF4-FFF2-40B4-BE49-F238E27FC236}">
                <a16:creationId xmlns:a16="http://schemas.microsoft.com/office/drawing/2014/main" xmlns=""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xmlns=""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xmlns=""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xmlns=""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xmlns="" id="{FA183874-CDD4-2092-4393-CDF0BEAF5BD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0647" y="0"/>
            <a:ext cx="4748262" cy="4872130"/>
          </a:xfrm>
          <a:prstGeom prst="rect">
            <a:avLst/>
          </a:prstGeom>
        </p:spPr>
      </p:pic>
      <p:pic>
        <p:nvPicPr>
          <p:cNvPr id="1027" name="Picture 3"/>
          <p:cNvPicPr>
            <a:picLocks noChangeAspect="1" noChangeArrowheads="1"/>
          </p:cNvPicPr>
          <p:nvPr/>
        </p:nvPicPr>
        <p:blipFill>
          <a:blip r:embed="rId5"/>
          <a:srcRect/>
          <a:stretch>
            <a:fillRect/>
          </a:stretch>
        </p:blipFill>
        <p:spPr bwMode="auto">
          <a:xfrm>
            <a:off x="965200" y="8280400"/>
            <a:ext cx="12344400" cy="5232400"/>
          </a:xfrm>
          <a:prstGeom prst="rect">
            <a:avLst/>
          </a:prstGeom>
          <a:noFill/>
          <a:ln w="9525">
            <a:noFill/>
            <a:miter lim="800000"/>
            <a:headEnd/>
            <a:tailEnd/>
          </a:ln>
          <a:effectLst/>
        </p:spPr>
      </p:pic>
      <p:sp>
        <p:nvSpPr>
          <p:cNvPr id="27" name="26 Marcador de texto"/>
          <p:cNvSpPr>
            <a:spLocks noGrp="1"/>
          </p:cNvSpPr>
          <p:nvPr>
            <p:ph type="body" sz="quarter" idx="11"/>
          </p:nvPr>
        </p:nvSpPr>
        <p:spPr>
          <a:xfrm>
            <a:off x="965199" y="7772400"/>
            <a:ext cx="11277601" cy="958847"/>
          </a:xfrm>
        </p:spPr>
        <p:txBody>
          <a:bodyPr/>
          <a:lstStyle/>
          <a:p>
            <a:r>
              <a:rPr lang="en-US" sz="5400" u="none" dirty="0" smtClean="0">
                <a:solidFill>
                  <a:schemeClr val="tx1"/>
                </a:solidFill>
                <a:latin typeface="Arial" panose="020B0604020202020204" pitchFamily="34" charset="0"/>
                <a:ea typeface="Tahoma" panose="020B0604030504040204" pitchFamily="34" charset="0"/>
                <a:cs typeface="Arial" panose="020B0604020202020204" pitchFamily="34" charset="0"/>
              </a:rPr>
              <a:t>INTRODUCCIÓN (OBJETIVOS</a:t>
            </a:r>
            <a:endParaRPr lang="es-ES" sz="5400" dirty="0"/>
          </a:p>
        </p:txBody>
      </p:sp>
      <p:sp>
        <p:nvSpPr>
          <p:cNvPr id="28" name="27 CuadroTexto"/>
          <p:cNvSpPr txBox="1"/>
          <p:nvPr/>
        </p:nvSpPr>
        <p:spPr>
          <a:xfrm>
            <a:off x="812800" y="13970000"/>
            <a:ext cx="23672800" cy="1077218"/>
          </a:xfrm>
          <a:prstGeom prst="rect">
            <a:avLst/>
          </a:prstGeom>
          <a:noFill/>
        </p:spPr>
        <p:txBody>
          <a:bodyPr wrap="square" rtlCol="0">
            <a:spAutoFit/>
          </a:bodyPr>
          <a:lstStyle/>
          <a:p>
            <a:pPr algn="just"/>
            <a:r>
              <a:rPr lang="es-MX" sz="3200" dirty="0" smtClean="0">
                <a:latin typeface="Arial" pitchFamily="34" charset="0"/>
                <a:cs typeface="Arial" pitchFamily="34" charset="0"/>
              </a:rPr>
              <a:t>Objetivo: </a:t>
            </a:r>
            <a:r>
              <a:rPr lang="es-MX" sz="3200" dirty="0" err="1" smtClean="0">
                <a:latin typeface="Arial" pitchFamily="34" charset="0"/>
                <a:cs typeface="Arial" pitchFamily="34" charset="0"/>
              </a:rPr>
              <a:t>ELaborar</a:t>
            </a:r>
            <a:r>
              <a:rPr lang="es-MX" sz="3200" dirty="0" smtClean="0">
                <a:latin typeface="Arial" pitchFamily="34" charset="0"/>
                <a:cs typeface="Arial" pitchFamily="34" charset="0"/>
              </a:rPr>
              <a:t> una </a:t>
            </a:r>
            <a:r>
              <a:rPr lang="es-ES" sz="3200" dirty="0" smtClean="0">
                <a:latin typeface="Arial" pitchFamily="34" charset="0"/>
                <a:cs typeface="Arial" pitchFamily="34" charset="0"/>
              </a:rPr>
              <a:t>instrucción de trabajo para la asesoría a la atención del paciente intoxicado en la Consultoría </a:t>
            </a:r>
            <a:r>
              <a:rPr lang="es-ES" sz="3200" dirty="0" err="1" smtClean="0">
                <a:latin typeface="Arial" pitchFamily="34" charset="0"/>
                <a:cs typeface="Arial" pitchFamily="34" charset="0"/>
              </a:rPr>
              <a:t>farmacotoxicológica</a:t>
            </a:r>
            <a:r>
              <a:rPr lang="es-ES" sz="3200" dirty="0" smtClean="0">
                <a:latin typeface="Arial" pitchFamily="34" charset="0"/>
                <a:cs typeface="Arial" pitchFamily="34" charset="0"/>
              </a:rPr>
              <a:t> del Centro de Toxicología y Biomedicina.</a:t>
            </a:r>
            <a:endParaRPr lang="es-ES" sz="3200" dirty="0">
              <a:latin typeface="Arial" pitchFamily="34" charset="0"/>
              <a:cs typeface="Arial" pitchFamily="34" charset="0"/>
            </a:endParaRPr>
          </a:p>
        </p:txBody>
      </p:sp>
      <p:sp>
        <p:nvSpPr>
          <p:cNvPr id="34" name="33 CuadroTexto"/>
          <p:cNvSpPr txBox="1"/>
          <p:nvPr/>
        </p:nvSpPr>
        <p:spPr>
          <a:xfrm>
            <a:off x="13665200" y="8483600"/>
            <a:ext cx="10668000" cy="4031873"/>
          </a:xfrm>
          <a:prstGeom prst="rect">
            <a:avLst/>
          </a:prstGeom>
          <a:noFill/>
        </p:spPr>
        <p:txBody>
          <a:bodyPr wrap="square" rtlCol="0">
            <a:spAutoFit/>
          </a:bodyPr>
          <a:lstStyle/>
          <a:p>
            <a:pPr algn="just"/>
            <a:r>
              <a:rPr lang="es-ES" sz="3200" dirty="0" smtClean="0">
                <a:latin typeface="Arial" pitchFamily="34" charset="0"/>
                <a:cs typeface="Arial" pitchFamily="34" charset="0"/>
              </a:rPr>
              <a:t>Las instrucciones de trabajo garantizan que las tareas se realicen de forma correcta y coherente, reduciendo las posibilidades de error y mejorando la seguridad. Además, pueden ayudar a acelerar el proceso al proporcionar instrucciones claras paso a paso. Redactarla, permiten asegurarse de que los miembros del equipo dispongan de la información que necesitan para realizar las tareas con eficacia.</a:t>
            </a:r>
            <a:endParaRPr lang="es-ES" sz="3200" dirty="0">
              <a:latin typeface="Arial" pitchFamily="34" charset="0"/>
              <a:cs typeface="Arial" pitchFamily="34" charset="0"/>
            </a:endParaRPr>
          </a:p>
        </p:txBody>
      </p:sp>
      <p:pic>
        <p:nvPicPr>
          <p:cNvPr id="1028" name="Picture 4"/>
          <p:cNvPicPr>
            <a:picLocks noChangeAspect="1" noChangeArrowheads="1"/>
          </p:cNvPicPr>
          <p:nvPr/>
        </p:nvPicPr>
        <p:blipFill>
          <a:blip r:embed="rId6"/>
          <a:srcRect/>
          <a:stretch>
            <a:fillRect/>
          </a:stretch>
        </p:blipFill>
        <p:spPr bwMode="auto">
          <a:xfrm>
            <a:off x="1408113" y="16459201"/>
            <a:ext cx="3671887" cy="3606800"/>
          </a:xfrm>
          <a:prstGeom prst="rect">
            <a:avLst/>
          </a:prstGeom>
          <a:noFill/>
          <a:ln w="9525">
            <a:noFill/>
            <a:miter lim="800000"/>
            <a:headEnd/>
            <a:tailEnd/>
          </a:ln>
          <a:effectLst/>
        </p:spPr>
      </p:pic>
      <p:sp>
        <p:nvSpPr>
          <p:cNvPr id="35" name="34 CuadroTexto"/>
          <p:cNvSpPr txBox="1"/>
          <p:nvPr/>
        </p:nvSpPr>
        <p:spPr>
          <a:xfrm>
            <a:off x="2692400" y="13258801"/>
            <a:ext cx="10058400" cy="707886"/>
          </a:xfrm>
          <a:prstGeom prst="rect">
            <a:avLst/>
          </a:prstGeom>
          <a:noFill/>
        </p:spPr>
        <p:txBody>
          <a:bodyPr wrap="square" rtlCol="0">
            <a:spAutoFit/>
          </a:bodyPr>
          <a:lstStyle/>
          <a:p>
            <a:pPr algn="just"/>
            <a:r>
              <a:rPr lang="es-ES" sz="2000" dirty="0" smtClean="0">
                <a:solidFill>
                  <a:srgbClr val="FF0000"/>
                </a:solidFill>
                <a:latin typeface="Arial" pitchFamily="34" charset="0"/>
                <a:cs typeface="Arial" pitchFamily="34" charset="0"/>
              </a:rPr>
              <a:t>https://albatian.com/es/blog/diferencias-entre-procesos-procedimientos-e-instrucciones-de-trabajo/</a:t>
            </a:r>
            <a:endParaRPr lang="es-ES" sz="2000" dirty="0">
              <a:solidFill>
                <a:srgbClr val="FF0000"/>
              </a:solidFill>
              <a:latin typeface="Arial" pitchFamily="34" charset="0"/>
              <a:cs typeface="Arial" pitchFamily="34" charset="0"/>
            </a:endParaRPr>
          </a:p>
        </p:txBody>
      </p:sp>
      <p:sp>
        <p:nvSpPr>
          <p:cNvPr id="36" name="35 CuadroTexto"/>
          <p:cNvSpPr txBox="1"/>
          <p:nvPr/>
        </p:nvSpPr>
        <p:spPr>
          <a:xfrm>
            <a:off x="1016000" y="20116800"/>
            <a:ext cx="6045200" cy="400110"/>
          </a:xfrm>
          <a:prstGeom prst="rect">
            <a:avLst/>
          </a:prstGeom>
          <a:noFill/>
        </p:spPr>
        <p:txBody>
          <a:bodyPr wrap="square" rtlCol="0">
            <a:spAutoFit/>
          </a:bodyPr>
          <a:lstStyle/>
          <a:p>
            <a:pPr algn="just"/>
            <a:r>
              <a:rPr lang="es-ES" sz="2000" dirty="0" smtClean="0">
                <a:solidFill>
                  <a:srgbClr val="FF0000"/>
                </a:solidFill>
                <a:latin typeface="Arial" pitchFamily="34" charset="0"/>
                <a:cs typeface="Arial" pitchFamily="34" charset="0"/>
              </a:rPr>
              <a:t>https://www.kmkey.com/norma-iso-9001/</a:t>
            </a:r>
            <a:endParaRPr lang="es-ES" sz="2000" dirty="0">
              <a:solidFill>
                <a:srgbClr val="FF0000"/>
              </a:solidFill>
              <a:latin typeface="Arial" pitchFamily="34" charset="0"/>
              <a:cs typeface="Arial" pitchFamily="34" charset="0"/>
            </a:endParaRPr>
          </a:p>
        </p:txBody>
      </p:sp>
      <p:sp>
        <p:nvSpPr>
          <p:cNvPr id="37" name="36 CuadroTexto"/>
          <p:cNvSpPr txBox="1"/>
          <p:nvPr/>
        </p:nvSpPr>
        <p:spPr>
          <a:xfrm>
            <a:off x="26873200" y="24790400"/>
            <a:ext cx="15697200" cy="6186309"/>
          </a:xfrm>
          <a:prstGeom prst="rect">
            <a:avLst/>
          </a:prstGeom>
          <a:noFill/>
        </p:spPr>
        <p:txBody>
          <a:bodyPr wrap="square" rtlCol="0">
            <a:spAutoFit/>
          </a:bodyPr>
          <a:lstStyle/>
          <a:p>
            <a:pPr algn="just">
              <a:lnSpc>
                <a:spcPct val="150000"/>
              </a:lnSpc>
            </a:pPr>
            <a:r>
              <a:rPr lang="es-ES" sz="4400" dirty="0" smtClean="0">
                <a:latin typeface="Arial" pitchFamily="34" charset="0"/>
                <a:cs typeface="Arial" pitchFamily="34" charset="0"/>
              </a:rPr>
              <a:t>Al proporcionar instrucciones claras y concisas, pueden ayudar a garantizar que los nuevos empleados puedan aprender rápida y fácilmente sus tareas. Así se ahorra tiempo y recursos tanto materiales como humanos, para llevar a cabo cualquier tarea. Se garantiza la reproducibilidad de cualquier tarea. </a:t>
            </a:r>
          </a:p>
        </p:txBody>
      </p:sp>
      <p:sp>
        <p:nvSpPr>
          <p:cNvPr id="24" name="23 CuadroTexto"/>
          <p:cNvSpPr txBox="1"/>
          <p:nvPr/>
        </p:nvSpPr>
        <p:spPr>
          <a:xfrm>
            <a:off x="965200" y="24942800"/>
            <a:ext cx="23672800" cy="6986528"/>
          </a:xfrm>
          <a:prstGeom prst="rect">
            <a:avLst/>
          </a:prstGeom>
          <a:noFill/>
        </p:spPr>
        <p:txBody>
          <a:bodyPr wrap="square" rtlCol="0">
            <a:spAutoFit/>
          </a:bodyPr>
          <a:lstStyle/>
          <a:p>
            <a:pPr algn="just"/>
            <a:r>
              <a:rPr lang="es-ES" sz="3200" dirty="0" smtClean="0">
                <a:latin typeface="Arial" pitchFamily="34" charset="0"/>
                <a:cs typeface="Arial" pitchFamily="34" charset="0"/>
              </a:rPr>
              <a:t>1. Catálogo de Especialidades Farmacéuticas. Consejo general de colegios oficiales de Farmacéuticas. Editorial España.</a:t>
            </a:r>
          </a:p>
          <a:p>
            <a:pPr algn="just"/>
            <a:r>
              <a:rPr lang="es-ES" sz="3200" dirty="0" smtClean="0">
                <a:latin typeface="Arial" pitchFamily="34" charset="0"/>
                <a:cs typeface="Arial" pitchFamily="34" charset="0"/>
              </a:rPr>
              <a:t>2. </a:t>
            </a:r>
            <a:r>
              <a:rPr lang="es-ES" sz="3200" dirty="0" err="1" smtClean="0">
                <a:latin typeface="Arial" pitchFamily="34" charset="0"/>
                <a:cs typeface="Arial" pitchFamily="34" charset="0"/>
              </a:rPr>
              <a:t>Lu’s</a:t>
            </a:r>
            <a:r>
              <a:rPr lang="es-ES" sz="3200" dirty="0" smtClean="0">
                <a:latin typeface="Arial" pitchFamily="34" charset="0"/>
                <a:cs typeface="Arial" pitchFamily="34" charset="0"/>
              </a:rPr>
              <a:t> Basic </a:t>
            </a:r>
            <a:r>
              <a:rPr lang="es-ES" sz="3200" dirty="0" err="1" smtClean="0">
                <a:latin typeface="Arial" pitchFamily="34" charset="0"/>
                <a:cs typeface="Arial" pitchFamily="34" charset="0"/>
              </a:rPr>
              <a:t>Toxicology</a:t>
            </a:r>
            <a:r>
              <a:rPr lang="es-ES" sz="3200" dirty="0" smtClean="0">
                <a:latin typeface="Arial" pitchFamily="34" charset="0"/>
                <a:cs typeface="Arial" pitchFamily="34" charset="0"/>
              </a:rPr>
              <a:t> Fundamentals, Target </a:t>
            </a:r>
            <a:r>
              <a:rPr lang="es-ES" sz="3200" dirty="0" err="1" smtClean="0">
                <a:latin typeface="Arial" pitchFamily="34" charset="0"/>
                <a:cs typeface="Arial" pitchFamily="34" charset="0"/>
              </a:rPr>
              <a:t>Organs</a:t>
            </a:r>
            <a:r>
              <a:rPr lang="es-ES" sz="3200" dirty="0" smtClean="0">
                <a:latin typeface="Arial" pitchFamily="34" charset="0"/>
                <a:cs typeface="Arial" pitchFamily="34" charset="0"/>
              </a:rPr>
              <a:t>, and </a:t>
            </a:r>
            <a:r>
              <a:rPr lang="es-ES" sz="3200" dirty="0" err="1" smtClean="0">
                <a:latin typeface="Arial" pitchFamily="34" charset="0"/>
                <a:cs typeface="Arial" pitchFamily="34" charset="0"/>
              </a:rPr>
              <a:t>Risk</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Assessment</a:t>
            </a:r>
            <a:r>
              <a:rPr lang="es-ES" sz="3200" dirty="0" smtClean="0">
                <a:latin typeface="Arial" pitchFamily="34" charset="0"/>
                <a:cs typeface="Arial" pitchFamily="34" charset="0"/>
              </a:rPr>
              <a:t>. FIFTHEDITION.</a:t>
            </a:r>
          </a:p>
          <a:p>
            <a:pPr algn="just"/>
            <a:r>
              <a:rPr lang="es-ES" sz="3200" dirty="0" smtClean="0">
                <a:latin typeface="Arial" pitchFamily="34" charset="0"/>
                <a:cs typeface="Arial" pitchFamily="34" charset="0"/>
              </a:rPr>
              <a:t>3. </a:t>
            </a:r>
            <a:r>
              <a:rPr lang="es-ES" sz="3200" dirty="0" err="1" smtClean="0">
                <a:latin typeface="Arial" pitchFamily="34" charset="0"/>
                <a:cs typeface="Arial" pitchFamily="34" charset="0"/>
              </a:rPr>
              <a:t>Compendium</a:t>
            </a:r>
            <a:r>
              <a:rPr lang="es-ES" sz="3200" dirty="0" smtClean="0">
                <a:latin typeface="Arial" pitchFamily="34" charset="0"/>
                <a:cs typeface="Arial" pitchFamily="34" charset="0"/>
              </a:rPr>
              <a:t> of </a:t>
            </a:r>
            <a:r>
              <a:rPr lang="es-ES" sz="3200" dirty="0" err="1" smtClean="0">
                <a:latin typeface="Arial" pitchFamily="34" charset="0"/>
                <a:cs typeface="Arial" pitchFamily="34" charset="0"/>
              </a:rPr>
              <a:t>Pharmaceuticals</a:t>
            </a:r>
            <a:r>
              <a:rPr lang="es-ES" sz="3200" dirty="0" smtClean="0">
                <a:latin typeface="Arial" pitchFamily="34" charset="0"/>
                <a:cs typeface="Arial" pitchFamily="34" charset="0"/>
              </a:rPr>
              <a:t> and </a:t>
            </a:r>
            <a:r>
              <a:rPr lang="es-ES" sz="3200" dirty="0" err="1" smtClean="0">
                <a:latin typeface="Arial" pitchFamily="34" charset="0"/>
                <a:cs typeface="Arial" pitchFamily="34" charset="0"/>
              </a:rPr>
              <a:t>Specialties</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Thirty-third</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edition</a:t>
            </a:r>
            <a:r>
              <a:rPr lang="es-ES" sz="3200" dirty="0" smtClean="0">
                <a:latin typeface="Arial" pitchFamily="34" charset="0"/>
                <a:cs typeface="Arial" pitchFamily="34" charset="0"/>
              </a:rPr>
              <a:t>. Canadian </a:t>
            </a:r>
            <a:r>
              <a:rPr lang="es-ES" sz="3200" dirty="0" err="1" smtClean="0">
                <a:latin typeface="Arial" pitchFamily="34" charset="0"/>
                <a:cs typeface="Arial" pitchFamily="34" charset="0"/>
              </a:rPr>
              <a:t>Pharmacists</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Associantion</a:t>
            </a:r>
            <a:r>
              <a:rPr lang="es-ES" sz="3200" dirty="0" smtClean="0">
                <a:latin typeface="Arial" pitchFamily="34" charset="0"/>
                <a:cs typeface="Arial" pitchFamily="34" charset="0"/>
              </a:rPr>
              <a:t>. Tomo I1998.</a:t>
            </a:r>
          </a:p>
          <a:p>
            <a:pPr algn="just"/>
            <a:r>
              <a:rPr lang="es-ES" sz="3200" dirty="0" smtClean="0">
                <a:latin typeface="Arial" pitchFamily="34" charset="0"/>
                <a:cs typeface="Arial" pitchFamily="34" charset="0"/>
              </a:rPr>
              <a:t>4. </a:t>
            </a:r>
            <a:r>
              <a:rPr lang="es-ES" sz="3200" dirty="0" err="1" smtClean="0">
                <a:latin typeface="Arial" pitchFamily="34" charset="0"/>
                <a:cs typeface="Arial" pitchFamily="34" charset="0"/>
              </a:rPr>
              <a:t>Compendium</a:t>
            </a:r>
            <a:r>
              <a:rPr lang="es-ES" sz="3200" dirty="0" smtClean="0">
                <a:latin typeface="Arial" pitchFamily="34" charset="0"/>
                <a:cs typeface="Arial" pitchFamily="34" charset="0"/>
              </a:rPr>
              <a:t> of </a:t>
            </a:r>
            <a:r>
              <a:rPr lang="es-ES" sz="3200" dirty="0" err="1" smtClean="0">
                <a:latin typeface="Arial" pitchFamily="34" charset="0"/>
                <a:cs typeface="Arial" pitchFamily="34" charset="0"/>
              </a:rPr>
              <a:t>Pharmaceuticals</a:t>
            </a:r>
            <a:r>
              <a:rPr lang="es-ES" sz="3200" dirty="0" smtClean="0">
                <a:latin typeface="Arial" pitchFamily="34" charset="0"/>
                <a:cs typeface="Arial" pitchFamily="34" charset="0"/>
              </a:rPr>
              <a:t> and </a:t>
            </a:r>
            <a:r>
              <a:rPr lang="es-ES" sz="3200" dirty="0" err="1" smtClean="0">
                <a:latin typeface="Arial" pitchFamily="34" charset="0"/>
                <a:cs typeface="Arial" pitchFamily="34" charset="0"/>
              </a:rPr>
              <a:t>Specialties</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Thirty-first</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edition</a:t>
            </a:r>
            <a:r>
              <a:rPr lang="es-ES" sz="3200" dirty="0" smtClean="0">
                <a:latin typeface="Arial" pitchFamily="34" charset="0"/>
                <a:cs typeface="Arial" pitchFamily="34" charset="0"/>
              </a:rPr>
              <a:t>. Canadian </a:t>
            </a:r>
            <a:r>
              <a:rPr lang="es-ES" sz="3200" dirty="0" err="1" smtClean="0">
                <a:latin typeface="Arial" pitchFamily="34" charset="0"/>
                <a:cs typeface="Arial" pitchFamily="34" charset="0"/>
              </a:rPr>
              <a:t>Pharmacists</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Associantion</a:t>
            </a:r>
            <a:r>
              <a:rPr lang="es-ES" sz="3200" dirty="0" smtClean="0">
                <a:latin typeface="Arial" pitchFamily="34" charset="0"/>
                <a:cs typeface="Arial" pitchFamily="34" charset="0"/>
              </a:rPr>
              <a:t>. Tomo II. 1996.</a:t>
            </a:r>
          </a:p>
          <a:p>
            <a:pPr algn="just"/>
            <a:r>
              <a:rPr lang="es-ES" sz="3200" dirty="0" smtClean="0">
                <a:latin typeface="Arial" pitchFamily="34" charset="0"/>
                <a:cs typeface="Arial" pitchFamily="34" charset="0"/>
              </a:rPr>
              <a:t>5. Diccionario de Especialidades Farmacéuticas. Edición 41. 1995.</a:t>
            </a:r>
          </a:p>
          <a:p>
            <a:pPr algn="just"/>
            <a:r>
              <a:rPr lang="es-ES" sz="3200" dirty="0" smtClean="0">
                <a:latin typeface="Arial" pitchFamily="34" charset="0"/>
                <a:cs typeface="Arial" pitchFamily="34" charset="0"/>
              </a:rPr>
              <a:t>6. </a:t>
            </a:r>
            <a:r>
              <a:rPr lang="es-ES" sz="3200" dirty="0" err="1" smtClean="0">
                <a:latin typeface="Arial" pitchFamily="34" charset="0"/>
                <a:cs typeface="Arial" pitchFamily="34" charset="0"/>
              </a:rPr>
              <a:t>Rang</a:t>
            </a:r>
            <a:r>
              <a:rPr lang="es-ES" sz="3200" dirty="0" smtClean="0">
                <a:latin typeface="Arial" pitchFamily="34" charset="0"/>
                <a:cs typeface="Arial" pitchFamily="34" charset="0"/>
              </a:rPr>
              <a:t> &amp; Dale. </a:t>
            </a:r>
            <a:r>
              <a:rPr lang="es-ES" sz="3200" dirty="0" err="1" smtClean="0">
                <a:latin typeface="Arial" pitchFamily="34" charset="0"/>
                <a:cs typeface="Arial" pitchFamily="34" charset="0"/>
              </a:rPr>
              <a:t>Pharmacology</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United</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States</a:t>
            </a:r>
            <a:r>
              <a:rPr lang="es-ES" sz="3200" dirty="0" smtClean="0">
                <a:latin typeface="Arial" pitchFamily="34" charset="0"/>
                <a:cs typeface="Arial" pitchFamily="34" charset="0"/>
              </a:rPr>
              <a:t>. 2000.</a:t>
            </a:r>
          </a:p>
          <a:p>
            <a:pPr algn="just"/>
            <a:r>
              <a:rPr lang="es-ES" sz="3200" dirty="0" smtClean="0">
                <a:latin typeface="Arial" pitchFamily="34" charset="0"/>
                <a:cs typeface="Arial" pitchFamily="34" charset="0"/>
              </a:rPr>
              <a:t>7. Flórez J, Armijo J y Mediavilla A. Farmacología Humana. Editorial </a:t>
            </a:r>
            <a:r>
              <a:rPr lang="es-ES" sz="3200" dirty="0" err="1" smtClean="0">
                <a:latin typeface="Arial" pitchFamily="34" charset="0"/>
                <a:cs typeface="Arial" pitchFamily="34" charset="0"/>
              </a:rPr>
              <a:t>Masson</a:t>
            </a:r>
            <a:r>
              <a:rPr lang="es-ES" sz="3200" dirty="0" smtClean="0">
                <a:latin typeface="Arial" pitchFamily="34" charset="0"/>
                <a:cs typeface="Arial" pitchFamily="34" charset="0"/>
              </a:rPr>
              <a:t>, SA. Madrid, España. Tercera edición, 1997.</a:t>
            </a:r>
          </a:p>
          <a:p>
            <a:pPr algn="just"/>
            <a:r>
              <a:rPr lang="es-ES" sz="3200" dirty="0" smtClean="0">
                <a:latin typeface="Arial" pitchFamily="34" charset="0"/>
                <a:cs typeface="Arial" pitchFamily="34" charset="0"/>
              </a:rPr>
              <a:t>8. </a:t>
            </a:r>
            <a:r>
              <a:rPr lang="es-ES" sz="3200" dirty="0" err="1" smtClean="0">
                <a:latin typeface="Arial" pitchFamily="34" charset="0"/>
                <a:cs typeface="Arial" pitchFamily="34" charset="0"/>
              </a:rPr>
              <a:t>Goodman</a:t>
            </a:r>
            <a:r>
              <a:rPr lang="es-ES" sz="3200" dirty="0" smtClean="0">
                <a:latin typeface="Arial" pitchFamily="34" charset="0"/>
                <a:cs typeface="Arial" pitchFamily="34" charset="0"/>
              </a:rPr>
              <a:t> L. and </a:t>
            </a:r>
            <a:r>
              <a:rPr lang="es-ES" sz="3200" dirty="0" err="1" smtClean="0">
                <a:latin typeface="Arial" pitchFamily="34" charset="0"/>
                <a:cs typeface="Arial" pitchFamily="34" charset="0"/>
              </a:rPr>
              <a:t>Gilman</a:t>
            </a:r>
            <a:r>
              <a:rPr lang="es-ES" sz="3200" dirty="0" smtClean="0">
                <a:latin typeface="Arial" pitchFamily="34" charset="0"/>
                <a:cs typeface="Arial" pitchFamily="34" charset="0"/>
              </a:rPr>
              <a:t> A. Las bases farmacológicas de la terapéutica. Volumen 1. 8va edición. 1996.</a:t>
            </a:r>
          </a:p>
          <a:p>
            <a:pPr algn="just"/>
            <a:r>
              <a:rPr lang="es-ES" sz="3200" dirty="0" smtClean="0">
                <a:latin typeface="Arial" pitchFamily="34" charset="0"/>
                <a:cs typeface="Arial" pitchFamily="34" charset="0"/>
              </a:rPr>
              <a:t>9. Formulario Nacional de Medicamentos. Departamento de Farmacoepidemiología. MINSAP- Dirección Nacional de Medicamentos. 2011. Disponible en: www.maker 2 media.com.</a:t>
            </a:r>
          </a:p>
          <a:p>
            <a:pPr algn="just"/>
            <a:r>
              <a:rPr lang="es-ES" sz="3200" dirty="0" smtClean="0">
                <a:latin typeface="Arial" pitchFamily="34" charset="0"/>
                <a:cs typeface="Arial" pitchFamily="34" charset="0"/>
              </a:rPr>
              <a:t>10. Formulario Nacional de Medicamentos. Editorial Ciencia Médicas. 2023.</a:t>
            </a:r>
          </a:p>
          <a:p>
            <a:pPr algn="just"/>
            <a:r>
              <a:rPr lang="es-ES" sz="3200" dirty="0" smtClean="0">
                <a:latin typeface="Arial" pitchFamily="34" charset="0"/>
                <a:cs typeface="Arial" pitchFamily="34" charset="0"/>
              </a:rPr>
              <a:t>11. Hernández Luis F, Bravo Gómez ME, Centeno Llanos SM. Fundamentos de toxicología para químicos farmacéuticos biólogo. 2022. Disponible en: </a:t>
            </a:r>
            <a:r>
              <a:rPr lang="es-ES" sz="3200" dirty="0" smtClean="0">
                <a:latin typeface="Arial" pitchFamily="34" charset="0"/>
                <a:cs typeface="Arial" pitchFamily="34" charset="0"/>
                <a:hlinkClick r:id="rId7"/>
              </a:rPr>
              <a:t>https://ugr.edu.ar/wp-</a:t>
            </a:r>
            <a:r>
              <a:rPr lang="es-ES" sz="3200" dirty="0" smtClean="0">
                <a:latin typeface="Arial" pitchFamily="34" charset="0"/>
                <a:cs typeface="Arial" pitchFamily="34" charset="0"/>
              </a:rPr>
              <a:t> </a:t>
            </a:r>
            <a:r>
              <a:rPr lang="es-ES" sz="3200" dirty="0" err="1" smtClean="0">
                <a:latin typeface="Arial" pitchFamily="34" charset="0"/>
                <a:cs typeface="Arial" pitchFamily="34" charset="0"/>
                <a:hlinkClick r:id="rId7"/>
              </a:rPr>
              <a:t>content</a:t>
            </a:r>
            <a:r>
              <a:rPr lang="es-ES" sz="3200" dirty="0" smtClean="0">
                <a:latin typeface="Arial" pitchFamily="34" charset="0"/>
                <a:cs typeface="Arial" pitchFamily="34" charset="0"/>
                <a:hlinkClick r:id="rId7"/>
              </a:rPr>
              <a:t>/</a:t>
            </a:r>
            <a:r>
              <a:rPr lang="es-ES" sz="3200" dirty="0" err="1" smtClean="0">
                <a:latin typeface="Arial" pitchFamily="34" charset="0"/>
                <a:cs typeface="Arial" pitchFamily="34" charset="0"/>
                <a:hlinkClick r:id="rId7"/>
              </a:rPr>
              <a:t>uploads</a:t>
            </a:r>
            <a:r>
              <a:rPr lang="es-ES" sz="3200" dirty="0" smtClean="0">
                <a:latin typeface="Arial" pitchFamily="34" charset="0"/>
                <a:cs typeface="Arial" pitchFamily="34" charset="0"/>
                <a:hlinkClick r:id="rId7"/>
              </a:rPr>
              <a:t>/2020/03/TUTORIAL_VANCOUVER2019.pdf</a:t>
            </a:r>
            <a:endParaRPr lang="es-ES" sz="3200" dirty="0" smtClean="0">
              <a:latin typeface="Arial" pitchFamily="34" charset="0"/>
              <a:cs typeface="Arial" pitchFamily="34" charset="0"/>
            </a:endParaRPr>
          </a:p>
          <a:p>
            <a:pPr algn="just"/>
            <a:r>
              <a:rPr lang="es-ES" sz="3200" dirty="0" smtClean="0">
                <a:latin typeface="Arial" pitchFamily="34" charset="0"/>
                <a:cs typeface="Arial" pitchFamily="34" charset="0"/>
              </a:rPr>
              <a:t>a</a:t>
            </a:r>
            <a:endParaRPr lang="es-ES" sz="3200" dirty="0">
              <a:latin typeface="Arial" pitchFamily="34" charset="0"/>
              <a:cs typeface="Arial" pitchFamily="34" charset="0"/>
            </a:endParaRPr>
          </a:p>
        </p:txBody>
      </p:sp>
      <p:pic>
        <p:nvPicPr>
          <p:cNvPr id="2" name="Picture 3"/>
          <p:cNvPicPr>
            <a:picLocks noChangeAspect="1" noChangeArrowheads="1"/>
          </p:cNvPicPr>
          <p:nvPr/>
        </p:nvPicPr>
        <p:blipFill>
          <a:blip r:embed="rId8"/>
          <a:srcRect/>
          <a:stretch>
            <a:fillRect/>
          </a:stretch>
        </p:blipFill>
        <p:spPr bwMode="auto">
          <a:xfrm>
            <a:off x="26509663" y="8907463"/>
            <a:ext cx="15255875" cy="13647737"/>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a:srcRect/>
          <a:stretch>
            <a:fillRect/>
          </a:stretch>
        </p:blipFill>
        <p:spPr bwMode="auto">
          <a:xfrm>
            <a:off x="6297613" y="16560800"/>
            <a:ext cx="3305175" cy="3765550"/>
          </a:xfrm>
          <a:prstGeom prst="rect">
            <a:avLst/>
          </a:prstGeom>
          <a:noFill/>
          <a:ln w="9525">
            <a:solidFill>
              <a:schemeClr val="tx1"/>
            </a:solidFill>
            <a:miter lim="800000"/>
            <a:headEnd/>
            <a:tailEnd/>
          </a:ln>
          <a:effectLst/>
        </p:spPr>
      </p:pic>
      <p:pic>
        <p:nvPicPr>
          <p:cNvPr id="3" name="Picture 3"/>
          <p:cNvPicPr>
            <a:picLocks noChangeAspect="1" noChangeArrowheads="1"/>
          </p:cNvPicPr>
          <p:nvPr/>
        </p:nvPicPr>
        <p:blipFill>
          <a:blip r:embed="rId10"/>
          <a:srcRect/>
          <a:stretch>
            <a:fillRect/>
          </a:stretch>
        </p:blipFill>
        <p:spPr bwMode="auto">
          <a:xfrm>
            <a:off x="17002125" y="16602075"/>
            <a:ext cx="3724275" cy="3838575"/>
          </a:xfrm>
          <a:prstGeom prst="rect">
            <a:avLst/>
          </a:prstGeom>
          <a:noFill/>
          <a:ln w="9525">
            <a:solidFill>
              <a:schemeClr val="tx1"/>
            </a:solidFill>
            <a:miter lim="800000"/>
            <a:headEnd/>
            <a:tailEnd/>
          </a:ln>
          <a:effectLst/>
        </p:spPr>
      </p:pic>
      <p:pic>
        <p:nvPicPr>
          <p:cNvPr id="4" name="Picture 4"/>
          <p:cNvPicPr>
            <a:picLocks noChangeAspect="1" noChangeArrowheads="1"/>
          </p:cNvPicPr>
          <p:nvPr/>
        </p:nvPicPr>
        <p:blipFill>
          <a:blip r:embed="rId11"/>
          <a:srcRect/>
          <a:stretch>
            <a:fillRect/>
          </a:stretch>
        </p:blipFill>
        <p:spPr bwMode="auto">
          <a:xfrm>
            <a:off x="21183600" y="16763999"/>
            <a:ext cx="3251201" cy="3694458"/>
          </a:xfrm>
          <a:prstGeom prst="rect">
            <a:avLst/>
          </a:prstGeom>
          <a:noFill/>
          <a:ln w="9525">
            <a:noFill/>
            <a:miter lim="800000"/>
            <a:headEnd/>
            <a:tailEnd/>
          </a:ln>
          <a:effectLst/>
        </p:spPr>
      </p:pic>
    </p:spTree>
    <p:extLst>
      <p:ext uri="{BB962C8B-B14F-4D97-AF65-F5344CB8AC3E}">
        <p14:creationId xmlns:p14="http://schemas.microsoft.com/office/powerpoint/2010/main" xmlns=""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562</Words>
  <Application>Microsoft Office PowerPoint</Application>
  <PresentationFormat>Personalizado</PresentationFormat>
  <Paragraphs>33</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Tema de Office</vt:lpstr>
      <vt:lpstr>Diapositiva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JESÙS</cp:lastModifiedBy>
  <cp:revision>17</cp:revision>
  <dcterms:modified xsi:type="dcterms:W3CDTF">2026-07-04T12:56:01Z</dcterms:modified>
</cp:coreProperties>
</file>