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5" d="100"/>
          <a:sy n="15" d="100"/>
        </p:scale>
        <p:origin x="1428" y="54"/>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7/7/2026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7/7/2026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790647" y="6539120"/>
            <a:ext cx="20497929" cy="10493765"/>
          </a:xfrm>
        </p:spPr>
        <p:txBody>
          <a:bodyPr/>
          <a:lstStyle/>
          <a:p>
            <a:pPr marL="1143000" indent="-1143000">
              <a:buAutoNum type="arabicPeriod"/>
            </a:pPr>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INTRODUCCION (OBJETIVOS)</a:t>
            </a:r>
          </a:p>
          <a:p>
            <a:pPr algn="just"/>
            <a:r>
              <a:rPr lang="es-ES" sz="5400" b="0" u="none" dirty="0">
                <a:solidFill>
                  <a:schemeClr val="tx1"/>
                </a:solidFill>
                <a:latin typeface="Trebuchet MS" panose="020B0603020202020204" pitchFamily="34" charset="0"/>
                <a:ea typeface="Tahoma" panose="020B0604030504040204" pitchFamily="34" charset="0"/>
                <a:cs typeface="Tahoma" panose="020B0604030504040204" pitchFamily="34" charset="0"/>
              </a:rPr>
              <a:t>La intra e interdisciplinariedad entre las disciplinas de la carrera Ciencia Alimentarias eleva la calidad del proceso docente – educativo. En esta integración las asignaturas de Ciencia y Tecnología de Cocina, Evaluación Económica en Industrias de Alimentos y Gestión Ambiental no operan como compartimentos estancos, sino que conforman un eje sistémico que conecta creatividad, rentabilidad y sostenibilidad en el proceso productivo. </a:t>
            </a:r>
          </a:p>
          <a:p>
            <a:pPr algn="just"/>
            <a:r>
              <a:rPr lang="es-ES" sz="5400" b="0" u="none" dirty="0">
                <a:solidFill>
                  <a:schemeClr val="tx1"/>
                </a:solidFill>
                <a:latin typeface="Trebuchet MS" panose="020B0603020202020204" pitchFamily="34" charset="0"/>
                <a:ea typeface="Tahoma" panose="020B0604030504040204" pitchFamily="34" charset="0"/>
                <a:cs typeface="Tahoma" panose="020B0604030504040204" pitchFamily="34" charset="0"/>
              </a:rPr>
              <a:t>Divulgar las experiencias del ejercicio integrador final entre las asignaturas de Ciencia y Tecnología de Cocina, Evaluación Económica en Industrias de Alimentos y Gestión Ambiental. </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785636" y="17625681"/>
            <a:ext cx="20502939" cy="7003579"/>
          </a:xfrm>
        </p:spPr>
        <p:txBody>
          <a:bodyPr/>
          <a:lstStyle/>
          <a:p>
            <a:r>
              <a:rPr lang="en-US" sz="5800" u="none" dirty="0">
                <a:solidFill>
                  <a:schemeClr val="tx1"/>
                </a:solidFill>
                <a:latin typeface="Trebuchet MS" panose="020B0603020202020204" pitchFamily="34" charset="0"/>
              </a:rPr>
              <a:t>2. METODOLOGIA</a:t>
            </a:r>
          </a:p>
          <a:p>
            <a:pPr algn="just"/>
            <a:r>
              <a:rPr lang="es-ES" sz="5400" b="0" u="none" dirty="0">
                <a:solidFill>
                  <a:schemeClr val="tx1"/>
                </a:solidFill>
                <a:latin typeface="Trebuchet MS" panose="020B0603020202020204" pitchFamily="34" charset="0"/>
              </a:rPr>
              <a:t>Se aplicaron métodos teóricos y empíricos. Como núcleos teóricos se sistematizaron las técnicas culinarias, el valor cultural y la calidad de la materia prima para generar la "salida" del sistema en forma de alimento. La estructura de costos, el rendimiento y la factibilidad comercial, estableciendo los límites prácticos para la innovación culinaria y la gestión de los residuos del proceso productivo y de servicio, aplicando los principios de las 7R.</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1954994" y="6716776"/>
            <a:ext cx="20956494" cy="9435014"/>
          </a:xfrm>
        </p:spPr>
        <p:txBody>
          <a:bodyPr/>
          <a:lstStyle/>
          <a:p>
            <a:r>
              <a:rPr lang="en-US" sz="5400" u="none" dirty="0">
                <a:solidFill>
                  <a:schemeClr val="tx1"/>
                </a:solidFill>
                <a:latin typeface="Trebuchet MS" panose="020B0603020202020204" pitchFamily="34" charset="0"/>
              </a:rPr>
              <a:t>3. RESULTADOS Y DISCUSION</a:t>
            </a:r>
          </a:p>
          <a:p>
            <a:pPr algn="just"/>
            <a:r>
              <a:rPr lang="es-ES" sz="5400" b="0" u="none" dirty="0">
                <a:solidFill>
                  <a:schemeClr val="tx1"/>
                </a:solidFill>
                <a:latin typeface="Trebuchet MS" panose="020B0603020202020204" pitchFamily="34" charset="0"/>
              </a:rPr>
              <a:t>Retroalimenta las fases de "entrada" y "proceso" para asegurar que la labor del futuro Licenciado en Ciencias Alimentarias responda a los imperativos de la economía circular y la preservación del medio ambiente. En conjunto, estas tres asignaturas demuestran el carácter integrador de la disciplina, donde la innovación en cocina está inevitablemente supeditada a su sostenibilidad económica y ambiental, formando un profesional capaz de diseñar soluciones alimentarias que son, a la vez, técnicamente factibles, culturalmente pertinentes, financieramente viables y ecológicamente responsables.</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1954994" y="26640851"/>
            <a:ext cx="20956494" cy="5446229"/>
          </a:xfrm>
        </p:spPr>
        <p:txBody>
          <a:bodyPr/>
          <a:lstStyle/>
          <a:p>
            <a:r>
              <a:rPr lang="en-US" sz="4800" u="none" dirty="0">
                <a:solidFill>
                  <a:schemeClr val="tx1"/>
                </a:solidFill>
                <a:latin typeface="Trebuchet MS" panose="020B0603020202020204" pitchFamily="34" charset="0"/>
              </a:rPr>
              <a:t>4. CONCLUSIONES</a:t>
            </a:r>
          </a:p>
          <a:p>
            <a:pPr algn="just"/>
            <a:r>
              <a:rPr lang="es-ES" sz="4800" u="none" dirty="0">
                <a:solidFill>
                  <a:schemeClr val="tx1"/>
                </a:solidFill>
                <a:latin typeface="Trebuchet MS" panose="020B0603020202020204" pitchFamily="34" charset="0"/>
              </a:rPr>
              <a:t>La concepción de la Disciplina  Ciencia y Tecnología de los Alimentos se encuentra en correspondencia con las orientaciones metodológicas para la concepción actual de los planes de estudios. Las asignaturas de la Disciplina  Ciencia y Tecnología de los Alimentos tienen un marcado carácter integrador e interdisciplinario con las restantes disciplinas del plan de estudio de la Licenciatura en Ciencias Alimentarias.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73829" y="5358942"/>
            <a:ext cx="36576000" cy="1325063"/>
          </a:xfrm>
        </p:spPr>
        <p:txBody>
          <a:bodyPr>
            <a:noAutofit/>
          </a:bodyPr>
          <a:lstStyle/>
          <a:p>
            <a:r>
              <a:rPr lang="en-US" sz="6000" b="1" dirty="0" err="1">
                <a:solidFill>
                  <a:schemeClr val="tx1"/>
                </a:solidFill>
                <a:latin typeface="Trebuchet MS" panose="020B0603020202020204" pitchFamily="34" charset="0"/>
              </a:rPr>
              <a:t>Autores</a:t>
            </a:r>
            <a:r>
              <a:rPr lang="en-US" sz="6000" b="1" dirty="0">
                <a:solidFill>
                  <a:schemeClr val="tx1"/>
                </a:solidFill>
                <a:latin typeface="Trebuchet MS" panose="020B0603020202020204" pitchFamily="34" charset="0"/>
              </a:rPr>
              <a:t>: </a:t>
            </a:r>
            <a:r>
              <a:rPr lang="en-US" sz="6000" dirty="0">
                <a:solidFill>
                  <a:schemeClr val="tx1"/>
                </a:solidFill>
                <a:latin typeface="Trebuchet MS" panose="020B0603020202020204" pitchFamily="34" charset="0"/>
              </a:rPr>
              <a:t>Damaris García </a:t>
            </a:r>
            <a:r>
              <a:rPr lang="en-US" sz="6000" dirty="0" err="1">
                <a:solidFill>
                  <a:schemeClr val="tx1"/>
                </a:solidFill>
                <a:latin typeface="Trebuchet MS" panose="020B0603020202020204" pitchFamily="34" charset="0"/>
              </a:rPr>
              <a:t>Labrada</a:t>
            </a:r>
            <a:r>
              <a:rPr lang="en-US" sz="6000" dirty="0">
                <a:solidFill>
                  <a:schemeClr val="tx1"/>
                </a:solidFill>
                <a:latin typeface="Trebuchet MS" panose="020B0603020202020204" pitchFamily="34" charset="0"/>
              </a:rPr>
              <a:t>, </a:t>
            </a:r>
            <a:r>
              <a:rPr lang="en-US" sz="6000" dirty="0">
                <a:solidFill>
                  <a:schemeClr val="tx1"/>
                </a:solidFill>
                <a:effectLst/>
                <a:latin typeface="Trebuchet MS" panose="020B0603020202020204" pitchFamily="34" charset="0"/>
                <a:ea typeface="Calibri" panose="020F0502020204030204" pitchFamily="34" charset="0"/>
              </a:rPr>
              <a:t>Whilmer</a:t>
            </a:r>
            <a:r>
              <a:rPr lang="en-US" sz="6000" spc="-20" dirty="0">
                <a:solidFill>
                  <a:schemeClr val="tx1"/>
                </a:solidFill>
                <a:effectLst/>
                <a:latin typeface="Trebuchet MS" panose="020B0603020202020204" pitchFamily="34" charset="0"/>
                <a:ea typeface="Calibri" panose="020F0502020204030204" pitchFamily="34" charset="0"/>
              </a:rPr>
              <a:t> </a:t>
            </a:r>
            <a:r>
              <a:rPr lang="en-US" sz="6000" dirty="0" err="1">
                <a:solidFill>
                  <a:schemeClr val="tx1"/>
                </a:solidFill>
                <a:effectLst/>
                <a:latin typeface="Trebuchet MS" panose="020B0603020202020204" pitchFamily="34" charset="0"/>
                <a:ea typeface="Calibri" panose="020F0502020204030204" pitchFamily="34" charset="0"/>
              </a:rPr>
              <a:t>Armas</a:t>
            </a:r>
            <a:r>
              <a:rPr lang="en-US" sz="6000" dirty="0">
                <a:solidFill>
                  <a:schemeClr val="tx1"/>
                </a:solidFill>
                <a:effectLst/>
                <a:latin typeface="Trebuchet MS" panose="020B0603020202020204" pitchFamily="34" charset="0"/>
                <a:ea typeface="Calibri" panose="020F0502020204030204" pitchFamily="34" charset="0"/>
              </a:rPr>
              <a:t> Rosales, </a:t>
            </a:r>
            <a:r>
              <a:rPr lang="en-US" sz="6000" dirty="0" err="1">
                <a:solidFill>
                  <a:schemeClr val="tx1"/>
                </a:solidFill>
                <a:effectLst/>
                <a:latin typeface="Trebuchet MS" panose="020B0603020202020204" pitchFamily="34" charset="0"/>
                <a:ea typeface="Calibri" panose="020F0502020204030204" pitchFamily="34" charset="0"/>
              </a:rPr>
              <a:t>Yudenis</a:t>
            </a:r>
            <a:r>
              <a:rPr lang="en-US" sz="6000" dirty="0">
                <a:solidFill>
                  <a:schemeClr val="tx1"/>
                </a:solidFill>
                <a:effectLst/>
                <a:latin typeface="Trebuchet MS" panose="020B0603020202020204" pitchFamily="34" charset="0"/>
                <a:ea typeface="Calibri" panose="020F0502020204030204" pitchFamily="34" charset="0"/>
              </a:rPr>
              <a:t> Reyes González, Danae Pérez Santana</a:t>
            </a:r>
            <a:endParaRPr lang="en-US" sz="6000" dirty="0">
              <a:solidFill>
                <a:schemeClr val="tx1"/>
              </a:solidFill>
              <a:latin typeface="Trebuchet MS" panose="020B0603020202020204" pitchFamily="34" charset="0"/>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38909" y="2835519"/>
            <a:ext cx="31892760" cy="2135830"/>
          </a:xfrm>
        </p:spPr>
        <p:txBody>
          <a:bodyPr>
            <a:noAutofit/>
          </a:bodyPr>
          <a:lstStyle/>
          <a:p>
            <a:r>
              <a:rPr lang="es-ES" sz="6600" b="1" dirty="0">
                <a:solidFill>
                  <a:schemeClr val="tx1"/>
                </a:solidFill>
                <a:latin typeface="+mn-lt"/>
                <a:cs typeface="Arial" panose="020B0604020202020204" pitchFamily="34" charset="0"/>
              </a:rPr>
              <a:t>La integración las asignaturas de Ciencia y Tecnología de Cocina, Evaluación Económica y Gestión Ambiental </a:t>
            </a:r>
            <a:endParaRPr lang="en-US" sz="6600" b="1" dirty="0">
              <a:solidFill>
                <a:schemeClr val="tx1"/>
              </a:solidFill>
              <a:latin typeface="+mn-lt"/>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pt-BR" sz="6000" b="1" dirty="0">
                <a:solidFill>
                  <a:schemeClr val="tx1"/>
                </a:solidFill>
              </a:rPr>
              <a:t>XV TALLER METODOLÓGICO GILMA FERNÁNDEZ</a:t>
            </a: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522512" y="25179424"/>
            <a:ext cx="20497929" cy="6683491"/>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BIBLIOGRÁFICAS</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CITMA. Enfrentamiento al Cambio Climático en la República de Cuba. Tarea Vida. CITMATEL, 2017</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CITMA. Estrategia Ambiental Nacional de la República de Cuba. Cuba, 2016/2020</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Norma ISO 14001</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Ley No. 150/2022 del Sistema de los Recursos Naturales y el Medio Ambiente </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Ley No. 148/2022 Ley de Soberanía Alimentaria y Seguridad Alimentaria y Nutricional</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https://evea.uh.cu/course/view.php?id=2019 </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7068860" y="538154"/>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135" y="0"/>
            <a:ext cx="5211684" cy="5358942"/>
          </a:xfrm>
          <a:prstGeom prst="rect">
            <a:avLst/>
          </a:prstGeom>
        </p:spPr>
      </p:pic>
      <p:pic>
        <p:nvPicPr>
          <p:cNvPr id="3" name="Imagen 2">
            <a:extLst>
              <a:ext uri="{FF2B5EF4-FFF2-40B4-BE49-F238E27FC236}">
                <a16:creationId xmlns:a16="http://schemas.microsoft.com/office/drawing/2014/main" id="{73C5C533-52F4-E0AB-5574-704628436615}"/>
              </a:ext>
            </a:extLst>
          </p:cNvPr>
          <p:cNvPicPr>
            <a:picLocks noChangeAspect="1"/>
          </p:cNvPicPr>
          <p:nvPr/>
        </p:nvPicPr>
        <p:blipFill>
          <a:blip r:embed="rId5"/>
          <a:stretch>
            <a:fillRect/>
          </a:stretch>
        </p:blipFill>
        <p:spPr>
          <a:xfrm>
            <a:off x="22145426" y="16151791"/>
            <a:ext cx="20497927" cy="10489060"/>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490</Words>
  <Application>Microsoft Office PowerPoint</Application>
  <PresentationFormat>Personalizado</PresentationFormat>
  <Paragraphs>23</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Calibri Light</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IFAL</cp:lastModifiedBy>
  <cp:revision>15</cp:revision>
  <dcterms:modified xsi:type="dcterms:W3CDTF">2026-07-07T06:13:46Z</dcterms:modified>
</cp:coreProperties>
</file>