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8" d="100"/>
          <a:sy n="18" d="100"/>
        </p:scale>
        <p:origin x="1512" y="90"/>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7/4/2026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7/4/2026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73250" y="7131334"/>
            <a:ext cx="20497929" cy="1020402"/>
          </a:xfrm>
        </p:spPr>
        <p:txBody>
          <a:bodyPr/>
          <a:lstStyle/>
          <a:p>
            <a:r>
              <a:rPr lang="en-US" sz="5800" u="none" dirty="0">
                <a:solidFill>
                  <a:schemeClr val="tx1"/>
                </a:solidFill>
                <a:latin typeface="Arial" panose="020B0604020202020204" pitchFamily="34" charset="0"/>
                <a:ea typeface="Tahoma" panose="020B0604030504040204" pitchFamily="34" charset="0"/>
                <a:cs typeface="Arial" panose="020B060402020202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896544" y="15026612"/>
            <a:ext cx="20502939" cy="1020402"/>
          </a:xfrm>
        </p:spPr>
        <p:txBody>
          <a:bodyPr/>
          <a:lstStyle/>
          <a:p>
            <a:r>
              <a:rPr lang="en-US" sz="5800" u="none" dirty="0">
                <a:solidFill>
                  <a:schemeClr val="tx1"/>
                </a:solidFill>
                <a:latin typeface="Arial" panose="020B0604020202020204" pitchFamily="34" charset="0"/>
                <a:cs typeface="Arial" panose="020B0604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076291" y="7080179"/>
            <a:ext cx="20497666" cy="1020402"/>
          </a:xfrm>
        </p:spPr>
        <p:txBody>
          <a:bodyPr/>
          <a:lstStyle/>
          <a:p>
            <a:r>
              <a:rPr lang="en-US" sz="5800" u="none" dirty="0">
                <a:solidFill>
                  <a:schemeClr val="tx1"/>
                </a:solidFill>
                <a:latin typeface="Arial" panose="020B0604020202020204" pitchFamily="34" charset="0"/>
                <a:cs typeface="Arial" panose="020B0604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2596638" y="26304040"/>
            <a:ext cx="20492032" cy="1020402"/>
          </a:xfrm>
        </p:spPr>
        <p:txBody>
          <a:bodyPr/>
          <a:lstStyle/>
          <a:p>
            <a:r>
              <a:rPr lang="en-US" sz="5800" u="none" dirty="0">
                <a:solidFill>
                  <a:schemeClr val="tx1"/>
                </a:solidFill>
                <a:latin typeface="Trebuchet MS" panose="020B0603020202020204" pitchFamily="34" charset="0"/>
              </a:rPr>
              <a:t>4. </a:t>
            </a:r>
            <a:r>
              <a:rPr lang="en-US" sz="5800" u="none" dirty="0">
                <a:solidFill>
                  <a:schemeClr val="tx1"/>
                </a:solidFill>
                <a:latin typeface="Arial" panose="020B0604020202020204" pitchFamily="34" charset="0"/>
                <a:cs typeface="Arial" panose="020B0604020202020204" pitchFamily="34" charset="0"/>
              </a:rPr>
              <a:t>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5538909" y="5554884"/>
            <a:ext cx="37000745" cy="941760"/>
          </a:xfrm>
        </p:spPr>
        <p:txBody>
          <a:bodyPr>
            <a:noAutofit/>
          </a:bodyPr>
          <a:lstStyle/>
          <a:p>
            <a:r>
              <a:rPr lang="en-US" sz="5400" b="1" dirty="0">
                <a:solidFill>
                  <a:schemeClr val="tx1"/>
                </a:solidFill>
                <a:latin typeface="Arial" panose="020B0604020202020204" pitchFamily="34" charset="0"/>
                <a:cs typeface="Arial" panose="020B0604020202020204" pitchFamily="34" charset="0"/>
              </a:rPr>
              <a:t>Autor: </a:t>
            </a:r>
            <a:r>
              <a:rPr lang="es-ES" sz="5400" b="1" dirty="0">
                <a:solidFill>
                  <a:schemeClr val="tx1"/>
                </a:solidFill>
                <a:latin typeface="Arial" panose="020B0604020202020204" pitchFamily="34" charset="0"/>
                <a:cs typeface="Arial" panose="020B0604020202020204" pitchFamily="34" charset="0"/>
              </a:rPr>
              <a:t>Caridad Anais Gasmuri González, Roxana Hernández González, </a:t>
            </a:r>
            <a:r>
              <a:rPr lang="es-ES" sz="5400" b="1" dirty="0" err="1">
                <a:solidFill>
                  <a:schemeClr val="tx1"/>
                </a:solidFill>
                <a:latin typeface="Arial" panose="020B0604020202020204" pitchFamily="34" charset="0"/>
                <a:cs typeface="Arial" panose="020B0604020202020204" pitchFamily="34" charset="0"/>
              </a:rPr>
              <a:t>Yuleixis</a:t>
            </a:r>
            <a:r>
              <a:rPr lang="es-ES" sz="5400" b="1" dirty="0">
                <a:solidFill>
                  <a:schemeClr val="tx1"/>
                </a:solidFill>
                <a:latin typeface="Arial" panose="020B0604020202020204" pitchFamily="34" charset="0"/>
                <a:cs typeface="Arial" panose="020B0604020202020204" pitchFamily="34" charset="0"/>
              </a:rPr>
              <a:t> </a:t>
            </a:r>
            <a:r>
              <a:rPr lang="es-ES" sz="5400" b="1" dirty="0" err="1">
                <a:solidFill>
                  <a:schemeClr val="tx1"/>
                </a:solidFill>
                <a:latin typeface="Arial" panose="020B0604020202020204" pitchFamily="34" charset="0"/>
                <a:cs typeface="Arial" panose="020B0604020202020204" pitchFamily="34" charset="0"/>
              </a:rPr>
              <a:t>Barrisonte</a:t>
            </a:r>
            <a:r>
              <a:rPr lang="es-ES" sz="5400" b="1" dirty="0">
                <a:solidFill>
                  <a:schemeClr val="tx1"/>
                </a:solidFill>
                <a:latin typeface="Arial" panose="020B0604020202020204" pitchFamily="34" charset="0"/>
                <a:cs typeface="Arial" panose="020B0604020202020204" pitchFamily="34" charset="0"/>
              </a:rPr>
              <a:t> Menéndez. </a:t>
            </a:r>
            <a:endParaRPr lang="en-US" sz="5400" b="1" dirty="0">
              <a:solidFill>
                <a:schemeClr val="tx1"/>
              </a:solidFill>
              <a:latin typeface="Arial" panose="020B0604020202020204" pitchFamily="34" charset="0"/>
              <a:cs typeface="Arial" panose="020B0604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485121" y="2835519"/>
            <a:ext cx="32435586" cy="2135830"/>
          </a:xfrm>
        </p:spPr>
        <p:txBody>
          <a:bodyPr>
            <a:noAutofit/>
          </a:bodyPr>
          <a:lstStyle/>
          <a:p>
            <a:r>
              <a:rPr lang="es-ES" sz="8000" b="1" dirty="0">
                <a:solidFill>
                  <a:schemeClr val="tx1"/>
                </a:solidFill>
                <a:latin typeface="Arial" panose="020B0604020202020204" pitchFamily="34" charset="0"/>
                <a:cs typeface="Arial" panose="020B0604020202020204" pitchFamily="34" charset="0"/>
              </a:rPr>
              <a:t>Metodología para evaluar el reactivo recombinante para la determinación de endotoxinas bacterianas </a:t>
            </a:r>
            <a:endParaRPr lang="en-US" sz="8000" b="1" dirty="0">
              <a:solidFill>
                <a:schemeClr val="tx1"/>
              </a:solidFill>
              <a:latin typeface="Arial" panose="020B0604020202020204" pitchFamily="34" charset="0"/>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en-US" sz="6000" dirty="0" err="1">
                <a:solidFill>
                  <a:schemeClr val="tx1"/>
                </a:solidFill>
                <a:latin typeface="Arial" panose="020B0604020202020204" pitchFamily="34" charset="0"/>
                <a:cs typeface="Arial" panose="020B0604020202020204" pitchFamily="34" charset="0"/>
              </a:rPr>
              <a:t>Temática</a:t>
            </a:r>
            <a:r>
              <a:rPr lang="en-US" sz="6000" dirty="0">
                <a:solidFill>
                  <a:schemeClr val="tx1"/>
                </a:solidFill>
                <a:latin typeface="Arial" panose="020B0604020202020204" pitchFamily="34" charset="0"/>
                <a:cs typeface="Arial" panose="020B0604020202020204" pitchFamily="34" charset="0"/>
              </a:rPr>
              <a:t> </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790647" y="26506046"/>
            <a:ext cx="20372474"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Arial" panose="020B0604020202020204" pitchFamily="34" charset="0"/>
                <a:cs typeface="Arial" panose="020B0604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2" name="Rectángulo 1">
            <a:extLst>
              <a:ext uri="{FF2B5EF4-FFF2-40B4-BE49-F238E27FC236}">
                <a16:creationId xmlns:a16="http://schemas.microsoft.com/office/drawing/2014/main" id="{C492DC5D-00BA-43A2-A061-3313D49349F7}"/>
              </a:ext>
            </a:extLst>
          </p:cNvPr>
          <p:cNvSpPr/>
          <p:nvPr/>
        </p:nvSpPr>
        <p:spPr>
          <a:xfrm>
            <a:off x="896544" y="8733809"/>
            <a:ext cx="20804262" cy="5632311"/>
          </a:xfrm>
          <a:prstGeom prst="rect">
            <a:avLst/>
          </a:prstGeom>
        </p:spPr>
        <p:txBody>
          <a:bodyPr wrap="square">
            <a:spAutoFit/>
          </a:bodyPr>
          <a:lstStyle/>
          <a:p>
            <a:pPr algn="just"/>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Para la aprobación de los productos biofarmacéuticos parenterales, las agencias reguladoras nacionales e internacionales exigen la determinación de endotoxinas bacterianas por el método del Lisado de Amebocitos de </a:t>
            </a:r>
            <a:r>
              <a:rPr lang="es-ES" sz="4000" i="1" dirty="0" err="1">
                <a:solidFill>
                  <a:srgbClr val="000000"/>
                </a:solidFill>
                <a:latin typeface="Arial" panose="020B0604020202020204" pitchFamily="34" charset="0"/>
                <a:ea typeface="Calibri" panose="020F0502020204030204" pitchFamily="34" charset="0"/>
                <a:cs typeface="Arial" panose="020B0604020202020204" pitchFamily="34" charset="0"/>
              </a:rPr>
              <a:t>Limulus</a:t>
            </a:r>
            <a:r>
              <a:rPr lang="es-ES" sz="4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Actualmente, los reactivos se obtienen del amebocito de cangrejos herradura, especie que se encuentra en extensión. Para dar continuar de los ensayos existe la alternativa del reactivo recombinante </a:t>
            </a:r>
            <a:r>
              <a:rPr lang="es-ES" sz="4000" dirty="0" err="1">
                <a:solidFill>
                  <a:srgbClr val="000000"/>
                </a:solidFill>
                <a:latin typeface="Arial" panose="020B0604020202020204" pitchFamily="34" charset="0"/>
                <a:ea typeface="Calibri" panose="020F0502020204030204" pitchFamily="34" charset="0"/>
                <a:cs typeface="Arial" panose="020B0604020202020204" pitchFamily="34" charset="0"/>
              </a:rPr>
              <a:t>PyroSmart</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S" sz="4000" dirty="0" err="1">
                <a:solidFill>
                  <a:srgbClr val="000000"/>
                </a:solidFill>
                <a:latin typeface="Arial" panose="020B0604020202020204" pitchFamily="34" charset="0"/>
                <a:ea typeface="Calibri" panose="020F0502020204030204" pitchFamily="34" charset="0"/>
                <a:cs typeface="Arial" panose="020B0604020202020204" pitchFamily="34" charset="0"/>
              </a:rPr>
              <a:t>NextGen</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 el cual debe ser evaluado como sustituto.</a:t>
            </a:r>
            <a:r>
              <a:rPr lang="es-ES" sz="4000" dirty="0">
                <a:latin typeface="Arial" panose="020B0604020202020204" pitchFamily="34" charset="0"/>
                <a:ea typeface="Calibri" panose="020F0502020204030204" pitchFamily="34" charset="0"/>
                <a:cs typeface="Arial" panose="020B0604020202020204" pitchFamily="34" charset="0"/>
              </a:rPr>
              <a:t> </a:t>
            </a:r>
            <a:r>
              <a:rPr lang="es-ES" sz="4000" b="1" i="1" dirty="0">
                <a:solidFill>
                  <a:srgbClr val="000000"/>
                </a:solidFill>
                <a:latin typeface="Arial" panose="020B0604020202020204" pitchFamily="34" charset="0"/>
                <a:ea typeface="Calibri" panose="020F0502020204030204" pitchFamily="34" charset="0"/>
                <a:cs typeface="Arial" panose="020B0604020202020204" pitchFamily="34" charset="0"/>
              </a:rPr>
              <a:t>Objetivo:</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 Establecer una metodología para evaluar el reactivo recombinante </a:t>
            </a:r>
            <a:r>
              <a:rPr lang="es-ES" sz="4000" dirty="0" err="1">
                <a:solidFill>
                  <a:srgbClr val="000000"/>
                </a:solidFill>
                <a:latin typeface="Arial" panose="020B0604020202020204" pitchFamily="34" charset="0"/>
                <a:ea typeface="Calibri" panose="020F0502020204030204" pitchFamily="34" charset="0"/>
                <a:cs typeface="Arial" panose="020B0604020202020204" pitchFamily="34" charset="0"/>
              </a:rPr>
              <a:t>PyroSmart</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S" sz="4000" dirty="0" err="1">
                <a:solidFill>
                  <a:srgbClr val="000000"/>
                </a:solidFill>
                <a:latin typeface="Arial" panose="020B0604020202020204" pitchFamily="34" charset="0"/>
                <a:ea typeface="Calibri" panose="020F0502020204030204" pitchFamily="34" charset="0"/>
                <a:cs typeface="Arial" panose="020B0604020202020204" pitchFamily="34" charset="0"/>
              </a:rPr>
              <a:t>NextGen</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 como posible alternativa para determinar la concentración de endotoxinas bacterianas en muestras de proceso y producto terminado. </a:t>
            </a:r>
            <a:endParaRPr lang="es-ES" sz="40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0B42D61-FF44-4AC9-B93B-67D3B3BFFDD0}"/>
              </a:ext>
            </a:extLst>
          </p:cNvPr>
          <p:cNvSpPr/>
          <p:nvPr/>
        </p:nvSpPr>
        <p:spPr>
          <a:xfrm>
            <a:off x="928367" y="15972157"/>
            <a:ext cx="20661200" cy="9325630"/>
          </a:xfrm>
          <a:prstGeom prst="rect">
            <a:avLst/>
          </a:prstGeom>
        </p:spPr>
        <p:txBody>
          <a:bodyPr wrap="square">
            <a:spAutoFit/>
          </a:bodyPr>
          <a:lstStyle/>
          <a:p>
            <a:pPr algn="just">
              <a:spcAft>
                <a:spcPts val="0"/>
              </a:spcAft>
            </a:pPr>
            <a:r>
              <a:rPr lang="es-ES" sz="4000" b="1" u="sng" dirty="0">
                <a:latin typeface="Arial" panose="020B0604020202020204" pitchFamily="34" charset="0"/>
                <a:ea typeface="Calibri" panose="020F0502020204030204" pitchFamily="34" charset="0"/>
                <a:cs typeface="Arial" panose="020B0604020202020204" pitchFamily="34" charset="0"/>
              </a:rPr>
              <a:t>Método aplicado:</a:t>
            </a:r>
            <a:r>
              <a:rPr lang="es-ES" sz="4000" dirty="0">
                <a:latin typeface="Arial" panose="020B0604020202020204" pitchFamily="34" charset="0"/>
                <a:ea typeface="Calibri" panose="020F0502020204030204" pitchFamily="34" charset="0"/>
                <a:cs typeface="Arial" panose="020B0604020202020204" pitchFamily="34" charset="0"/>
              </a:rPr>
              <a:t> Cromogénico Cinético, 37ºC, </a:t>
            </a:r>
            <a:r>
              <a:rPr lang="es-ES" sz="4000" dirty="0" err="1">
                <a:latin typeface="Arial" panose="020B0604020202020204" pitchFamily="34" charset="0"/>
                <a:ea typeface="Calibri" panose="020F0502020204030204" pitchFamily="34" charset="0"/>
                <a:cs typeface="Arial" panose="020B0604020202020204" pitchFamily="34" charset="0"/>
              </a:rPr>
              <a:t>Onset</a:t>
            </a:r>
            <a:r>
              <a:rPr lang="es-ES" sz="4000" dirty="0">
                <a:latin typeface="Arial" panose="020B0604020202020204" pitchFamily="34" charset="0"/>
                <a:ea typeface="Calibri" panose="020F0502020204030204" pitchFamily="34" charset="0"/>
                <a:cs typeface="Arial" panose="020B0604020202020204" pitchFamily="34" charset="0"/>
              </a:rPr>
              <a:t> OD</a:t>
            </a:r>
            <a:r>
              <a:rPr lang="es-ES" sz="4000" baseline="-25000" dirty="0">
                <a:latin typeface="Arial" panose="020B0604020202020204" pitchFamily="34" charset="0"/>
                <a:ea typeface="Calibri" panose="020F0502020204030204" pitchFamily="34" charset="0"/>
                <a:cs typeface="Arial" panose="020B0604020202020204" pitchFamily="34" charset="0"/>
              </a:rPr>
              <a:t>405 nm</a:t>
            </a:r>
            <a:r>
              <a:rPr lang="es-ES" sz="4000" dirty="0">
                <a:latin typeface="Arial" panose="020B0604020202020204" pitchFamily="34" charset="0"/>
                <a:ea typeface="Calibri" panose="020F0502020204030204" pitchFamily="34" charset="0"/>
                <a:cs typeface="Arial" panose="020B0604020202020204" pitchFamily="34" charset="0"/>
              </a:rPr>
              <a:t>: 0,03; </a:t>
            </a:r>
            <a:r>
              <a:rPr lang="es-ES" sz="4000" dirty="0" err="1">
                <a:latin typeface="Arial" panose="020B0604020202020204" pitchFamily="34" charset="0"/>
                <a:ea typeface="Calibri" panose="020F0502020204030204" pitchFamily="34" charset="0"/>
                <a:cs typeface="Arial" panose="020B0604020202020204" pitchFamily="34" charset="0"/>
              </a:rPr>
              <a:t>Pyrochrome</a:t>
            </a:r>
            <a:r>
              <a:rPr lang="es-ES" sz="4000" dirty="0">
                <a:latin typeface="Arial" panose="020B0604020202020204" pitchFamily="34" charset="0"/>
                <a:ea typeface="Calibri" panose="020F0502020204030204" pitchFamily="34" charset="0"/>
                <a:cs typeface="Arial" panose="020B0604020202020204" pitchFamily="34" charset="0"/>
              </a:rPr>
              <a:t> 90´ y </a:t>
            </a:r>
            <a:r>
              <a:rPr lang="es-ES" sz="4000" dirty="0" err="1">
                <a:latin typeface="Arial" panose="020B0604020202020204" pitchFamily="34" charset="0"/>
                <a:ea typeface="Calibri" panose="020F0502020204030204" pitchFamily="34" charset="0"/>
                <a:cs typeface="Arial" panose="020B0604020202020204" pitchFamily="34" charset="0"/>
              </a:rPr>
              <a:t>PyroSmart</a:t>
            </a:r>
            <a:r>
              <a:rPr lang="es-ES" sz="4000" dirty="0">
                <a:latin typeface="Arial" panose="020B0604020202020204" pitchFamily="34" charset="0"/>
                <a:ea typeface="Calibri" panose="020F0502020204030204" pitchFamily="34" charset="0"/>
                <a:cs typeface="Arial" panose="020B0604020202020204" pitchFamily="34" charset="0"/>
              </a:rPr>
              <a:t> 30´, 80´ y 120´. Software: Gen5.</a:t>
            </a:r>
          </a:p>
          <a:p>
            <a:r>
              <a:rPr lang="es-ES" sz="4000" b="1" u="sng" dirty="0">
                <a:latin typeface="Arial" panose="020B0604020202020204" pitchFamily="34" charset="0"/>
                <a:cs typeface="Arial" panose="020B0604020202020204" pitchFamily="34" charset="0"/>
              </a:rPr>
              <a:t>Diseño experimental: </a:t>
            </a:r>
            <a:endParaRPr lang="es-ES" sz="4000" dirty="0">
              <a:latin typeface="Arial" panose="020B0604020202020204" pitchFamily="34" charset="0"/>
              <a:cs typeface="Arial" panose="020B0604020202020204" pitchFamily="34" charset="0"/>
            </a:endParaRPr>
          </a:p>
          <a:p>
            <a:pPr algn="just"/>
            <a:r>
              <a:rPr lang="es-ES" sz="4000" dirty="0">
                <a:latin typeface="Arial" panose="020B0604020202020204" pitchFamily="34" charset="0"/>
                <a:cs typeface="Arial" panose="020B0604020202020204" pitchFamily="34" charset="0"/>
              </a:rPr>
              <a:t>4 curvas con 5 concentraciones de endotoxina (50; 5; 0,5; 0,05 y 0,005 UE/mL)</a:t>
            </a:r>
          </a:p>
          <a:p>
            <a:r>
              <a:rPr lang="es-ES" sz="4000" dirty="0">
                <a:latin typeface="Arial" panose="020B0604020202020204" pitchFamily="34" charset="0"/>
                <a:cs typeface="Arial" panose="020B0604020202020204" pitchFamily="34" charset="0"/>
              </a:rPr>
              <a:t>Muestras analizadas en las diluciones de trabajo y con la prueba de reto.</a:t>
            </a:r>
          </a:p>
          <a:p>
            <a:pPr algn="just">
              <a:spcAft>
                <a:spcPts val="0"/>
              </a:spcAft>
            </a:pPr>
            <a:r>
              <a:rPr lang="es-ES" sz="4000" b="1" u="sng" dirty="0">
                <a:solidFill>
                  <a:srgbClr val="000000"/>
                </a:solidFill>
                <a:latin typeface="Arial" panose="020B0604020202020204" pitchFamily="34" charset="0"/>
                <a:cs typeface="Arial" panose="020B0604020202020204" pitchFamily="34" charset="0"/>
              </a:rPr>
              <a:t>Parámetros a evaluar: </a:t>
            </a:r>
          </a:p>
          <a:p>
            <a:pPr marL="571500" indent="-571500" algn="just" fontAlgn="base">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La recuperación de endotoxinas: 50 - 200%.</a:t>
            </a:r>
            <a:r>
              <a:rPr lang="es-ES" sz="4000" baseline="30000" dirty="0">
                <a:solidFill>
                  <a:srgbClr val="000000"/>
                </a:solidFill>
                <a:latin typeface="Arial" panose="020B0604020202020204" pitchFamily="34" charset="0"/>
                <a:cs typeface="Arial" panose="020B0604020202020204" pitchFamily="34" charset="0"/>
              </a:rPr>
              <a:t>1,2</a:t>
            </a:r>
          </a:p>
          <a:p>
            <a:pPr marL="571500" indent="-571500" algn="just" fontAlgn="base">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Coeficiente de variación: ≤ 25%</a:t>
            </a:r>
            <a:r>
              <a:rPr lang="es-ES" sz="4000" baseline="30000" dirty="0">
                <a:solidFill>
                  <a:srgbClr val="000000"/>
                </a:solidFill>
                <a:latin typeface="Arial" panose="020B0604020202020204" pitchFamily="34" charset="0"/>
                <a:cs typeface="Arial" panose="020B0604020202020204" pitchFamily="34" charset="0"/>
              </a:rPr>
              <a:t>3,4</a:t>
            </a:r>
            <a:r>
              <a:rPr lang="es-ES" sz="4000" dirty="0">
                <a:solidFill>
                  <a:srgbClr val="000000"/>
                </a:solidFill>
                <a:latin typeface="Arial" panose="020B0604020202020204" pitchFamily="34" charset="0"/>
                <a:cs typeface="Arial" panose="020B0604020202020204" pitchFamily="34" charset="0"/>
              </a:rPr>
              <a:t> </a:t>
            </a:r>
          </a:p>
          <a:p>
            <a:pPr marL="571500" lvl="0" indent="-571500" algn="just" fontAlgn="base">
              <a:spcAft>
                <a:spcPts val="0"/>
              </a:spcAft>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Coeficiente de correlación (rango): -1,00 a -0,98 (r ≥ 0,980)</a:t>
            </a:r>
            <a:r>
              <a:rPr lang="es-ES" sz="4000" baseline="30000" dirty="0">
                <a:solidFill>
                  <a:srgbClr val="000000"/>
                </a:solidFill>
                <a:latin typeface="Arial" panose="020B0604020202020204" pitchFamily="34" charset="0"/>
                <a:cs typeface="Arial" panose="020B0604020202020204" pitchFamily="34" charset="0"/>
              </a:rPr>
              <a:t>1,2</a:t>
            </a:r>
          </a:p>
          <a:p>
            <a:pPr marL="571500" lvl="0" indent="-571500" algn="just" fontAlgn="base">
              <a:spcAft>
                <a:spcPts val="0"/>
              </a:spcAft>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Pendiente (rango): −0.400 a −0.100</a:t>
            </a:r>
            <a:r>
              <a:rPr lang="es-ES" sz="4000" baseline="30000" dirty="0">
                <a:solidFill>
                  <a:srgbClr val="000000"/>
                </a:solidFill>
                <a:latin typeface="Arial" panose="020B0604020202020204" pitchFamily="34" charset="0"/>
                <a:cs typeface="Arial" panose="020B0604020202020204" pitchFamily="34" charset="0"/>
              </a:rPr>
              <a:t>3</a:t>
            </a:r>
          </a:p>
          <a:p>
            <a:pPr marL="571500" lvl="0" indent="-571500" algn="just" fontAlgn="base">
              <a:spcAft>
                <a:spcPts val="0"/>
              </a:spcAft>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Intercepto en el eje y (rango): 2.500 a 3.500</a:t>
            </a:r>
            <a:r>
              <a:rPr lang="es-ES" sz="4000" baseline="30000" dirty="0">
                <a:solidFill>
                  <a:srgbClr val="000000"/>
                </a:solidFill>
                <a:latin typeface="Arial" panose="020B0604020202020204" pitchFamily="34" charset="0"/>
                <a:cs typeface="Arial" panose="020B0604020202020204" pitchFamily="34" charset="0"/>
              </a:rPr>
              <a:t>3</a:t>
            </a:r>
            <a:r>
              <a:rPr lang="es-ES" sz="4000" dirty="0">
                <a:solidFill>
                  <a:srgbClr val="000000"/>
                </a:solidFill>
                <a:latin typeface="Arial" panose="020B0604020202020204" pitchFamily="34" charset="0"/>
                <a:cs typeface="Arial" panose="020B0604020202020204" pitchFamily="34" charset="0"/>
              </a:rPr>
              <a:t> </a:t>
            </a:r>
          </a:p>
          <a:p>
            <a:pPr marL="571500" lvl="0" indent="-571500" algn="just" fontAlgn="base">
              <a:spcAft>
                <a:spcPts val="0"/>
              </a:spcAft>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El tiempo medio de iniciación del blanco (TMIB) </a:t>
            </a:r>
            <a:r>
              <a:rPr lang="es-ES" sz="40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s-ES" sz="4000" dirty="0">
                <a:solidFill>
                  <a:srgbClr val="000000"/>
                </a:solidFill>
                <a:latin typeface="Arial" panose="020B0604020202020204" pitchFamily="34" charset="0"/>
                <a:cs typeface="Arial" panose="020B0604020202020204" pitchFamily="34" charset="0"/>
              </a:rPr>
              <a:t>tiempo medio de iniciación de la menor concentración de estándar (</a:t>
            </a:r>
            <a:r>
              <a:rPr lang="es-ES" sz="4000" dirty="0" err="1">
                <a:solidFill>
                  <a:srgbClr val="000000"/>
                </a:solidFill>
                <a:latin typeface="Arial" panose="020B0604020202020204" pitchFamily="34" charset="0"/>
                <a:cs typeface="Arial" panose="020B0604020202020204" pitchFamily="34" charset="0"/>
                <a:sym typeface="Symbol" panose="05050102010706020507" pitchFamily="18" charset="2"/>
              </a:rPr>
              <a:t>TMIMeCe</a:t>
            </a:r>
            <a:r>
              <a:rPr lang="es-ES" sz="40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s-ES" sz="4000" dirty="0">
                <a:solidFill>
                  <a:srgbClr val="000000"/>
                </a:solidFill>
                <a:latin typeface="Arial" panose="020B0604020202020204" pitchFamily="34" charset="0"/>
                <a:cs typeface="Arial" panose="020B0604020202020204" pitchFamily="34" charset="0"/>
              </a:rPr>
              <a:t>.</a:t>
            </a:r>
            <a:r>
              <a:rPr lang="es-ES" sz="4000" baseline="30000" dirty="0">
                <a:solidFill>
                  <a:srgbClr val="000000"/>
                </a:solidFill>
                <a:latin typeface="Arial" panose="020B0604020202020204" pitchFamily="34" charset="0"/>
                <a:cs typeface="Arial" panose="020B0604020202020204" pitchFamily="34" charset="0"/>
              </a:rPr>
              <a:t>1,3</a:t>
            </a:r>
          </a:p>
          <a:p>
            <a:pPr marL="571500" indent="-571500" algn="just" fontAlgn="base">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Control negativo </a:t>
            </a:r>
            <a:r>
              <a:rPr lang="es-ES" sz="40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s-ES" sz="4000" dirty="0">
                <a:latin typeface="Arial" panose="020B0604020202020204" pitchFamily="34" charset="0"/>
                <a:cs typeface="Arial" panose="020B0604020202020204" pitchFamily="34" charset="0"/>
              </a:rPr>
              <a:t>0,005 UE/mL</a:t>
            </a:r>
            <a:r>
              <a:rPr lang="es-ES" sz="4000" dirty="0">
                <a:solidFill>
                  <a:srgbClr val="000000"/>
                </a:solidFill>
                <a:latin typeface="Arial" panose="020B0604020202020204" pitchFamily="34" charset="0"/>
                <a:cs typeface="Arial" panose="020B0604020202020204" pitchFamily="34" charset="0"/>
              </a:rPr>
              <a:t>. </a:t>
            </a:r>
            <a:r>
              <a:rPr lang="es-ES" sz="4000" baseline="30000" dirty="0">
                <a:solidFill>
                  <a:srgbClr val="000000"/>
                </a:solidFill>
                <a:latin typeface="Arial" panose="020B0604020202020204" pitchFamily="34" charset="0"/>
                <a:cs typeface="Arial" panose="020B0604020202020204" pitchFamily="34" charset="0"/>
              </a:rPr>
              <a:t>1,2</a:t>
            </a:r>
          </a:p>
          <a:p>
            <a:pPr marL="571500" lvl="0" indent="-571500" algn="just" fontAlgn="base">
              <a:spcAft>
                <a:spcPts val="0"/>
              </a:spcAft>
              <a:buSzPts val="1100"/>
              <a:buFont typeface="Courier New" panose="02070309020205020404" pitchFamily="49" charset="0"/>
              <a:buChar char="o"/>
              <a:tabLst>
                <a:tab pos="180340" algn="l"/>
              </a:tabLst>
            </a:pPr>
            <a:r>
              <a:rPr lang="es-ES" sz="4000" dirty="0">
                <a:solidFill>
                  <a:srgbClr val="000000"/>
                </a:solidFill>
                <a:latin typeface="Arial" panose="020B0604020202020204" pitchFamily="34" charset="0"/>
                <a:cs typeface="Arial" panose="020B0604020202020204" pitchFamily="34" charset="0"/>
              </a:rPr>
              <a:t>Variabilidad de la prueba.</a:t>
            </a:r>
            <a:r>
              <a:rPr lang="es-ES" sz="4000" baseline="30000" dirty="0">
                <a:solidFill>
                  <a:srgbClr val="000000"/>
                </a:solidFill>
                <a:latin typeface="Arial" panose="020B0604020202020204" pitchFamily="34" charset="0"/>
                <a:cs typeface="Arial" panose="020B0604020202020204" pitchFamily="34" charset="0"/>
              </a:rPr>
              <a:t>4</a:t>
            </a:r>
            <a:r>
              <a:rPr lang="es-ES" sz="4000" dirty="0">
                <a:solidFill>
                  <a:srgbClr val="000000"/>
                </a:solidFill>
                <a:latin typeface="Arial" panose="020B0604020202020204" pitchFamily="34" charset="0"/>
                <a:cs typeface="Arial" panose="020B0604020202020204" pitchFamily="34" charset="0"/>
              </a:rPr>
              <a:t> </a:t>
            </a:r>
          </a:p>
        </p:txBody>
      </p:sp>
      <p:sp>
        <p:nvSpPr>
          <p:cNvPr id="6" name="Rectángulo 5">
            <a:extLst>
              <a:ext uri="{FF2B5EF4-FFF2-40B4-BE49-F238E27FC236}">
                <a16:creationId xmlns:a16="http://schemas.microsoft.com/office/drawing/2014/main" id="{42FB7D52-3EBD-4435-95CA-8537815AC530}"/>
              </a:ext>
            </a:extLst>
          </p:cNvPr>
          <p:cNvSpPr/>
          <p:nvPr/>
        </p:nvSpPr>
        <p:spPr>
          <a:xfrm>
            <a:off x="912738" y="27640780"/>
            <a:ext cx="20661200" cy="3785652"/>
          </a:xfrm>
          <a:prstGeom prst="rect">
            <a:avLst/>
          </a:prstGeom>
        </p:spPr>
        <p:txBody>
          <a:bodyPr wrap="square">
            <a:spAutoFit/>
          </a:bodyPr>
          <a:lstStyle/>
          <a:p>
            <a:pPr marL="742950" lvl="0" indent="-742950" algn="just">
              <a:spcAft>
                <a:spcPts val="0"/>
              </a:spcAft>
              <a:buFont typeface="+mj-lt"/>
              <a:buAutoNum type="arabicPeriod"/>
            </a:pPr>
            <a:r>
              <a:rPr lang="en-US" sz="4000" dirty="0">
                <a:latin typeface="Arial" panose="020B0604020202020204" pitchFamily="34" charset="0"/>
                <a:ea typeface="Calibri" panose="020F0502020204030204" pitchFamily="34" charset="0"/>
                <a:cs typeface="Arial" panose="020B0604020202020204" pitchFamily="34" charset="0"/>
              </a:rPr>
              <a:t>USP 46, NF 41, Chapter 85: BACTERIAL ENDOTOXINS TEST. 2023</a:t>
            </a:r>
            <a:endParaRPr lang="es-ES" sz="4000" dirty="0">
              <a:latin typeface="Arial" panose="020B0604020202020204" pitchFamily="34" charset="0"/>
              <a:ea typeface="Calibri" panose="020F0502020204030204" pitchFamily="34" charset="0"/>
              <a:cs typeface="Arial" panose="020B0604020202020204" pitchFamily="34" charset="0"/>
            </a:endParaRPr>
          </a:p>
          <a:p>
            <a:pPr marL="742950" lvl="0" indent="-742950" algn="just">
              <a:spcAft>
                <a:spcPts val="0"/>
              </a:spcAft>
              <a:buFont typeface="+mj-lt"/>
              <a:buAutoNum type="arabicPeriod"/>
            </a:pPr>
            <a:r>
              <a:rPr lang="en-US" sz="4000" dirty="0">
                <a:latin typeface="Arial" panose="020B0604020202020204" pitchFamily="34" charset="0"/>
                <a:ea typeface="Calibri" panose="020F0502020204030204" pitchFamily="34" charset="0"/>
                <a:cs typeface="Arial" panose="020B0604020202020204" pitchFamily="34" charset="0"/>
              </a:rPr>
              <a:t>EP 11.0, Chapter 2.6.14. BACTERIAL ENDOTOXINS TEST. 2023</a:t>
            </a:r>
            <a:endParaRPr lang="es-ES" sz="4000" dirty="0">
              <a:latin typeface="Arial" panose="020B0604020202020204" pitchFamily="34" charset="0"/>
              <a:ea typeface="Calibri" panose="020F0502020204030204" pitchFamily="34" charset="0"/>
              <a:cs typeface="Arial" panose="020B0604020202020204" pitchFamily="34" charset="0"/>
            </a:endParaRPr>
          </a:p>
          <a:p>
            <a:pPr marL="742950" lvl="0" indent="-742950" algn="just">
              <a:spcAft>
                <a:spcPts val="0"/>
              </a:spcAft>
              <a:buFont typeface="+mj-lt"/>
              <a:buAutoNum type="arabicPeriod"/>
            </a:pPr>
            <a:r>
              <a:rPr lang="en-US" sz="4000" dirty="0" err="1">
                <a:latin typeface="Arial" panose="020B0604020202020204" pitchFamily="34" charset="0"/>
                <a:ea typeface="Calibri" panose="020F0502020204030204" pitchFamily="34" charset="0"/>
                <a:cs typeface="Arial" panose="020B0604020202020204" pitchFamily="34" charset="0"/>
              </a:rPr>
              <a:t>Piehler</a:t>
            </a:r>
            <a:r>
              <a:rPr lang="en-US" sz="4000" dirty="0">
                <a:latin typeface="Arial" panose="020B0604020202020204" pitchFamily="34" charset="0"/>
                <a:ea typeface="Calibri" panose="020F0502020204030204" pitchFamily="34" charset="0"/>
                <a:cs typeface="Arial" panose="020B0604020202020204" pitchFamily="34" charset="0"/>
              </a:rPr>
              <a:t> M, at col. Comparison of LAL and </a:t>
            </a:r>
            <a:r>
              <a:rPr lang="en-US" sz="4000" dirty="0" err="1">
                <a:latin typeface="Arial" panose="020B0604020202020204" pitchFamily="34" charset="0"/>
                <a:ea typeface="Calibri" panose="020F0502020204030204" pitchFamily="34" charset="0"/>
                <a:cs typeface="Arial" panose="020B0604020202020204" pitchFamily="34" charset="0"/>
              </a:rPr>
              <a:t>rFC</a:t>
            </a:r>
            <a:r>
              <a:rPr lang="en-US" sz="4000" dirty="0">
                <a:latin typeface="Arial" panose="020B0604020202020204" pitchFamily="34" charset="0"/>
                <a:ea typeface="Calibri" panose="020F0502020204030204" pitchFamily="34" charset="0"/>
                <a:cs typeface="Arial" panose="020B0604020202020204" pitchFamily="34" charset="0"/>
              </a:rPr>
              <a:t> Assays –Participation in a Proficiency Test Program between 2014 and 2019. Microorganisms 2020 Mar; 16;8(3):418.</a:t>
            </a:r>
            <a:endParaRPr lang="es-ES" sz="4000" dirty="0">
              <a:latin typeface="Arial" panose="020B0604020202020204" pitchFamily="34" charset="0"/>
              <a:ea typeface="Calibri" panose="020F0502020204030204" pitchFamily="34" charset="0"/>
              <a:cs typeface="Arial" panose="020B0604020202020204" pitchFamily="34" charset="0"/>
            </a:endParaRPr>
          </a:p>
          <a:p>
            <a:pPr marL="742950" lvl="0" indent="-742950" algn="just">
              <a:spcAft>
                <a:spcPts val="0"/>
              </a:spcAft>
              <a:buFont typeface="+mj-lt"/>
              <a:buAutoNum type="arabicPeriod"/>
            </a:pPr>
            <a:r>
              <a:rPr lang="en-US" sz="4000" dirty="0" err="1">
                <a:latin typeface="Arial" panose="020B0604020202020204" pitchFamily="34" charset="0"/>
                <a:ea typeface="Calibri" panose="020F0502020204030204" pitchFamily="34" charset="0"/>
                <a:cs typeface="Arial" panose="020B0604020202020204" pitchFamily="34" charset="0"/>
              </a:rPr>
              <a:t>Sandle</a:t>
            </a:r>
            <a:r>
              <a:rPr lang="en-US" sz="4000" dirty="0">
                <a:latin typeface="Arial" panose="020B0604020202020204" pitchFamily="34" charset="0"/>
                <a:ea typeface="Calibri" panose="020F0502020204030204" pitchFamily="34" charset="0"/>
                <a:cs typeface="Arial" panose="020B0604020202020204" pitchFamily="34" charset="0"/>
              </a:rPr>
              <a:t> T. Variability and test error with the LAL Assay. American Pharmaceutical Review. August 2014.</a:t>
            </a:r>
            <a:endParaRPr lang="es-E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79E979AF-BA7F-4F5C-82F8-AEECC1B9E69E}"/>
              </a:ext>
            </a:extLst>
          </p:cNvPr>
          <p:cNvSpPr/>
          <p:nvPr/>
        </p:nvSpPr>
        <p:spPr>
          <a:xfrm>
            <a:off x="23128429" y="8282724"/>
            <a:ext cx="5912196" cy="707886"/>
          </a:xfrm>
          <a:prstGeom prst="rect">
            <a:avLst/>
          </a:prstGeom>
        </p:spPr>
        <p:txBody>
          <a:bodyPr wrap="none">
            <a:spAutoFit/>
          </a:bodyPr>
          <a:lstStyle/>
          <a:p>
            <a:r>
              <a:rPr lang="es-ES" sz="4000" b="1" u="sng" dirty="0">
                <a:latin typeface="Arial" panose="020B0604020202020204" pitchFamily="34" charset="0"/>
                <a:ea typeface="Calibri" panose="020F0502020204030204" pitchFamily="34" charset="0"/>
                <a:cs typeface="Arial" panose="020B0604020202020204" pitchFamily="34" charset="0"/>
              </a:rPr>
              <a:t>Aceptación del ensayo:</a:t>
            </a:r>
            <a:endParaRPr lang="es-ES" sz="4000" dirty="0"/>
          </a:p>
        </p:txBody>
      </p:sp>
      <p:graphicFrame>
        <p:nvGraphicFramePr>
          <p:cNvPr id="12" name="Tabla 11">
            <a:extLst>
              <a:ext uri="{FF2B5EF4-FFF2-40B4-BE49-F238E27FC236}">
                <a16:creationId xmlns:a16="http://schemas.microsoft.com/office/drawing/2014/main" id="{15EA09F2-B63B-41F3-B6FE-66419837713D}"/>
              </a:ext>
            </a:extLst>
          </p:cNvPr>
          <p:cNvGraphicFramePr>
            <a:graphicFrameLocks noGrp="1"/>
          </p:cNvGraphicFramePr>
          <p:nvPr>
            <p:extLst>
              <p:ext uri="{D42A27DB-BD31-4B8C-83A1-F6EECF244321}">
                <p14:modId xmlns:p14="http://schemas.microsoft.com/office/powerpoint/2010/main" val="1279834711"/>
              </p:ext>
            </p:extLst>
          </p:nvPr>
        </p:nvGraphicFramePr>
        <p:xfrm>
          <a:off x="22596638" y="9174470"/>
          <a:ext cx="19960242" cy="8296275"/>
        </p:xfrm>
        <a:graphic>
          <a:graphicData uri="http://schemas.openxmlformats.org/drawingml/2006/table">
            <a:tbl>
              <a:tblPr/>
              <a:tblGrid>
                <a:gridCol w="2251046">
                  <a:extLst>
                    <a:ext uri="{9D8B030D-6E8A-4147-A177-3AD203B41FA5}">
                      <a16:colId xmlns:a16="http://schemas.microsoft.com/office/drawing/2014/main" val="2294005619"/>
                    </a:ext>
                  </a:extLst>
                </a:gridCol>
                <a:gridCol w="1634257">
                  <a:extLst>
                    <a:ext uri="{9D8B030D-6E8A-4147-A177-3AD203B41FA5}">
                      <a16:colId xmlns:a16="http://schemas.microsoft.com/office/drawing/2014/main" val="3579548565"/>
                    </a:ext>
                  </a:extLst>
                </a:gridCol>
                <a:gridCol w="1498168">
                  <a:extLst>
                    <a:ext uri="{9D8B030D-6E8A-4147-A177-3AD203B41FA5}">
                      <a16:colId xmlns:a16="http://schemas.microsoft.com/office/drawing/2014/main" val="2046711825"/>
                    </a:ext>
                  </a:extLst>
                </a:gridCol>
                <a:gridCol w="1099538">
                  <a:extLst>
                    <a:ext uri="{9D8B030D-6E8A-4147-A177-3AD203B41FA5}">
                      <a16:colId xmlns:a16="http://schemas.microsoft.com/office/drawing/2014/main" val="2046834661"/>
                    </a:ext>
                  </a:extLst>
                </a:gridCol>
                <a:gridCol w="1694343">
                  <a:extLst>
                    <a:ext uri="{9D8B030D-6E8A-4147-A177-3AD203B41FA5}">
                      <a16:colId xmlns:a16="http://schemas.microsoft.com/office/drawing/2014/main" val="1894684504"/>
                    </a:ext>
                  </a:extLst>
                </a:gridCol>
                <a:gridCol w="1457677">
                  <a:extLst>
                    <a:ext uri="{9D8B030D-6E8A-4147-A177-3AD203B41FA5}">
                      <a16:colId xmlns:a16="http://schemas.microsoft.com/office/drawing/2014/main" val="2316438903"/>
                    </a:ext>
                  </a:extLst>
                </a:gridCol>
                <a:gridCol w="1336204">
                  <a:extLst>
                    <a:ext uri="{9D8B030D-6E8A-4147-A177-3AD203B41FA5}">
                      <a16:colId xmlns:a16="http://schemas.microsoft.com/office/drawing/2014/main" val="4203923640"/>
                    </a:ext>
                  </a:extLst>
                </a:gridCol>
                <a:gridCol w="1660132">
                  <a:extLst>
                    <a:ext uri="{9D8B030D-6E8A-4147-A177-3AD203B41FA5}">
                      <a16:colId xmlns:a16="http://schemas.microsoft.com/office/drawing/2014/main" val="1604913839"/>
                    </a:ext>
                  </a:extLst>
                </a:gridCol>
                <a:gridCol w="1457677">
                  <a:extLst>
                    <a:ext uri="{9D8B030D-6E8A-4147-A177-3AD203B41FA5}">
                      <a16:colId xmlns:a16="http://schemas.microsoft.com/office/drawing/2014/main" val="247822352"/>
                    </a:ext>
                  </a:extLst>
                </a:gridCol>
                <a:gridCol w="1848351">
                  <a:extLst>
                    <a:ext uri="{9D8B030D-6E8A-4147-A177-3AD203B41FA5}">
                      <a16:colId xmlns:a16="http://schemas.microsoft.com/office/drawing/2014/main" val="3228724999"/>
                    </a:ext>
                  </a:extLst>
                </a:gridCol>
                <a:gridCol w="1593387">
                  <a:extLst>
                    <a:ext uri="{9D8B030D-6E8A-4147-A177-3AD203B41FA5}">
                      <a16:colId xmlns:a16="http://schemas.microsoft.com/office/drawing/2014/main" val="1831483033"/>
                    </a:ext>
                  </a:extLst>
                </a:gridCol>
                <a:gridCol w="2429462">
                  <a:extLst>
                    <a:ext uri="{9D8B030D-6E8A-4147-A177-3AD203B41FA5}">
                      <a16:colId xmlns:a16="http://schemas.microsoft.com/office/drawing/2014/main" val="2023959143"/>
                    </a:ext>
                  </a:extLst>
                </a:gridCol>
              </a:tblGrid>
              <a:tr h="190500">
                <a:tc rowSpan="3">
                  <a:txBody>
                    <a:bodyPr/>
                    <a:lstStyle/>
                    <a:p>
                      <a:pPr algn="ctr" rtl="0" fontAlgn="ctr"/>
                      <a:r>
                        <a:rPr lang="es-ES" sz="3200" b="0" i="0" u="none" strike="noStrike" dirty="0">
                          <a:solidFill>
                            <a:srgbClr val="000000"/>
                          </a:solidFill>
                          <a:effectLst/>
                          <a:latin typeface="Arial" panose="020B0604020202020204" pitchFamily="34" charset="0"/>
                        </a:rPr>
                        <a:t>Curva (UE/mL)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s-ES" sz="3200" b="0" i="0" u="none" strike="noStrike" dirty="0">
                          <a:solidFill>
                            <a:srgbClr val="000000"/>
                          </a:solidFill>
                          <a:effectLst/>
                          <a:latin typeface="Arial" panose="020B0604020202020204" pitchFamily="34" charset="0"/>
                        </a:rPr>
                        <a:t>Kit </a:t>
                      </a:r>
                      <a:r>
                        <a:rPr lang="es-ES" sz="3200" b="0" i="0" u="none" strike="noStrike" dirty="0" err="1">
                          <a:solidFill>
                            <a:srgbClr val="000000"/>
                          </a:solidFill>
                          <a:effectLst/>
                          <a:latin typeface="Arial" panose="020B0604020202020204" pitchFamily="34" charset="0"/>
                        </a:rPr>
                        <a:t>Pyrochrome</a:t>
                      </a:r>
                      <a:r>
                        <a:rPr lang="es-ES" sz="32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Kit PyroSmart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Kit PyroSmart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rowSpan="2" gridSpan="2">
                  <a:txBody>
                    <a:bodyPr/>
                    <a:lstStyle/>
                    <a:p>
                      <a:pPr algn="ctr" rtl="0" fontAlgn="ctr"/>
                      <a:r>
                        <a:rPr lang="es-ES" sz="3200" b="0" i="0" u="none" strike="noStrike">
                          <a:solidFill>
                            <a:srgbClr val="000000"/>
                          </a:solidFill>
                          <a:effectLst/>
                          <a:latin typeface="Arial" panose="020B0604020202020204" pitchFamily="34" charset="0"/>
                        </a:rPr>
                        <a:t>Límites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ES"/>
                    </a:p>
                  </a:txBody>
                  <a:tcPr/>
                </a:tc>
                <a:extLst>
                  <a:ext uri="{0D108BD9-81ED-4DB2-BD59-A6C34878D82A}">
                    <a16:rowId xmlns:a16="http://schemas.microsoft.com/office/drawing/2014/main" val="471956014"/>
                  </a:ext>
                </a:extLst>
              </a:tr>
              <a:tr h="190500">
                <a:tc v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(120 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(30 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(80 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3943362625"/>
                  </a:ext>
                </a:extLst>
              </a:tr>
              <a:tr h="285750">
                <a:tc vMerge="1">
                  <a:txBody>
                    <a:bodyPr/>
                    <a:lstStyle/>
                    <a:p>
                      <a:endParaRPr lang="es-ES"/>
                    </a:p>
                  </a:txBody>
                  <a:tcPr/>
                </a:tc>
                <a:tc>
                  <a:txBody>
                    <a:bodyPr/>
                    <a:lstStyle/>
                    <a:p>
                      <a:pPr algn="ctr" rtl="0" fontAlgn="ctr"/>
                      <a:r>
                        <a:rPr lang="es-ES" sz="3200" b="0" i="0" u="none" strike="noStrike">
                          <a:solidFill>
                            <a:srgbClr val="000000"/>
                          </a:solidFill>
                          <a:effectLst/>
                          <a:latin typeface="Arial" panose="020B0604020202020204" pitchFamily="34" charset="0"/>
                        </a:rPr>
                        <a:t>CC   (UE/mL)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Recup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CV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CC   (UE/mL)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Recup.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CV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CC   (UE/mL)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Recup.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CV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Recup.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CV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846483"/>
                  </a:ext>
                </a:extLst>
              </a:tr>
              <a:tr h="190500">
                <a:tc>
                  <a:txBody>
                    <a:bodyPr/>
                    <a:lstStyle/>
                    <a:p>
                      <a:pPr algn="ctr" rtl="0" fontAlgn="ctr"/>
                      <a:r>
                        <a:rPr lang="es-ES" sz="3200" b="0" i="0" u="none" strike="noStrike">
                          <a:solidFill>
                            <a:srgbClr val="000000"/>
                          </a:solidFill>
                          <a:effectLst/>
                          <a:latin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68,471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9,84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57,581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54,132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rtl="0" fontAlgn="ctr"/>
                      <a:r>
                        <a:rPr lang="es-ES" sz="3200" b="0" i="0" u="none" strike="noStrike">
                          <a:solidFill>
                            <a:srgbClr val="000000"/>
                          </a:solidFill>
                          <a:effectLst/>
                          <a:latin typeface="Arial" panose="020B0604020202020204" pitchFamily="34" charset="0"/>
                        </a:rPr>
                        <a:t>100 ± 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rtl="0" fontAlgn="ctr"/>
                      <a:r>
                        <a:rPr lang="es-ES" sz="3200" b="0" i="0" u="none" strike="noStrike">
                          <a:solidFill>
                            <a:srgbClr val="000000"/>
                          </a:solidFill>
                          <a:effectLst/>
                          <a:latin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534378"/>
                  </a:ext>
                </a:extLst>
              </a:tr>
              <a:tr h="190500">
                <a:tc>
                  <a:txBody>
                    <a:bodyPr/>
                    <a:lstStyle/>
                    <a:p>
                      <a:pPr algn="ctr" rtl="0" fontAlgn="ctr"/>
                      <a:r>
                        <a:rPr lang="es-ES" sz="3200" b="0" i="0" u="none" strike="noStrike">
                          <a:solidFill>
                            <a:srgbClr val="000000"/>
                          </a:solidFill>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3,951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5,129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4,809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483064177"/>
                  </a:ext>
                </a:extLst>
              </a:tr>
              <a:tr h="190500">
                <a:tc>
                  <a:txBody>
                    <a:bodyPr/>
                    <a:lstStyle/>
                    <a:p>
                      <a:pPr algn="ctr" rtl="0" fontAlgn="ctr"/>
                      <a:r>
                        <a:rPr lang="es-ES" sz="3200" b="0" i="0" u="none" strike="noStrike">
                          <a:solidFill>
                            <a:srgbClr val="000000"/>
                          </a:solidFill>
                          <a:effectLst/>
                          <a:latin typeface="Arial" panose="020B0604020202020204" pitchFamily="34"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3,49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556692444"/>
                  </a:ext>
                </a:extLst>
              </a:tr>
              <a:tr h="190500">
                <a:tc>
                  <a:txBody>
                    <a:bodyPr/>
                    <a:lstStyle/>
                    <a:p>
                      <a:pPr algn="ctr" rtl="0" fontAlgn="ctr"/>
                      <a:r>
                        <a:rPr lang="es-ES" sz="3200" b="0" i="0" u="none" strike="noStrike">
                          <a:solidFill>
                            <a:srgbClr val="000000"/>
                          </a:solidFill>
                          <a:effectLst/>
                          <a:latin typeface="Arial" panose="020B0604020202020204" pitchFamily="34" charset="0"/>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0,034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655729822"/>
                  </a:ext>
                </a:extLst>
              </a:tr>
              <a:tr h="190500">
                <a:tc>
                  <a:txBody>
                    <a:bodyPr/>
                    <a:lstStyle/>
                    <a:p>
                      <a:pPr algn="ctr" rtl="0" fontAlgn="ctr"/>
                      <a:r>
                        <a:rPr lang="es-ES" sz="3200" b="0" i="0" u="none" strike="noStrike">
                          <a:solidFill>
                            <a:srgbClr val="000000"/>
                          </a:solidFill>
                          <a:effectLst/>
                          <a:latin typeface="Arial" panose="020B0604020202020204" pitchFamily="34" charset="0"/>
                        </a:rPr>
                        <a:t>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0,006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0" i="0" u="none" strike="noStrike">
                          <a:solidFill>
                            <a:srgbClr val="000000"/>
                          </a:solidFill>
                          <a:effectLst/>
                          <a:latin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3200" b="1" i="0" u="none" strike="noStrike">
                          <a:solidFill>
                            <a:srgbClr val="000000"/>
                          </a:solidFill>
                          <a:effectLst/>
                          <a:latin typeface="Arial" panose="020B0604020202020204" pitchFamily="34" charset="0"/>
                        </a:rPr>
                        <a:t>32,98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405343432"/>
                  </a:ext>
                </a:extLst>
              </a:tr>
              <a:tr h="190500">
                <a:tc>
                  <a:txBody>
                    <a:bodyPr/>
                    <a:lstStyle/>
                    <a:p>
                      <a:pPr algn="ctr" rtl="0" fontAlgn="ctr"/>
                      <a:r>
                        <a:rPr lang="es-ES" sz="3200" b="0" i="0" u="none" strike="noStrike">
                          <a:solidFill>
                            <a:srgbClr val="000000"/>
                          </a:solidFill>
                          <a:effectLst/>
                          <a:latin typeface="Arial" panose="020B0604020202020204" pitchFamily="34" charset="0"/>
                        </a:rPr>
                        <a:t>r</a:t>
                      </a:r>
                      <a:r>
                        <a:rPr lang="es-ES" sz="3200" b="0" i="0" u="none" strike="noStrike" baseline="30000">
                          <a:solidFill>
                            <a:srgbClr val="000000"/>
                          </a:solidFill>
                          <a:effectLst/>
                          <a:latin typeface="Arial" panose="020B0604020202020204" pitchFamily="34" charset="0"/>
                        </a:rPr>
                        <a:t>2</a:t>
                      </a:r>
                      <a:endParaRPr lang="es-ES" sz="3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s-ES" sz="3200" b="0" i="0" u="none" strike="noStrike">
                          <a:solidFill>
                            <a:srgbClr val="000000"/>
                          </a:solidFill>
                          <a:effectLst/>
                          <a:latin typeface="Arial" panose="020B0604020202020204" pitchFamily="34" charset="0"/>
                        </a:rPr>
                        <a:t>0,997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0,997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0,999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rtl="0" fontAlgn="ctr"/>
                      <a:r>
                        <a:rPr lang="es-ES" sz="3200" b="0" i="0" u="none" strike="noStrike">
                          <a:solidFill>
                            <a:srgbClr val="000000"/>
                          </a:solidFill>
                          <a:effectLst/>
                          <a:latin typeface="Arial" panose="020B0604020202020204" pitchFamily="34" charset="0"/>
                        </a:rPr>
                        <a:t>≥0,98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242281027"/>
                  </a:ext>
                </a:extLst>
              </a:tr>
              <a:tr h="190500">
                <a:tc>
                  <a:txBody>
                    <a:bodyPr/>
                    <a:lstStyle/>
                    <a:p>
                      <a:pPr algn="ctr" rtl="0" fontAlgn="ctr"/>
                      <a:r>
                        <a:rPr lang="es-ES" sz="3200" b="0" i="0" u="none" strike="noStrike">
                          <a:solidFill>
                            <a:srgbClr val="000000"/>
                          </a:solidFill>
                          <a:effectLst/>
                          <a:latin typeface="Arial" panose="020B0604020202020204" pitchFamily="34" charset="0"/>
                        </a:rPr>
                        <a:t>Pendiente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s-ES" sz="3200" b="0" i="0" u="none" strike="noStrike">
                          <a:solidFill>
                            <a:srgbClr val="000000"/>
                          </a:solidFill>
                          <a:effectLst/>
                          <a:latin typeface="Arial" panose="020B0604020202020204" pitchFamily="34" charset="0"/>
                        </a:rPr>
                        <a:t>-0,267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-0,221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a:solidFill>
                            <a:srgbClr val="000000"/>
                          </a:solidFill>
                          <a:effectLst/>
                          <a:latin typeface="Arial" panose="020B0604020202020204" pitchFamily="34" charset="0"/>
                        </a:rPr>
                        <a:t>-0,244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rtl="0" fontAlgn="ctr"/>
                      <a:r>
                        <a:rPr lang="es-ES" sz="3200" b="0" i="0" u="none" strike="noStrike">
                          <a:solidFill>
                            <a:srgbClr val="000000"/>
                          </a:solidFill>
                          <a:effectLst/>
                          <a:latin typeface="Arial" panose="020B0604020202020204" pitchFamily="34" charset="0"/>
                        </a:rPr>
                        <a:t> -0,400 a -0,100</a:t>
                      </a:r>
                      <a:r>
                        <a:rPr lang="es-ES" sz="3200" b="0" i="0" u="none" strike="noStrike" baseline="30000">
                          <a:solidFill>
                            <a:srgbClr val="000000"/>
                          </a:solidFill>
                          <a:effectLst/>
                          <a:latin typeface="Arial" panose="020B0604020202020204" pitchFamily="34" charset="0"/>
                        </a:rPr>
                        <a:t>(5)</a:t>
                      </a:r>
                      <a:endParaRPr lang="es-ES" sz="3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857256486"/>
                  </a:ext>
                </a:extLst>
              </a:tr>
              <a:tr h="0">
                <a:tc>
                  <a:txBody>
                    <a:bodyPr/>
                    <a:lstStyle/>
                    <a:p>
                      <a:pPr algn="ctr" rtl="0" fontAlgn="ctr"/>
                      <a:r>
                        <a:rPr lang="es-ES" sz="3200" b="0" i="0" u="none" strike="noStrike" dirty="0">
                          <a:solidFill>
                            <a:srgbClr val="000000"/>
                          </a:solidFill>
                          <a:effectLst/>
                          <a:latin typeface="Arial" panose="020B0604020202020204" pitchFamily="34" charset="0"/>
                        </a:rPr>
                        <a:t>Intercepto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s-ES" sz="3200" b="0" i="0" u="none" strike="noStrike" dirty="0">
                          <a:solidFill>
                            <a:srgbClr val="000000"/>
                          </a:solidFill>
                          <a:effectLst/>
                          <a:latin typeface="Arial" panose="020B0604020202020204"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dirty="0">
                          <a:solidFill>
                            <a:srgbClr val="000000"/>
                          </a:solidFill>
                          <a:effectLst/>
                          <a:latin typeface="Arial" panose="020B0604020202020204" pitchFamily="34" charset="0"/>
                        </a:rPr>
                        <a:t>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rtl="0" fontAlgn="ctr"/>
                      <a:r>
                        <a:rPr lang="es-ES" sz="3200" b="0" i="0" u="none" strike="noStrike" dirty="0">
                          <a:solidFill>
                            <a:srgbClr val="000000"/>
                          </a:solidFill>
                          <a:effectLst/>
                          <a:latin typeface="Arial" panose="020B0604020202020204"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rtl="0" fontAlgn="ctr"/>
                      <a:r>
                        <a:rPr lang="es-ES" sz="3200" b="0" i="0" u="none" strike="noStrike" dirty="0">
                          <a:solidFill>
                            <a:srgbClr val="000000"/>
                          </a:solidFill>
                          <a:effectLst/>
                          <a:latin typeface="Arial" panose="020B0604020202020204" pitchFamily="34" charset="0"/>
                        </a:rPr>
                        <a:t> 2,500 a 3,500</a:t>
                      </a:r>
                      <a:r>
                        <a:rPr lang="es-ES" sz="3200" b="0" i="0" u="none" strike="noStrike" baseline="30000" dirty="0">
                          <a:solidFill>
                            <a:srgbClr val="000000"/>
                          </a:solidFill>
                          <a:effectLst/>
                          <a:latin typeface="Arial" panose="020B0604020202020204" pitchFamily="34" charset="0"/>
                        </a:rPr>
                        <a:t>(5)</a:t>
                      </a:r>
                      <a:endParaRPr lang="es-ES" sz="3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802140574"/>
                  </a:ext>
                </a:extLst>
              </a:tr>
              <a:tr h="438150">
                <a:tc>
                  <a:txBody>
                    <a:bodyPr/>
                    <a:lstStyle/>
                    <a:p>
                      <a:pPr algn="ctr" fontAlgn="ctr"/>
                      <a:r>
                        <a:rPr lang="fr-FR" sz="3200" b="0" i="0" u="none" strike="noStrike" dirty="0">
                          <a:solidFill>
                            <a:srgbClr val="000000"/>
                          </a:solidFill>
                          <a:effectLst/>
                          <a:latin typeface="Arial" panose="020B0604020202020204" pitchFamily="34" charset="0"/>
                        </a:rPr>
                        <a:t>C. </a:t>
                      </a:r>
                      <a:r>
                        <a:rPr lang="fr-FR" sz="3200" b="0" i="0" u="none" strike="noStrike" dirty="0" err="1">
                          <a:solidFill>
                            <a:srgbClr val="000000"/>
                          </a:solidFill>
                          <a:effectLst/>
                          <a:latin typeface="Arial" panose="020B0604020202020204" pitchFamily="34" charset="0"/>
                        </a:rPr>
                        <a:t>neg</a:t>
                      </a:r>
                      <a:r>
                        <a:rPr lang="fr-FR" sz="3200" b="0" i="0" u="none" strike="noStrike" dirty="0">
                          <a:solidFill>
                            <a:srgbClr val="000000"/>
                          </a:solidFill>
                          <a:effectLst/>
                          <a:latin typeface="Arial" panose="020B0604020202020204" pitchFamily="34" charset="0"/>
                        </a:rPr>
                        <a:t>. (UE/mL)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ES" sz="3200" b="0" i="0" u="none" strike="noStrike" dirty="0">
                          <a:solidFill>
                            <a:srgbClr val="000000"/>
                          </a:solidFill>
                          <a:effectLst/>
                          <a:latin typeface="Arial" panose="020B0604020202020204" pitchFamily="34" charset="0"/>
                        </a:rPr>
                        <a:t>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fontAlgn="ctr"/>
                      <a:r>
                        <a:rPr lang="es-ES" sz="3200" b="1" i="0" u="none" strike="noStrike" dirty="0">
                          <a:solidFill>
                            <a:srgbClr val="000000"/>
                          </a:solidFill>
                          <a:effectLst/>
                          <a:latin typeface="Arial" panose="020B0604020202020204" pitchFamily="34" charset="0"/>
                        </a:rPr>
                        <a:t>0,007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fontAlgn="ctr"/>
                      <a:r>
                        <a:rPr lang="es-ES" sz="3200" b="1" i="0" u="none" strike="noStrike" dirty="0">
                          <a:solidFill>
                            <a:srgbClr val="000000"/>
                          </a:solidFill>
                          <a:effectLst/>
                          <a:latin typeface="Arial" panose="020B0604020202020204" pitchFamily="34" charset="0"/>
                        </a:rPr>
                        <a:t>0,006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fontAlgn="ctr"/>
                      <a:r>
                        <a:rPr lang="es-ES" sz="32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s-ES" sz="3200" dirty="0">
                          <a:latin typeface="Arial" panose="020B0604020202020204" pitchFamily="34" charset="0"/>
                          <a:cs typeface="Arial" panose="020B0604020202020204" pitchFamily="34" charset="0"/>
                        </a:rPr>
                        <a:t>0,005 UE/mL</a:t>
                      </a:r>
                      <a:endParaRPr lang="es-ES" sz="3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886532275"/>
                  </a:ext>
                </a:extLst>
              </a:tr>
              <a:tr h="466725">
                <a:tc>
                  <a:txBody>
                    <a:bodyPr/>
                    <a:lstStyle/>
                    <a:p>
                      <a:pPr algn="ctr" fontAlgn="ctr"/>
                      <a:r>
                        <a:rPr lang="es-ES" sz="3200" b="0" i="0" u="none" strike="noStrike" dirty="0">
                          <a:solidFill>
                            <a:srgbClr val="000000"/>
                          </a:solidFill>
                          <a:effectLst/>
                          <a:latin typeface="Arial" panose="020B0604020202020204" pitchFamily="34" charset="0"/>
                        </a:rPr>
                        <a:t>TMIB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ES" sz="3200" b="0" i="0" u="none" strike="noStrike">
                          <a:solidFill>
                            <a:srgbClr val="000000"/>
                          </a:solidFill>
                          <a:effectLst/>
                          <a:latin typeface="Arial" panose="020B0604020202020204" pitchFamily="34" charset="0"/>
                        </a:rPr>
                        <a:t>4093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fontAlgn="ctr"/>
                      <a:r>
                        <a:rPr lang="es-ES" sz="3200" b="1" i="0" u="none" strike="noStrike" dirty="0">
                          <a:solidFill>
                            <a:srgbClr val="000000"/>
                          </a:solidFill>
                          <a:effectLst/>
                          <a:latin typeface="Arial" panose="020B0604020202020204" pitchFamily="34" charset="0"/>
                        </a:rPr>
                        <a:t>1810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fontAlgn="ctr"/>
                      <a:r>
                        <a:rPr lang="es-ES" sz="3200" b="0" i="0" u="none" strike="noStrike">
                          <a:solidFill>
                            <a:srgbClr val="000000"/>
                          </a:solidFill>
                          <a:effectLst/>
                          <a:latin typeface="Arial" panose="020B0604020202020204" pitchFamily="34" charset="0"/>
                        </a:rPr>
                        <a:t>2520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rowSpan="2" gridSpan="2">
                  <a:txBody>
                    <a:bodyPr/>
                    <a:lstStyle/>
                    <a:p>
                      <a:pPr algn="ctr" fontAlgn="ctr"/>
                      <a:r>
                        <a:rPr lang="es-ES" sz="3200" dirty="0">
                          <a:solidFill>
                            <a:srgbClr val="000000"/>
                          </a:solidFill>
                          <a:latin typeface="Arial" panose="020B0604020202020204" pitchFamily="34" charset="0"/>
                          <a:cs typeface="Arial" panose="020B0604020202020204" pitchFamily="34" charset="0"/>
                        </a:rPr>
                        <a:t>TMIB </a:t>
                      </a:r>
                      <a:r>
                        <a:rPr lang="es-ES" sz="32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s-ES" sz="3200" dirty="0" err="1">
                          <a:solidFill>
                            <a:srgbClr val="000000"/>
                          </a:solidFill>
                          <a:latin typeface="Arial" panose="020B0604020202020204" pitchFamily="34" charset="0"/>
                          <a:cs typeface="Arial" panose="020B0604020202020204" pitchFamily="34" charset="0"/>
                          <a:sym typeface="Symbol" panose="05050102010706020507" pitchFamily="18" charset="2"/>
                        </a:rPr>
                        <a:t>TMIMeCe</a:t>
                      </a:r>
                      <a:endParaRPr lang="es-ES" sz="3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ES"/>
                    </a:p>
                  </a:txBody>
                  <a:tcPr/>
                </a:tc>
                <a:extLst>
                  <a:ext uri="{0D108BD9-81ED-4DB2-BD59-A6C34878D82A}">
                    <a16:rowId xmlns:a16="http://schemas.microsoft.com/office/drawing/2014/main" val="2450545683"/>
                  </a:ext>
                </a:extLst>
              </a:tr>
              <a:tr h="857250">
                <a:tc>
                  <a:txBody>
                    <a:bodyPr/>
                    <a:lstStyle/>
                    <a:p>
                      <a:pPr algn="ctr" fontAlgn="ctr"/>
                      <a:r>
                        <a:rPr lang="es-ES" sz="3200" dirty="0" err="1">
                          <a:solidFill>
                            <a:srgbClr val="000000"/>
                          </a:solidFill>
                          <a:latin typeface="Arial" panose="020B0604020202020204" pitchFamily="34" charset="0"/>
                          <a:cs typeface="Arial" panose="020B0604020202020204" pitchFamily="34" charset="0"/>
                          <a:sym typeface="Symbol" panose="05050102010706020507" pitchFamily="18" charset="2"/>
                        </a:rPr>
                        <a:t>TMIMeCe</a:t>
                      </a:r>
                      <a:endParaRPr lang="es-ES" sz="3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ES" sz="3200" b="0" i="0" u="none" strike="noStrike" dirty="0">
                          <a:solidFill>
                            <a:srgbClr val="000000"/>
                          </a:solidFill>
                          <a:effectLst/>
                          <a:latin typeface="Arial" panose="020B0604020202020204" pitchFamily="34" charset="0"/>
                        </a:rPr>
                        <a:t>2335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fontAlgn="ctr"/>
                      <a:r>
                        <a:rPr lang="es-ES" sz="3200" b="1" i="0" u="none" strike="noStrike" dirty="0">
                          <a:solidFill>
                            <a:srgbClr val="000000"/>
                          </a:solidFill>
                          <a:effectLst/>
                          <a:latin typeface="Arial" panose="020B0604020202020204" pitchFamily="34" charset="0"/>
                        </a:rPr>
                        <a:t>1810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fontAlgn="ctr"/>
                      <a:r>
                        <a:rPr lang="es-ES" sz="3200" b="0" i="0" u="none" strike="noStrike" dirty="0">
                          <a:solidFill>
                            <a:srgbClr val="000000"/>
                          </a:solidFill>
                          <a:effectLst/>
                          <a:latin typeface="Arial" panose="020B0604020202020204" pitchFamily="34" charset="0"/>
                        </a:rPr>
                        <a:t>1855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367567133"/>
                  </a:ext>
                </a:extLst>
              </a:tr>
            </a:tbl>
          </a:graphicData>
        </a:graphic>
      </p:graphicFrame>
      <p:pic>
        <p:nvPicPr>
          <p:cNvPr id="3" name="Imagen 2">
            <a:extLst>
              <a:ext uri="{FF2B5EF4-FFF2-40B4-BE49-F238E27FC236}">
                <a16:creationId xmlns:a16="http://schemas.microsoft.com/office/drawing/2014/main" id="{8F25DFDF-FD8F-4F0A-9577-AD40E6D82F4C}"/>
              </a:ext>
            </a:extLst>
          </p:cNvPr>
          <p:cNvPicPr>
            <a:picLocks noChangeAspect="1"/>
          </p:cNvPicPr>
          <p:nvPr/>
        </p:nvPicPr>
        <p:blipFill>
          <a:blip r:embed="rId5"/>
          <a:stretch>
            <a:fillRect/>
          </a:stretch>
        </p:blipFill>
        <p:spPr>
          <a:xfrm>
            <a:off x="17312536" y="19289435"/>
            <a:ext cx="2691074" cy="2691074"/>
          </a:xfrm>
          <a:prstGeom prst="rect">
            <a:avLst/>
          </a:prstGeom>
        </p:spPr>
      </p:pic>
      <p:sp>
        <p:nvSpPr>
          <p:cNvPr id="22" name="Rectángulo 21">
            <a:extLst>
              <a:ext uri="{FF2B5EF4-FFF2-40B4-BE49-F238E27FC236}">
                <a16:creationId xmlns:a16="http://schemas.microsoft.com/office/drawing/2014/main" id="{8CABC66C-14F7-4F50-804E-0F521914BD16}"/>
              </a:ext>
            </a:extLst>
          </p:cNvPr>
          <p:cNvSpPr/>
          <p:nvPr/>
        </p:nvSpPr>
        <p:spPr>
          <a:xfrm>
            <a:off x="23317395" y="27640780"/>
            <a:ext cx="19370453" cy="3170099"/>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180340" algn="l"/>
              </a:tabLst>
            </a:pPr>
            <a:r>
              <a:rPr lang="es-ES" sz="40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El Kit con </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el reactivo recombinante </a:t>
            </a:r>
            <a:r>
              <a:rPr lang="es-ES" sz="4000" dirty="0" err="1">
                <a:solidFill>
                  <a:srgbClr val="000000"/>
                </a:solidFill>
                <a:latin typeface="Arial" panose="020B0604020202020204" pitchFamily="34" charset="0"/>
                <a:ea typeface="Calibri" panose="020F0502020204030204" pitchFamily="34" charset="0"/>
                <a:cs typeface="Arial" panose="020B0604020202020204" pitchFamily="34" charset="0"/>
              </a:rPr>
              <a:t>PyroSmart</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S" sz="4000" dirty="0" err="1">
                <a:solidFill>
                  <a:srgbClr val="000000"/>
                </a:solidFill>
                <a:latin typeface="Arial" panose="020B0604020202020204" pitchFamily="34" charset="0"/>
                <a:ea typeface="Calibri" panose="020F0502020204030204" pitchFamily="34" charset="0"/>
                <a:cs typeface="Arial" panose="020B0604020202020204" pitchFamily="34" charset="0"/>
              </a:rPr>
              <a:t>NextGen</a:t>
            </a:r>
            <a:r>
              <a:rPr lang="es-E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s-ES" sz="40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 se puede utilizar para la determinación de endotoxinas bacterianas por el método cromogénico cinético. </a:t>
            </a:r>
          </a:p>
          <a:p>
            <a:pPr marL="342900" lvl="0" indent="-342900" algn="just">
              <a:spcAft>
                <a:spcPts val="0"/>
              </a:spcAft>
              <a:buFont typeface="Symbol" panose="05050102010706020507" pitchFamily="18" charset="2"/>
              <a:buChar char=""/>
              <a:tabLst>
                <a:tab pos="180340" algn="l"/>
              </a:tabLst>
            </a:pPr>
            <a:r>
              <a:rPr lang="es-ES" sz="4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A </a:t>
            </a:r>
            <a:r>
              <a:rPr lang="es-ES" sz="4000" dirty="0">
                <a:solidFill>
                  <a:srgbClr val="000000"/>
                </a:solidFill>
                <a:latin typeface="Arial" panose="020B0604020202020204" pitchFamily="34" charset="0"/>
                <a:cs typeface="Arial" panose="020B0604020202020204" pitchFamily="34" charset="0"/>
              </a:rPr>
              <a:t>los 80 minutos como tiempo del ensayo se evidencias mejores resultados en la linealidad del kit </a:t>
            </a:r>
            <a:r>
              <a:rPr lang="es-ES" sz="4000" dirty="0" err="1">
                <a:solidFill>
                  <a:srgbClr val="000000"/>
                </a:solidFill>
                <a:latin typeface="Arial" panose="020B0604020202020204" pitchFamily="34" charset="0"/>
                <a:cs typeface="Arial" panose="020B0604020202020204" pitchFamily="34" charset="0"/>
              </a:rPr>
              <a:t>PyroSmart</a:t>
            </a:r>
            <a:r>
              <a:rPr lang="es-ES" sz="4000" dirty="0">
                <a:solidFill>
                  <a:srgbClr val="000000"/>
                </a:solidFill>
                <a:latin typeface="Arial" panose="020B0604020202020204" pitchFamily="34" charset="0"/>
                <a:cs typeface="Arial" panose="020B0604020202020204" pitchFamily="34" charset="0"/>
              </a:rPr>
              <a:t>, así como en los otros parámetros estudiados y en los resultados de las muestras.</a:t>
            </a:r>
          </a:p>
        </p:txBody>
      </p:sp>
      <p:sp>
        <p:nvSpPr>
          <p:cNvPr id="36" name="Rectángulo 35">
            <a:extLst>
              <a:ext uri="{FF2B5EF4-FFF2-40B4-BE49-F238E27FC236}">
                <a16:creationId xmlns:a16="http://schemas.microsoft.com/office/drawing/2014/main" id="{7DE8BC4E-C4A4-4695-84EE-561DA9A3858C}"/>
              </a:ext>
            </a:extLst>
          </p:cNvPr>
          <p:cNvSpPr/>
          <p:nvPr/>
        </p:nvSpPr>
        <p:spPr>
          <a:xfrm>
            <a:off x="22596638" y="17914860"/>
            <a:ext cx="6345007" cy="707886"/>
          </a:xfrm>
          <a:prstGeom prst="rect">
            <a:avLst/>
          </a:prstGeom>
        </p:spPr>
        <p:txBody>
          <a:bodyPr wrap="none">
            <a:spAutoFit/>
          </a:bodyPr>
          <a:lstStyle/>
          <a:p>
            <a:r>
              <a:rPr lang="es-ES" sz="4000" b="1" u="sng" dirty="0">
                <a:latin typeface="Arial" panose="020B0604020202020204" pitchFamily="34" charset="0"/>
                <a:ea typeface="Calibri" panose="020F0502020204030204" pitchFamily="34" charset="0"/>
                <a:cs typeface="Arial" panose="020B0604020202020204" pitchFamily="34" charset="0"/>
              </a:rPr>
              <a:t>Análisis de las muestras</a:t>
            </a:r>
            <a:endParaRPr lang="es-ES" sz="4000" dirty="0"/>
          </a:p>
        </p:txBody>
      </p:sp>
      <p:graphicFrame>
        <p:nvGraphicFramePr>
          <p:cNvPr id="28" name="Tabla 27">
            <a:extLst>
              <a:ext uri="{FF2B5EF4-FFF2-40B4-BE49-F238E27FC236}">
                <a16:creationId xmlns:a16="http://schemas.microsoft.com/office/drawing/2014/main" id="{380A183D-B190-4C45-A1B7-280F26BD3FD9}"/>
              </a:ext>
            </a:extLst>
          </p:cNvPr>
          <p:cNvGraphicFramePr>
            <a:graphicFrameLocks noGrp="1"/>
          </p:cNvGraphicFramePr>
          <p:nvPr>
            <p:extLst>
              <p:ext uri="{D42A27DB-BD31-4B8C-83A1-F6EECF244321}">
                <p14:modId xmlns:p14="http://schemas.microsoft.com/office/powerpoint/2010/main" val="93195095"/>
              </p:ext>
            </p:extLst>
          </p:nvPr>
        </p:nvGraphicFramePr>
        <p:xfrm>
          <a:off x="22190184" y="18846784"/>
          <a:ext cx="20497669" cy="7256145"/>
        </p:xfrm>
        <a:graphic>
          <a:graphicData uri="http://schemas.openxmlformats.org/drawingml/2006/table">
            <a:tbl>
              <a:tblPr firstRow="1" firstCol="1" bandRow="1"/>
              <a:tblGrid>
                <a:gridCol w="2461900">
                  <a:extLst>
                    <a:ext uri="{9D8B030D-6E8A-4147-A177-3AD203B41FA5}">
                      <a16:colId xmlns:a16="http://schemas.microsoft.com/office/drawing/2014/main" val="957281300"/>
                    </a:ext>
                  </a:extLst>
                </a:gridCol>
                <a:gridCol w="1121878">
                  <a:extLst>
                    <a:ext uri="{9D8B030D-6E8A-4147-A177-3AD203B41FA5}">
                      <a16:colId xmlns:a16="http://schemas.microsoft.com/office/drawing/2014/main" val="2227805765"/>
                    </a:ext>
                  </a:extLst>
                </a:gridCol>
                <a:gridCol w="1121878">
                  <a:extLst>
                    <a:ext uri="{9D8B030D-6E8A-4147-A177-3AD203B41FA5}">
                      <a16:colId xmlns:a16="http://schemas.microsoft.com/office/drawing/2014/main" val="1332239839"/>
                    </a:ext>
                  </a:extLst>
                </a:gridCol>
                <a:gridCol w="1371187">
                  <a:extLst>
                    <a:ext uri="{9D8B030D-6E8A-4147-A177-3AD203B41FA5}">
                      <a16:colId xmlns:a16="http://schemas.microsoft.com/office/drawing/2014/main" val="2352718736"/>
                    </a:ext>
                  </a:extLst>
                </a:gridCol>
                <a:gridCol w="1371187">
                  <a:extLst>
                    <a:ext uri="{9D8B030D-6E8A-4147-A177-3AD203B41FA5}">
                      <a16:colId xmlns:a16="http://schemas.microsoft.com/office/drawing/2014/main" val="783119460"/>
                    </a:ext>
                  </a:extLst>
                </a:gridCol>
                <a:gridCol w="1355603">
                  <a:extLst>
                    <a:ext uri="{9D8B030D-6E8A-4147-A177-3AD203B41FA5}">
                      <a16:colId xmlns:a16="http://schemas.microsoft.com/office/drawing/2014/main" val="3775121140"/>
                    </a:ext>
                  </a:extLst>
                </a:gridCol>
                <a:gridCol w="1371187">
                  <a:extLst>
                    <a:ext uri="{9D8B030D-6E8A-4147-A177-3AD203B41FA5}">
                      <a16:colId xmlns:a16="http://schemas.microsoft.com/office/drawing/2014/main" val="3567703865"/>
                    </a:ext>
                  </a:extLst>
                </a:gridCol>
                <a:gridCol w="1121878">
                  <a:extLst>
                    <a:ext uri="{9D8B030D-6E8A-4147-A177-3AD203B41FA5}">
                      <a16:colId xmlns:a16="http://schemas.microsoft.com/office/drawing/2014/main" val="1766877441"/>
                    </a:ext>
                  </a:extLst>
                </a:gridCol>
                <a:gridCol w="1371187">
                  <a:extLst>
                    <a:ext uri="{9D8B030D-6E8A-4147-A177-3AD203B41FA5}">
                      <a16:colId xmlns:a16="http://schemas.microsoft.com/office/drawing/2014/main" val="1752754794"/>
                    </a:ext>
                  </a:extLst>
                </a:gridCol>
                <a:gridCol w="1371187">
                  <a:extLst>
                    <a:ext uri="{9D8B030D-6E8A-4147-A177-3AD203B41FA5}">
                      <a16:colId xmlns:a16="http://schemas.microsoft.com/office/drawing/2014/main" val="1767635900"/>
                    </a:ext>
                  </a:extLst>
                </a:gridCol>
                <a:gridCol w="1308859">
                  <a:extLst>
                    <a:ext uri="{9D8B030D-6E8A-4147-A177-3AD203B41FA5}">
                      <a16:colId xmlns:a16="http://schemas.microsoft.com/office/drawing/2014/main" val="1426633716"/>
                    </a:ext>
                  </a:extLst>
                </a:gridCol>
                <a:gridCol w="1121878">
                  <a:extLst>
                    <a:ext uri="{9D8B030D-6E8A-4147-A177-3AD203B41FA5}">
                      <a16:colId xmlns:a16="http://schemas.microsoft.com/office/drawing/2014/main" val="1299781279"/>
                    </a:ext>
                  </a:extLst>
                </a:gridCol>
                <a:gridCol w="1371187">
                  <a:extLst>
                    <a:ext uri="{9D8B030D-6E8A-4147-A177-3AD203B41FA5}">
                      <a16:colId xmlns:a16="http://schemas.microsoft.com/office/drawing/2014/main" val="2809083621"/>
                    </a:ext>
                  </a:extLst>
                </a:gridCol>
                <a:gridCol w="1371187">
                  <a:extLst>
                    <a:ext uri="{9D8B030D-6E8A-4147-A177-3AD203B41FA5}">
                      <a16:colId xmlns:a16="http://schemas.microsoft.com/office/drawing/2014/main" val="4112325440"/>
                    </a:ext>
                  </a:extLst>
                </a:gridCol>
                <a:gridCol w="1285486">
                  <a:extLst>
                    <a:ext uri="{9D8B030D-6E8A-4147-A177-3AD203B41FA5}">
                      <a16:colId xmlns:a16="http://schemas.microsoft.com/office/drawing/2014/main" val="1506136601"/>
                    </a:ext>
                  </a:extLst>
                </a:gridCol>
              </a:tblGrid>
              <a:tr h="323850">
                <a:tc row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Prod./Nº de Lote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Dil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kit Pyrochrome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Margen de error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rowSpan="2" grid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Kit PyroSmart (30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S"/>
                    </a:p>
                  </a:txBody>
                  <a:tcPr/>
                </a:tc>
                <a:tc rowSpan="2" hMerge="1">
                  <a:txBody>
                    <a:bodyPr/>
                    <a:lstStyle/>
                    <a:p>
                      <a:endParaRPr lang="es-ES"/>
                    </a:p>
                  </a:txBody>
                  <a:tcPr/>
                </a:tc>
                <a:tc row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Cumple margen de error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Kit PyroSmart (80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S"/>
                    </a:p>
                  </a:txBody>
                  <a:tcPr/>
                </a:tc>
                <a:tc rowSpan="2" hMerge="1">
                  <a:txBody>
                    <a:bodyPr/>
                    <a:lstStyle/>
                    <a:p>
                      <a:endParaRPr lang="es-ES"/>
                    </a:p>
                  </a:txBody>
                  <a:tcPr/>
                </a:tc>
                <a:tc row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Cumple margen de error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2812"/>
                  </a:ext>
                </a:extLst>
              </a:tr>
              <a:tr h="323850">
                <a:tc vMerge="1">
                  <a:txBody>
                    <a:bodyPr/>
                    <a:lstStyle/>
                    <a:p>
                      <a:endParaRPr lang="es-ES"/>
                    </a:p>
                  </a:txBody>
                  <a:tcPr/>
                </a:tc>
                <a:tc vMerge="1">
                  <a:txBody>
                    <a:bodyPr/>
                    <a:lstStyle/>
                    <a:p>
                      <a:endParaRPr lang="es-ES"/>
                    </a:p>
                  </a:txBody>
                  <a:tcPr/>
                </a:tc>
                <a:tc gridSpan="3">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(120 mn)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 (± 2 veces)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extLst>
                  <a:ext uri="{0D108BD9-81ED-4DB2-BD59-A6C34878D82A}">
                    <a16:rowId xmlns:a16="http://schemas.microsoft.com/office/drawing/2014/main" val="1181641611"/>
                  </a:ext>
                </a:extLst>
              </a:tr>
              <a:tr h="190500">
                <a:tc vMerge="1">
                  <a:txBody>
                    <a:bodyPr/>
                    <a:lstStyle/>
                    <a:p>
                      <a:endParaRPr lang="es-ES"/>
                    </a:p>
                  </a:txBody>
                  <a:tcPr/>
                </a:tc>
                <a:tc vMerge="1">
                  <a:txBody>
                    <a:bodyPr/>
                    <a:lstStyle/>
                    <a:p>
                      <a:endParaRPr lang="es-ES"/>
                    </a:p>
                  </a:txBody>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UE/mL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CV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Reto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UE/mL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CV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Reto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UE/mL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CV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Reto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1788736883"/>
                  </a:ext>
                </a:extLst>
              </a:tr>
              <a:tr h="323850">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IFA GCSF 55IFAG212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79,384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63,561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6,009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72,303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171616"/>
                  </a:ext>
                </a:extLst>
              </a:tr>
              <a:tr h="190500">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IFA EGF 03IFAD24003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4,694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83,532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96,202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3,482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109,849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50459"/>
                  </a:ext>
                </a:extLst>
              </a:tr>
              <a:tr h="190500">
                <a:tc vMerge="1">
                  <a:txBody>
                    <a:bodyPr/>
                    <a:lstStyle/>
                    <a:p>
                      <a:endParaRPr lang="es-ES"/>
                    </a:p>
                  </a:txBody>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3,895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100,856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985939"/>
                  </a:ext>
                </a:extLst>
              </a:tr>
              <a:tr h="190500">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IFA 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FF99"/>
                    </a:solidFill>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543,97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120,44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271,983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1087,93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290,12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97,521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215,1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rowSpan="2">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656861867"/>
                  </a:ext>
                </a:extLst>
              </a:tr>
              <a:tr h="190500">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02CIFAE401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FF99"/>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695602615"/>
                  </a:ext>
                </a:extLst>
              </a:tr>
              <a:tr h="190500">
                <a:tc rowSpan="2">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IFA RBD                         19IFAC311-04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1,046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4,184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86,524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91,674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947214"/>
                  </a:ext>
                </a:extLst>
              </a:tr>
              <a:tr h="190500">
                <a:tc vMerge="1">
                  <a:txBody>
                    <a:bodyPr/>
                    <a:lstStyle/>
                    <a:p>
                      <a:endParaRPr lang="es-ES"/>
                    </a:p>
                  </a:txBody>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4,034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87,871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1,171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4,684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74,629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1,049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87,777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401501808"/>
                  </a:ext>
                </a:extLst>
              </a:tr>
              <a:tr h="323850">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IFA HBsAg  02IFAC203s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114,29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93,891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dirty="0">
                          <a:solidFill>
                            <a:srgbClr val="000000"/>
                          </a:solidFill>
                          <a:effectLst/>
                          <a:latin typeface="Arial" panose="020B0604020202020204" pitchFamily="34" charset="0"/>
                        </a:rPr>
                        <a:t>0,549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13,962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767526"/>
                  </a:ext>
                </a:extLst>
              </a:tr>
              <a:tr h="190500">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HEBERPROT-P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130,69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6,225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90,445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0,025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4,491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lnSpc>
                          <a:spcPct val="120000"/>
                        </a:lnSpc>
                        <a:spcBef>
                          <a:spcPts val="200"/>
                        </a:spcBef>
                        <a:spcAft>
                          <a:spcPts val="200"/>
                        </a:spcAft>
                      </a:pPr>
                      <a:r>
                        <a:rPr lang="es-ES" sz="2600" b="1"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77120906"/>
                  </a:ext>
                </a:extLst>
              </a:tr>
              <a:tr h="190500">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2703Z1/0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88,895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0,094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a:solidFill>
                            <a:srgbClr val="000000"/>
                          </a:solidFill>
                          <a:effectLst/>
                          <a:latin typeface="Arial" panose="020B0604020202020204" pitchFamily="34" charset="0"/>
                        </a:rPr>
                        <a:t>106,12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20000"/>
                        </a:lnSpc>
                        <a:spcBef>
                          <a:spcPts val="200"/>
                        </a:spcBef>
                        <a:spcAft>
                          <a:spcPts val="200"/>
                        </a:spcAft>
                      </a:pPr>
                      <a:r>
                        <a:rPr lang="es-ES" sz="2600" b="0" i="0" u="none" strike="noStrike" dirty="0">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047675"/>
                  </a:ext>
                </a:extLst>
              </a:tr>
            </a:tbl>
          </a:graphicData>
        </a:graphic>
      </p:graphicFrame>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866</Words>
  <Application>Microsoft Office PowerPoint</Application>
  <PresentationFormat>Personalizado</PresentationFormat>
  <Paragraphs>289</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Calibri Light</vt:lpstr>
      <vt:lpstr>Courier New</vt:lpstr>
      <vt:lpstr>Symbol</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Caridad Anais Gasmuri Gonzalez</cp:lastModifiedBy>
  <cp:revision>23</cp:revision>
  <dcterms:modified xsi:type="dcterms:W3CDTF">2026-07-04T21:51:13Z</dcterms:modified>
</cp:coreProperties>
</file>