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25" d="100"/>
          <a:sy n="25" d="100"/>
        </p:scale>
        <p:origin x="-216" y="48"/>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7/13/2026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7/13/2026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val="20000"/>
                    </a:ext>
                  </a:extLst>
                </a:gridCol>
                <a:gridCol w="9416458">
                  <a:extLst>
                    <a:ext uri="{9D8B030D-6E8A-4147-A177-3AD203B41FA5}">
                      <a16:colId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val="20000"/>
                    </a:ext>
                  </a:extLst>
                </a:gridCol>
                <a:gridCol w="1929670">
                  <a:extLst>
                    <a:ext uri="{9D8B030D-6E8A-4147-A177-3AD203B41FA5}">
                      <a16:colId xmlns:a16="http://schemas.microsoft.com/office/drawing/2014/main" val="764104496"/>
                    </a:ext>
                  </a:extLst>
                </a:gridCol>
                <a:gridCol w="8016183">
                  <a:extLst>
                    <a:ext uri="{9D8B030D-6E8A-4147-A177-3AD203B41FA5}">
                      <a16:colId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isixsigma.com/" TargetMode="External"/><Relationship Id="rId3" Type="http://schemas.openxmlformats.org/officeDocument/2006/relationships/image" Target="../media/image5.jpe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 Id="rId9" Type="http://schemas.openxmlformats.org/officeDocument/2006/relationships/hyperlink" Target="https://www.ast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973250" y="7131334"/>
            <a:ext cx="20497929" cy="1020402"/>
          </a:xfrm>
        </p:spPr>
        <p:txBody>
          <a:bodyPr/>
          <a:lstStyle/>
          <a:p>
            <a:r>
              <a:rPr lang="en-US" sz="5800" u="none" dirty="0">
                <a:solidFill>
                  <a:schemeClr val="tx1"/>
                </a:solidFill>
                <a:latin typeface="Arial" panose="020B0604020202020204" pitchFamily="34" charset="0"/>
                <a:ea typeface="Tahoma" panose="020B0604030504040204" pitchFamily="34" charset="0"/>
                <a:cs typeface="Arial" panose="020B0604020202020204" pitchFamily="34" charset="0"/>
              </a:rPr>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896544" y="14219792"/>
            <a:ext cx="20502939" cy="1020402"/>
          </a:xfrm>
        </p:spPr>
        <p:txBody>
          <a:bodyPr/>
          <a:lstStyle/>
          <a:p>
            <a:r>
              <a:rPr lang="en-US" sz="5800" u="none" dirty="0">
                <a:solidFill>
                  <a:schemeClr val="tx1"/>
                </a:solidFill>
                <a:latin typeface="Arial" panose="020B0604020202020204" pitchFamily="34" charset="0"/>
                <a:cs typeface="Arial" panose="020B0604020202020204" pitchFamily="34" charset="0"/>
              </a:rPr>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22076291" y="7080179"/>
            <a:ext cx="20497666" cy="1020402"/>
          </a:xfrm>
        </p:spPr>
        <p:txBody>
          <a:bodyPr/>
          <a:lstStyle/>
          <a:p>
            <a:r>
              <a:rPr lang="en-US" sz="5800" u="none" dirty="0">
                <a:solidFill>
                  <a:schemeClr val="tx1"/>
                </a:solidFill>
                <a:latin typeface="Arial" panose="020B0604020202020204" pitchFamily="34" charset="0"/>
                <a:cs typeface="Arial" panose="020B0604020202020204" pitchFamily="34" charset="0"/>
              </a:rPr>
              <a:t>3. RESULTADOS Y DISCUSION</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973250" y="23125341"/>
            <a:ext cx="20492032" cy="1020402"/>
          </a:xfrm>
        </p:spPr>
        <p:txBody>
          <a:bodyPr/>
          <a:lstStyle/>
          <a:p>
            <a:r>
              <a:rPr lang="en-US" sz="5800" u="none" dirty="0">
                <a:solidFill>
                  <a:schemeClr val="tx1"/>
                </a:solidFill>
                <a:latin typeface="Trebuchet MS" panose="020B0603020202020204" pitchFamily="34" charset="0"/>
              </a:rPr>
              <a:t>4. </a:t>
            </a:r>
            <a:r>
              <a:rPr lang="en-US" sz="5800" u="none" dirty="0">
                <a:solidFill>
                  <a:schemeClr val="tx1"/>
                </a:solidFill>
                <a:latin typeface="Arial" panose="020B0604020202020204" pitchFamily="34" charset="0"/>
                <a:cs typeface="Arial" panose="020B0604020202020204" pitchFamily="34" charset="0"/>
              </a:rPr>
              <a:t>CONCLUSIONES</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5538909" y="5232156"/>
            <a:ext cx="37000745" cy="941760"/>
          </a:xfrm>
        </p:spPr>
        <p:txBody>
          <a:bodyPr>
            <a:noAutofit/>
          </a:bodyPr>
          <a:lstStyle/>
          <a:p>
            <a:r>
              <a:rPr lang="en-US" sz="5400" b="1" dirty="0">
                <a:solidFill>
                  <a:schemeClr val="tx1"/>
                </a:solidFill>
                <a:latin typeface="Arial" panose="020B0604020202020204" pitchFamily="34" charset="0"/>
                <a:cs typeface="Arial" panose="020B0604020202020204" pitchFamily="34" charset="0"/>
              </a:rPr>
              <a:t>Autor: </a:t>
            </a:r>
            <a:r>
              <a:rPr lang="es-ES" sz="5400" b="1" dirty="0">
                <a:solidFill>
                  <a:schemeClr val="tx1"/>
                </a:solidFill>
                <a:latin typeface="Arial" panose="020B0604020202020204" pitchFamily="34" charset="0"/>
                <a:cs typeface="Arial" panose="020B0604020202020204" pitchFamily="34" charset="0"/>
              </a:rPr>
              <a:t>Caridad Gasmuri González, </a:t>
            </a:r>
            <a:r>
              <a:rPr lang="es-ES" sz="5400" b="1" dirty="0" err="1">
                <a:solidFill>
                  <a:schemeClr val="tx1"/>
                </a:solidFill>
                <a:latin typeface="Arial" panose="020B0604020202020204" pitchFamily="34" charset="0"/>
                <a:cs typeface="Arial" panose="020B0604020202020204" pitchFamily="34" charset="0"/>
              </a:rPr>
              <a:t>Yuleixis</a:t>
            </a:r>
            <a:r>
              <a:rPr lang="es-ES" sz="5400" b="1" dirty="0">
                <a:solidFill>
                  <a:schemeClr val="tx1"/>
                </a:solidFill>
                <a:latin typeface="Arial" panose="020B0604020202020204" pitchFamily="34" charset="0"/>
                <a:cs typeface="Arial" panose="020B0604020202020204" pitchFamily="34" charset="0"/>
              </a:rPr>
              <a:t> </a:t>
            </a:r>
            <a:r>
              <a:rPr lang="es-ES" sz="5400" b="1" dirty="0" err="1">
                <a:solidFill>
                  <a:schemeClr val="tx1"/>
                </a:solidFill>
                <a:latin typeface="Arial" panose="020B0604020202020204" pitchFamily="34" charset="0"/>
                <a:cs typeface="Arial" panose="020B0604020202020204" pitchFamily="34" charset="0"/>
              </a:rPr>
              <a:t>Barrisonte</a:t>
            </a:r>
            <a:r>
              <a:rPr lang="es-ES" sz="5400" b="1" dirty="0">
                <a:solidFill>
                  <a:schemeClr val="tx1"/>
                </a:solidFill>
                <a:latin typeface="Arial" panose="020B0604020202020204" pitchFamily="34" charset="0"/>
                <a:cs typeface="Arial" panose="020B0604020202020204" pitchFamily="34" charset="0"/>
              </a:rPr>
              <a:t> Menéndez, Regla Margarita Somoza Sánchez, Meily Sánchez Pardo, Himelys Díaz Ramírez y Roxana Hernández González. </a:t>
            </a:r>
            <a:endParaRPr lang="en-US" sz="5400" b="1" dirty="0">
              <a:solidFill>
                <a:schemeClr val="tx1"/>
              </a:solidFill>
              <a:latin typeface="Arial" panose="020B0604020202020204" pitchFamily="34" charset="0"/>
              <a:cs typeface="Arial" panose="020B0604020202020204" pitchFamily="34" charset="0"/>
            </a:endParaRP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5485121" y="2835519"/>
            <a:ext cx="32435586" cy="2135830"/>
          </a:xfrm>
        </p:spPr>
        <p:txBody>
          <a:bodyPr>
            <a:noAutofit/>
          </a:bodyPr>
          <a:lstStyle/>
          <a:p>
            <a:r>
              <a:rPr lang="es-ES" sz="7200" b="1" cap="all" dirty="0">
                <a:solidFill>
                  <a:schemeClr val="tx1"/>
                </a:solidFill>
                <a:latin typeface="Arial" panose="020B0604020202020204" pitchFamily="34" charset="0"/>
                <a:cs typeface="Arial" panose="020B0604020202020204" pitchFamily="34" charset="0"/>
              </a:rPr>
              <a:t>Evaluación del desempeño analíticos para el control del proceso del Interferón gamma humano recombinante</a:t>
            </a:r>
            <a:endParaRPr lang="en-US" sz="7200" b="1" dirty="0">
              <a:solidFill>
                <a:schemeClr val="tx1"/>
              </a:solidFill>
              <a:latin typeface="Arial" panose="020B0604020202020204" pitchFamily="34" charset="0"/>
              <a:cs typeface="Arial" panose="020B0604020202020204" pitchFamily="34" charset="0"/>
            </a:endParaRP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9302600" y="1637906"/>
            <a:ext cx="24828800" cy="891579"/>
          </a:xfrm>
        </p:spPr>
        <p:txBody>
          <a:bodyPr>
            <a:noAutofit/>
          </a:bodyPr>
          <a:lstStyle/>
          <a:p>
            <a:r>
              <a:rPr lang="en-US" sz="6000" dirty="0" err="1">
                <a:solidFill>
                  <a:schemeClr val="tx1"/>
                </a:solidFill>
                <a:latin typeface="Arial" panose="020B0604020202020204" pitchFamily="34" charset="0"/>
                <a:cs typeface="Arial" panose="020B0604020202020204" pitchFamily="34" charset="0"/>
              </a:rPr>
              <a:t>Temática</a:t>
            </a:r>
            <a:r>
              <a:rPr lang="en-US" sz="6000" dirty="0">
                <a:solidFill>
                  <a:schemeClr val="tx1"/>
                </a:solidFill>
                <a:latin typeface="Arial" panose="020B0604020202020204" pitchFamily="34" charset="0"/>
                <a:cs typeface="Arial" panose="020B0604020202020204" pitchFamily="34" charset="0"/>
              </a:rPr>
              <a:t> </a:t>
            </a:r>
          </a:p>
        </p:txBody>
      </p:sp>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1092808" y="27448739"/>
            <a:ext cx="20372474" cy="1020402"/>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800" u="none" dirty="0">
                <a:solidFill>
                  <a:schemeClr val="tx1"/>
                </a:solidFill>
                <a:latin typeface="Arial" panose="020B0604020202020204" pitchFamily="34" charset="0"/>
                <a:cs typeface="Arial" panose="020B0604020202020204" pitchFamily="34" charset="0"/>
              </a:rPr>
              <a:t>5. REFERENCIAS BIBLIOGRÁFICAS</a:t>
            </a:r>
          </a:p>
        </p:txBody>
      </p:sp>
      <p:sp>
        <p:nvSpPr>
          <p:cNvPr id="9" name="CuadroTexto 8">
            <a:extLst>
              <a:ext uri="{FF2B5EF4-FFF2-40B4-BE49-F238E27FC236}">
                <a16:creationId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sp>
        <p:nvSpPr>
          <p:cNvPr id="2" name="Rectángulo 1">
            <a:extLst>
              <a:ext uri="{FF2B5EF4-FFF2-40B4-BE49-F238E27FC236}">
                <a16:creationId xmlns:a16="http://schemas.microsoft.com/office/drawing/2014/main" id="{C492DC5D-00BA-43A2-A061-3313D49349F7}"/>
              </a:ext>
            </a:extLst>
          </p:cNvPr>
          <p:cNvSpPr/>
          <p:nvPr/>
        </p:nvSpPr>
        <p:spPr>
          <a:xfrm>
            <a:off x="896544" y="8733809"/>
            <a:ext cx="20804262" cy="5016758"/>
          </a:xfrm>
          <a:prstGeom prst="rect">
            <a:avLst/>
          </a:prstGeom>
        </p:spPr>
        <p:txBody>
          <a:bodyPr wrap="square">
            <a:spAutoFit/>
          </a:bodyPr>
          <a:lstStyle/>
          <a:p>
            <a:pPr algn="just"/>
            <a:r>
              <a:rPr lang="es-ES" sz="4000" dirty="0">
                <a:latin typeface="Arial" panose="020B0604020202020204" pitchFamily="34" charset="0"/>
                <a:cs typeface="Arial" panose="020B0604020202020204" pitchFamily="34" charset="0"/>
              </a:rPr>
              <a:t>El </a:t>
            </a:r>
            <a:r>
              <a:rPr lang="es-ES" sz="4000" dirty="0" err="1">
                <a:latin typeface="Arial" panose="020B0604020202020204" pitchFamily="34" charset="0"/>
                <a:cs typeface="Arial" panose="020B0604020202020204" pitchFamily="34" charset="0"/>
              </a:rPr>
              <a:t>HeberFERON</a:t>
            </a:r>
            <a:r>
              <a:rPr lang="es-ES" sz="4000" dirty="0">
                <a:latin typeface="Arial" panose="020B0604020202020204" pitchFamily="34" charset="0"/>
                <a:cs typeface="Arial" panose="020B0604020202020204" pitchFamily="34" charset="0"/>
              </a:rPr>
              <a:t>® es una combinación de interferones alfa y gamma humanos recombinantes que ha mostrado producir efectos sinérgicos en la reducción de la proliferación de varias líneas de células cancerosas, esta formulación ha sido aprobada en Cuba para el tratamiento del carcinoma basocelular. En el Centro de Ingeniería Genética y Biotecnología se obtiene el Interferón gamma mediante técnicas de ingeniería genética y es monitoreado el proceso de obtención mediante técnicas analíticas validadas. </a:t>
            </a:r>
            <a:r>
              <a:rPr lang="es-ES" sz="4000" b="1" i="1" dirty="0">
                <a:latin typeface="Arial" panose="020B0604020202020204" pitchFamily="34" charset="0"/>
                <a:cs typeface="Arial" panose="020B0604020202020204" pitchFamily="34" charset="0"/>
              </a:rPr>
              <a:t>Objetivo:</a:t>
            </a:r>
            <a:r>
              <a:rPr lang="es-ES" sz="4000" dirty="0">
                <a:latin typeface="Arial" panose="020B0604020202020204" pitchFamily="34" charset="0"/>
                <a:cs typeface="Arial" panose="020B0604020202020204" pitchFamily="34" charset="0"/>
              </a:rPr>
              <a:t> Evaluar el desempeño de los métodos analíticos utilizados en el control de proceso de obtención del interferón gamma</a:t>
            </a:r>
          </a:p>
        </p:txBody>
      </p:sp>
      <p:sp>
        <p:nvSpPr>
          <p:cNvPr id="4" name="Rectángulo 3">
            <a:extLst>
              <a:ext uri="{FF2B5EF4-FFF2-40B4-BE49-F238E27FC236}">
                <a16:creationId xmlns:a16="http://schemas.microsoft.com/office/drawing/2014/main" id="{60B42D61-FF44-4AC9-B93B-67D3B3BFFDD0}"/>
              </a:ext>
            </a:extLst>
          </p:cNvPr>
          <p:cNvSpPr/>
          <p:nvPr/>
        </p:nvSpPr>
        <p:spPr>
          <a:xfrm>
            <a:off x="928367" y="15488065"/>
            <a:ext cx="20661200" cy="6863417"/>
          </a:xfrm>
          <a:prstGeom prst="rect">
            <a:avLst/>
          </a:prstGeom>
        </p:spPr>
        <p:txBody>
          <a:bodyPr wrap="square">
            <a:spAutoFit/>
          </a:bodyPr>
          <a:lstStyle/>
          <a:p>
            <a:pPr algn="just">
              <a:spcAft>
                <a:spcPts val="0"/>
              </a:spcAft>
            </a:pPr>
            <a:r>
              <a:rPr lang="es-ES" sz="4000" b="1" u="sng" dirty="0">
                <a:latin typeface="Arial" panose="020B0604020202020204" pitchFamily="34" charset="0"/>
                <a:ea typeface="Calibri" panose="020F0502020204030204" pitchFamily="34" charset="0"/>
                <a:cs typeface="Arial" panose="020B0604020202020204" pitchFamily="34" charset="0"/>
              </a:rPr>
              <a:t>Método aplicado:</a:t>
            </a:r>
            <a:r>
              <a:rPr lang="es-ES" sz="4000" dirty="0">
                <a:latin typeface="Arial" panose="020B0604020202020204" pitchFamily="34" charset="0"/>
                <a:ea typeface="Calibri" panose="020F0502020204030204" pitchFamily="34" charset="0"/>
                <a:cs typeface="Arial" panose="020B0604020202020204" pitchFamily="34" charset="0"/>
              </a:rPr>
              <a:t> </a:t>
            </a:r>
            <a:r>
              <a:rPr lang="es-ES" sz="4000" dirty="0">
                <a:latin typeface="Arial" panose="020B0604020202020204" pitchFamily="34" charset="0"/>
                <a:cs typeface="Arial" panose="020B0604020202020204" pitchFamily="34" charset="0"/>
              </a:rPr>
              <a:t>Las técnicas de Lowry y Bradford para la determinación de proteínas totales y la pureza del interferón gamma mediante electroforesis en SDS-Page. </a:t>
            </a:r>
          </a:p>
          <a:p>
            <a:pPr algn="just">
              <a:spcAft>
                <a:spcPts val="0"/>
              </a:spcAft>
            </a:pPr>
            <a:r>
              <a:rPr lang="es-ES" sz="4000" dirty="0">
                <a:latin typeface="Arial" panose="020B0604020202020204" pitchFamily="34" charset="0"/>
                <a:cs typeface="Arial" panose="020B0604020202020204" pitchFamily="34" charset="0"/>
              </a:rPr>
              <a:t>Se utilizaron reactivos y equipos dentro del período de validez. </a:t>
            </a:r>
          </a:p>
          <a:p>
            <a:pPr algn="just">
              <a:spcAft>
                <a:spcPts val="0"/>
              </a:spcAft>
            </a:pPr>
            <a:r>
              <a:rPr lang="es-ES" sz="4000" dirty="0">
                <a:latin typeface="Arial" panose="020B0604020202020204" pitchFamily="34" charset="0"/>
                <a:cs typeface="Arial" panose="020B0604020202020204" pitchFamily="34" charset="0"/>
              </a:rPr>
              <a:t>Las técnicas analíticas fueron validadas según los principios de las regulaciones nacional e internacionales.</a:t>
            </a:r>
          </a:p>
          <a:p>
            <a:pPr algn="just">
              <a:spcAft>
                <a:spcPts val="0"/>
              </a:spcAft>
            </a:pPr>
            <a:r>
              <a:rPr lang="es-ES" sz="4000" b="1" u="sng" dirty="0">
                <a:latin typeface="Arial" panose="020B0604020202020204" pitchFamily="34" charset="0"/>
                <a:cs typeface="Arial" panose="020B0604020202020204" pitchFamily="34" charset="0"/>
              </a:rPr>
              <a:t>Diseño experimental: </a:t>
            </a:r>
            <a:endParaRPr lang="es-ES" sz="4000" dirty="0">
              <a:latin typeface="Arial" panose="020B0604020202020204" pitchFamily="34" charset="0"/>
              <a:cs typeface="Arial" panose="020B0604020202020204" pitchFamily="34" charset="0"/>
            </a:endParaRPr>
          </a:p>
          <a:p>
            <a:pPr algn="just">
              <a:spcAft>
                <a:spcPts val="0"/>
              </a:spcAft>
            </a:pPr>
            <a:r>
              <a:rPr lang="es-ES" sz="4000" dirty="0">
                <a:latin typeface="Arial" panose="020B0604020202020204" pitchFamily="34" charset="0"/>
                <a:cs typeface="Arial" panose="020B0604020202020204" pitchFamily="34" charset="0"/>
              </a:rPr>
              <a:t>Realizar gráficos de control utilizando el paquete estadístico Minitab aplicado al control positivo de cada técnica, durante el 2025.</a:t>
            </a:r>
          </a:p>
          <a:p>
            <a:pPr algn="just">
              <a:spcAft>
                <a:spcPts val="0"/>
              </a:spcAft>
            </a:pPr>
            <a:r>
              <a:rPr lang="es-ES" sz="4000" b="1" u="sng" dirty="0">
                <a:solidFill>
                  <a:srgbClr val="000000"/>
                </a:solidFill>
                <a:latin typeface="Arial" panose="020B0604020202020204" pitchFamily="34" charset="0"/>
                <a:cs typeface="Arial" panose="020B0604020202020204" pitchFamily="34" charset="0"/>
              </a:rPr>
              <a:t>Parámetros a evaluar: </a:t>
            </a:r>
          </a:p>
          <a:p>
            <a:pPr algn="just">
              <a:spcAft>
                <a:spcPts val="0"/>
              </a:spcAft>
            </a:pPr>
            <a:r>
              <a:rPr lang="es-ES" sz="4000" dirty="0">
                <a:solidFill>
                  <a:srgbClr val="000000"/>
                </a:solidFill>
                <a:latin typeface="Arial" panose="020B0604020202020204" pitchFamily="34" charset="0"/>
                <a:cs typeface="Arial" panose="020B0604020202020204" pitchFamily="34" charset="0"/>
              </a:rPr>
              <a:t>Comportamiento del Control positivo de la técnica y de la proteína de interés dentro de los límites del establecimiento para el Gráfico de Control.</a:t>
            </a:r>
            <a:endParaRPr lang="es-ES" sz="4000" b="1" u="sng" dirty="0">
              <a:solidFill>
                <a:srgbClr val="000000"/>
              </a:solidFill>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8CABC66C-14F7-4F50-804E-0F521914BD16}"/>
              </a:ext>
            </a:extLst>
          </p:cNvPr>
          <p:cNvSpPr/>
          <p:nvPr/>
        </p:nvSpPr>
        <p:spPr>
          <a:xfrm>
            <a:off x="896544" y="24295770"/>
            <a:ext cx="20693023" cy="2554545"/>
          </a:xfrm>
          <a:prstGeom prst="rect">
            <a:avLst/>
          </a:prstGeom>
        </p:spPr>
        <p:txBody>
          <a:bodyPr wrap="square">
            <a:spAutoFit/>
          </a:bodyPr>
          <a:lstStyle/>
          <a:p>
            <a:pPr lvl="0" algn="just">
              <a:spcAft>
                <a:spcPts val="0"/>
              </a:spcAft>
              <a:tabLst>
                <a:tab pos="180340" algn="l"/>
              </a:tabLst>
            </a:pPr>
            <a:r>
              <a:rPr lang="en-US" sz="4000" dirty="0">
                <a:latin typeface="Arial" panose="020B0604020202020204" pitchFamily="34" charset="0"/>
                <a:cs typeface="Arial" panose="020B0604020202020204" pitchFamily="34" charset="0"/>
              </a:rPr>
              <a:t>Los </a:t>
            </a:r>
            <a:r>
              <a:rPr lang="en-US" sz="4000" dirty="0" err="1">
                <a:latin typeface="Arial" panose="020B0604020202020204" pitchFamily="34" charset="0"/>
                <a:cs typeface="Arial" panose="020B0604020202020204" pitchFamily="34" charset="0"/>
              </a:rPr>
              <a:t>ensayos</a:t>
            </a:r>
            <a:r>
              <a:rPr lang="en-US" sz="4000" dirty="0">
                <a:latin typeface="Arial" panose="020B0604020202020204" pitchFamily="34" charset="0"/>
                <a:cs typeface="Arial" panose="020B0604020202020204" pitchFamily="34" charset="0"/>
              </a:rPr>
              <a:t> de Lowry, Bradford y </a:t>
            </a:r>
            <a:r>
              <a:rPr lang="en-US" sz="4000" dirty="0" err="1">
                <a:latin typeface="Arial" panose="020B0604020202020204" pitchFamily="34" charset="0"/>
                <a:cs typeface="Arial" panose="020B0604020202020204" pitchFamily="34" charset="0"/>
              </a:rPr>
              <a:t>Electroforesis</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en</a:t>
            </a:r>
            <a:r>
              <a:rPr lang="en-US" sz="4000" dirty="0">
                <a:latin typeface="Arial" panose="020B0604020202020204" pitchFamily="34" charset="0"/>
                <a:cs typeface="Arial" panose="020B0604020202020204" pitchFamily="34" charset="0"/>
              </a:rPr>
              <a:t> SDS-Page </a:t>
            </a:r>
            <a:r>
              <a:rPr lang="en-US" sz="4000" dirty="0" err="1">
                <a:latin typeface="Arial" panose="020B0604020202020204" pitchFamily="34" charset="0"/>
                <a:cs typeface="Arial" panose="020B0604020202020204" pitchFamily="34" charset="0"/>
              </a:rPr>
              <a:t>muestran</a:t>
            </a:r>
            <a:r>
              <a:rPr lang="en-US" sz="4000" dirty="0">
                <a:latin typeface="Arial" panose="020B0604020202020204" pitchFamily="34" charset="0"/>
                <a:cs typeface="Arial" panose="020B0604020202020204" pitchFamily="34" charset="0"/>
              </a:rPr>
              <a:t> un </a:t>
            </a:r>
            <a:r>
              <a:rPr lang="en-US" sz="4000" dirty="0" err="1">
                <a:latin typeface="Arial" panose="020B0604020202020204" pitchFamily="34" charset="0"/>
                <a:cs typeface="Arial" panose="020B0604020202020204" pitchFamily="34" charset="0"/>
              </a:rPr>
              <a:t>desempeño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satisfactorio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durante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uso</a:t>
            </a:r>
            <a:r>
              <a:rPr lang="en-US" sz="4000" dirty="0">
                <a:latin typeface="Arial" panose="020B0604020202020204" pitchFamily="34" charset="0"/>
                <a:cs typeface="Arial" panose="020B0604020202020204" pitchFamily="34" charset="0"/>
              </a:rPr>
              <a:t>, para las </a:t>
            </a:r>
            <a:r>
              <a:rPr lang="en-US" sz="4000" dirty="0" err="1">
                <a:latin typeface="Arial" panose="020B0604020202020204" pitchFamily="34" charset="0"/>
                <a:cs typeface="Arial" panose="020B0604020202020204" pitchFamily="34" charset="0"/>
              </a:rPr>
              <a:t>muestras</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analizadas</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correspondientes</a:t>
            </a:r>
            <a:r>
              <a:rPr lang="en-US" sz="4000" dirty="0">
                <a:latin typeface="Arial" panose="020B0604020202020204" pitchFamily="34" charset="0"/>
                <a:cs typeface="Arial" panose="020B0604020202020204" pitchFamily="34" charset="0"/>
              </a:rPr>
              <a:t> al </a:t>
            </a:r>
            <a:r>
              <a:rPr lang="en-US" sz="4000" dirty="0" err="1">
                <a:latin typeface="Arial" panose="020B0604020202020204" pitchFamily="34" charset="0"/>
                <a:cs typeface="Arial" panose="020B0604020202020204" pitchFamily="34" charset="0"/>
              </a:rPr>
              <a:t>proceso</a:t>
            </a:r>
            <a:r>
              <a:rPr lang="en-US" sz="4000" dirty="0">
                <a:latin typeface="Arial" panose="020B0604020202020204" pitchFamily="34" charset="0"/>
                <a:cs typeface="Arial" panose="020B0604020202020204" pitchFamily="34" charset="0"/>
              </a:rPr>
              <a:t> de </a:t>
            </a:r>
            <a:r>
              <a:rPr lang="en-US" sz="4000" dirty="0" err="1">
                <a:latin typeface="Arial" panose="020B0604020202020204" pitchFamily="34" charset="0"/>
                <a:cs typeface="Arial" panose="020B0604020202020204" pitchFamily="34" charset="0"/>
              </a:rPr>
              <a:t>obtención</a:t>
            </a:r>
            <a:r>
              <a:rPr lang="en-US" sz="4000" dirty="0">
                <a:latin typeface="Arial" panose="020B0604020202020204" pitchFamily="34" charset="0"/>
                <a:cs typeface="Arial" panose="020B0604020202020204" pitchFamily="34" charset="0"/>
              </a:rPr>
              <a:t> de </a:t>
            </a:r>
            <a:r>
              <a:rPr lang="en-US" sz="4000" dirty="0" err="1">
                <a:latin typeface="Arial" panose="020B0604020202020204" pitchFamily="34" charset="0"/>
                <a:cs typeface="Arial" panose="020B0604020202020204" pitchFamily="34" charset="0"/>
              </a:rPr>
              <a:t>este</a:t>
            </a:r>
            <a:r>
              <a:rPr lang="en-US" sz="4000" dirty="0">
                <a:latin typeface="Arial" panose="020B0604020202020204" pitchFamily="34" charset="0"/>
                <a:cs typeface="Arial" panose="020B0604020202020204" pitchFamily="34" charset="0"/>
              </a:rPr>
              <a:t> principio </a:t>
            </a:r>
            <a:r>
              <a:rPr lang="en-US" sz="4000" dirty="0" err="1">
                <a:latin typeface="Arial" panose="020B0604020202020204" pitchFamily="34" charset="0"/>
                <a:cs typeface="Arial" panose="020B0604020202020204" pitchFamily="34" charset="0"/>
              </a:rPr>
              <a:t>activo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Ofrecen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garantía</a:t>
            </a:r>
            <a:r>
              <a:rPr lang="en-US" sz="4000" dirty="0">
                <a:latin typeface="Arial" panose="020B0604020202020204" pitchFamily="34" charset="0"/>
                <a:cs typeface="Arial" panose="020B0604020202020204" pitchFamily="34" charset="0"/>
              </a:rPr>
              <a:t> de </a:t>
            </a:r>
            <a:r>
              <a:rPr lang="en-US" sz="4000" dirty="0" err="1">
                <a:latin typeface="Arial" panose="020B0604020202020204" pitchFamily="34" charset="0"/>
                <a:cs typeface="Arial" panose="020B0604020202020204" pitchFamily="34" charset="0"/>
              </a:rPr>
              <a:t>calidad</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en</a:t>
            </a:r>
            <a:r>
              <a:rPr lang="en-US" sz="4000" dirty="0">
                <a:latin typeface="Arial" panose="020B0604020202020204" pitchFamily="34" charset="0"/>
                <a:cs typeface="Arial" panose="020B0604020202020204" pitchFamily="34" charset="0"/>
              </a:rPr>
              <a:t> el control del </a:t>
            </a:r>
            <a:r>
              <a:rPr lang="en-US" sz="4000" dirty="0" err="1">
                <a:latin typeface="Arial" panose="020B0604020202020204" pitchFamily="34" charset="0"/>
                <a:cs typeface="Arial" panose="020B0604020202020204" pitchFamily="34" charset="0"/>
              </a:rPr>
              <a:t>proceso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productivo</a:t>
            </a:r>
            <a:endParaRPr lang="es-ES" sz="4000" dirty="0">
              <a:solidFill>
                <a:srgbClr val="00000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45BBC0B1-00E2-4E0E-B3AE-116B21DDE50F}"/>
              </a:ext>
            </a:extLst>
          </p:cNvPr>
          <p:cNvPicPr>
            <a:picLocks noChangeAspect="1"/>
          </p:cNvPicPr>
          <p:nvPr/>
        </p:nvPicPr>
        <p:blipFill>
          <a:blip r:embed="rId5"/>
          <a:stretch>
            <a:fillRect/>
          </a:stretch>
        </p:blipFill>
        <p:spPr>
          <a:xfrm>
            <a:off x="21967109" y="9358560"/>
            <a:ext cx="10358015" cy="6826002"/>
          </a:xfrm>
          <a:prstGeom prst="rect">
            <a:avLst/>
          </a:prstGeom>
        </p:spPr>
      </p:pic>
      <p:sp>
        <p:nvSpPr>
          <p:cNvPr id="25" name="Rectángulo 24">
            <a:extLst>
              <a:ext uri="{FF2B5EF4-FFF2-40B4-BE49-F238E27FC236}">
                <a16:creationId xmlns:a16="http://schemas.microsoft.com/office/drawing/2014/main" id="{B1D8EC3A-63B9-4D3E-9C66-AB0FB71AC338}"/>
              </a:ext>
            </a:extLst>
          </p:cNvPr>
          <p:cNvSpPr/>
          <p:nvPr/>
        </p:nvSpPr>
        <p:spPr>
          <a:xfrm>
            <a:off x="22292477" y="8669634"/>
            <a:ext cx="20804262" cy="707886"/>
          </a:xfrm>
          <a:prstGeom prst="rect">
            <a:avLst/>
          </a:prstGeom>
        </p:spPr>
        <p:txBody>
          <a:bodyPr wrap="square">
            <a:spAutoFit/>
          </a:bodyPr>
          <a:lstStyle/>
          <a:p>
            <a:pPr algn="just"/>
            <a:r>
              <a:rPr lang="es-ES" sz="4000" b="1" i="1" dirty="0">
                <a:latin typeface="Arial" panose="020B0604020202020204" pitchFamily="34" charset="0"/>
                <a:cs typeface="Arial" panose="020B0604020202020204" pitchFamily="34" charset="0"/>
              </a:rPr>
              <a:t>Determinación de Proteínas totales por Lowry con precipitación</a:t>
            </a:r>
            <a:r>
              <a:rPr lang="es-ES" sz="4000" dirty="0">
                <a:latin typeface="Arial" panose="020B0604020202020204" pitchFamily="34" charset="0"/>
                <a:cs typeface="Arial" panose="020B0604020202020204" pitchFamily="34" charset="0"/>
              </a:rPr>
              <a:t>. </a:t>
            </a:r>
          </a:p>
        </p:txBody>
      </p:sp>
      <p:pic>
        <p:nvPicPr>
          <p:cNvPr id="11" name="Imagen 10">
            <a:extLst>
              <a:ext uri="{FF2B5EF4-FFF2-40B4-BE49-F238E27FC236}">
                <a16:creationId xmlns:a16="http://schemas.microsoft.com/office/drawing/2014/main" id="{CD01ADA0-3B45-4B60-9812-5A1D1CFFC01C}"/>
              </a:ext>
            </a:extLst>
          </p:cNvPr>
          <p:cNvPicPr>
            <a:picLocks noChangeAspect="1"/>
          </p:cNvPicPr>
          <p:nvPr/>
        </p:nvPicPr>
        <p:blipFill>
          <a:blip r:embed="rId6"/>
          <a:stretch>
            <a:fillRect/>
          </a:stretch>
        </p:blipFill>
        <p:spPr>
          <a:xfrm>
            <a:off x="22336593" y="24347208"/>
            <a:ext cx="10358015" cy="6826002"/>
          </a:xfrm>
          <a:prstGeom prst="rect">
            <a:avLst/>
          </a:prstGeom>
        </p:spPr>
      </p:pic>
      <p:sp>
        <p:nvSpPr>
          <p:cNvPr id="34" name="Rectángulo 33">
            <a:extLst>
              <a:ext uri="{FF2B5EF4-FFF2-40B4-BE49-F238E27FC236}">
                <a16:creationId xmlns:a16="http://schemas.microsoft.com/office/drawing/2014/main" id="{20ACDF41-49D4-4DE1-9C5F-F615FD25689D}"/>
              </a:ext>
            </a:extLst>
          </p:cNvPr>
          <p:cNvSpPr/>
          <p:nvPr/>
        </p:nvSpPr>
        <p:spPr>
          <a:xfrm>
            <a:off x="32325124" y="9713235"/>
            <a:ext cx="10727498" cy="4401205"/>
          </a:xfrm>
          <a:prstGeom prst="rect">
            <a:avLst/>
          </a:prstGeom>
        </p:spPr>
        <p:txBody>
          <a:bodyPr wrap="square">
            <a:spAutoFit/>
          </a:bodyPr>
          <a:lstStyle/>
          <a:p>
            <a:pPr algn="just"/>
            <a:r>
              <a:rPr lang="es-ES" sz="4000" b="1" dirty="0">
                <a:latin typeface="Arial" panose="020B0604020202020204" pitchFamily="34" charset="0"/>
                <a:cs typeface="Arial" panose="020B0604020202020204" pitchFamily="34" charset="0"/>
              </a:rPr>
              <a:t>Control positivo:  55.IFA.G014</a:t>
            </a:r>
          </a:p>
          <a:p>
            <a:pPr algn="just"/>
            <a:r>
              <a:rPr lang="es-ES" sz="4000" dirty="0">
                <a:latin typeface="Arial" panose="020B0604020202020204" pitchFamily="34" charset="0"/>
                <a:cs typeface="Arial" panose="020B0604020202020204" pitchFamily="34" charset="0"/>
              </a:rPr>
              <a:t>Media poblacional: 1,029 mg/mL</a:t>
            </a:r>
          </a:p>
          <a:p>
            <a:pPr algn="just"/>
            <a:r>
              <a:rPr lang="es-ES" sz="4000" dirty="0">
                <a:latin typeface="Arial" panose="020B0604020202020204" pitchFamily="34" charset="0"/>
                <a:ea typeface="Calibri" panose="020F0502020204030204" pitchFamily="34" charset="0"/>
                <a:cs typeface="Arial" panose="020B0604020202020204" pitchFamily="34" charset="0"/>
              </a:rPr>
              <a:t>Desviación estándar: </a:t>
            </a:r>
            <a:r>
              <a:rPr lang="es-ES" sz="4000" dirty="0">
                <a:latin typeface="Arial" panose="020B0604020202020204" pitchFamily="34" charset="0"/>
                <a:cs typeface="Arial" panose="020B0604020202020204" pitchFamily="34" charset="0"/>
              </a:rPr>
              <a:t>0,08793</a:t>
            </a:r>
            <a:endParaRPr lang="es-ES" sz="4000" dirty="0">
              <a:latin typeface="Arial" panose="020B0604020202020204" pitchFamily="34" charset="0"/>
              <a:ea typeface="Calibri" panose="020F0502020204030204" pitchFamily="34" charset="0"/>
              <a:cs typeface="Arial" panose="020B0604020202020204" pitchFamily="34" charset="0"/>
            </a:endParaRPr>
          </a:p>
          <a:p>
            <a:pPr algn="just"/>
            <a:r>
              <a:rPr lang="es-ES" sz="4000" dirty="0">
                <a:latin typeface="Arial" panose="020B0604020202020204" pitchFamily="34" charset="0"/>
                <a:ea typeface="Calibri" panose="020F0502020204030204" pitchFamily="34" charset="0"/>
                <a:cs typeface="Arial" panose="020B0604020202020204" pitchFamily="34" charset="0"/>
              </a:rPr>
              <a:t>Coeficiente variación: </a:t>
            </a:r>
            <a:r>
              <a:rPr lang="es-ES" sz="4000" dirty="0">
                <a:latin typeface="Arial" panose="020B0604020202020204" pitchFamily="34" charset="0"/>
                <a:cs typeface="Arial" panose="020B0604020202020204" pitchFamily="34" charset="0"/>
              </a:rPr>
              <a:t>8,55% (límite: 10%)</a:t>
            </a:r>
          </a:p>
          <a:p>
            <a:pPr algn="just"/>
            <a:r>
              <a:rPr lang="es-ES" sz="4000" dirty="0">
                <a:latin typeface="Arial" panose="020B0604020202020204" pitchFamily="34" charset="0"/>
                <a:cs typeface="Arial" panose="020B0604020202020204" pitchFamily="34" charset="0"/>
              </a:rPr>
              <a:t>Zona de ±1DS: 57% (16 valores)</a:t>
            </a:r>
            <a:endParaRPr lang="es-ES" sz="4000" dirty="0">
              <a:latin typeface="Arial" panose="020B0604020202020204" pitchFamily="34" charset="0"/>
              <a:ea typeface="Calibri" panose="020F0502020204030204" pitchFamily="34" charset="0"/>
              <a:cs typeface="Arial" panose="020B0604020202020204" pitchFamily="34" charset="0"/>
            </a:endParaRPr>
          </a:p>
          <a:p>
            <a:pPr algn="just"/>
            <a:r>
              <a:rPr lang="es-ES" sz="4000" dirty="0">
                <a:latin typeface="Arial" panose="020B0604020202020204" pitchFamily="34" charset="0"/>
                <a:cs typeface="Arial" panose="020B0604020202020204" pitchFamily="34" charset="0"/>
              </a:rPr>
              <a:t>Zona de ±2DS: 43% (12 valores)</a:t>
            </a:r>
            <a:endParaRPr lang="es-ES" sz="4000" dirty="0">
              <a:latin typeface="Arial" panose="020B0604020202020204" pitchFamily="34" charset="0"/>
              <a:ea typeface="Calibri" panose="020F0502020204030204" pitchFamily="34" charset="0"/>
              <a:cs typeface="Arial" panose="020B0604020202020204" pitchFamily="34" charset="0"/>
            </a:endParaRPr>
          </a:p>
          <a:p>
            <a:pPr algn="just"/>
            <a:r>
              <a:rPr lang="es-ES" sz="4000" dirty="0">
                <a:latin typeface="Arial" panose="020B0604020202020204" pitchFamily="34" charset="0"/>
                <a:cs typeface="Arial" panose="020B0604020202020204" pitchFamily="34" charset="0"/>
              </a:rPr>
              <a:t>Zona de +3DS: 4% (1 valor)</a:t>
            </a:r>
            <a:endParaRPr lang="es-ES" sz="4000" dirty="0">
              <a:latin typeface="Arial" panose="020B0604020202020204" pitchFamily="34" charset="0"/>
              <a:ea typeface="Calibri" panose="020F0502020204030204" pitchFamily="34" charset="0"/>
              <a:cs typeface="Arial" panose="020B0604020202020204" pitchFamily="34" charset="0"/>
            </a:endParaRPr>
          </a:p>
        </p:txBody>
      </p:sp>
      <p:sp>
        <p:nvSpPr>
          <p:cNvPr id="35" name="Rectángulo 34">
            <a:extLst>
              <a:ext uri="{FF2B5EF4-FFF2-40B4-BE49-F238E27FC236}">
                <a16:creationId xmlns:a16="http://schemas.microsoft.com/office/drawing/2014/main" id="{09970A23-A0D1-494F-89D8-1F0A8B53CC1B}"/>
              </a:ext>
            </a:extLst>
          </p:cNvPr>
          <p:cNvSpPr/>
          <p:nvPr/>
        </p:nvSpPr>
        <p:spPr>
          <a:xfrm>
            <a:off x="22076291" y="16316865"/>
            <a:ext cx="20804262" cy="707886"/>
          </a:xfrm>
          <a:prstGeom prst="rect">
            <a:avLst/>
          </a:prstGeom>
        </p:spPr>
        <p:txBody>
          <a:bodyPr wrap="square">
            <a:spAutoFit/>
          </a:bodyPr>
          <a:lstStyle/>
          <a:p>
            <a:pPr algn="just"/>
            <a:r>
              <a:rPr lang="es-ES" sz="4000" b="1" i="1" dirty="0">
                <a:latin typeface="Arial" panose="020B0604020202020204" pitchFamily="34" charset="0"/>
                <a:cs typeface="Arial" panose="020B0604020202020204" pitchFamily="34" charset="0"/>
              </a:rPr>
              <a:t>Determinación de Proteínas totales por Bradford</a:t>
            </a:r>
            <a:endParaRPr lang="es-ES" sz="4000" dirty="0">
              <a:latin typeface="Arial" panose="020B0604020202020204" pitchFamily="34" charset="0"/>
              <a:cs typeface="Arial" panose="020B0604020202020204" pitchFamily="34" charset="0"/>
            </a:endParaRPr>
          </a:p>
        </p:txBody>
      </p:sp>
      <p:sp>
        <p:nvSpPr>
          <p:cNvPr id="37" name="Rectángulo 36">
            <a:extLst>
              <a:ext uri="{FF2B5EF4-FFF2-40B4-BE49-F238E27FC236}">
                <a16:creationId xmlns:a16="http://schemas.microsoft.com/office/drawing/2014/main" id="{A4EAAFAF-883E-4BA3-B849-E88584F4CA21}"/>
              </a:ext>
            </a:extLst>
          </p:cNvPr>
          <p:cNvSpPr/>
          <p:nvPr/>
        </p:nvSpPr>
        <p:spPr>
          <a:xfrm>
            <a:off x="32694608" y="17233833"/>
            <a:ext cx="10727498" cy="4401205"/>
          </a:xfrm>
          <a:prstGeom prst="rect">
            <a:avLst/>
          </a:prstGeom>
        </p:spPr>
        <p:txBody>
          <a:bodyPr wrap="square">
            <a:spAutoFit/>
          </a:bodyPr>
          <a:lstStyle/>
          <a:p>
            <a:pPr algn="just"/>
            <a:r>
              <a:rPr lang="es-ES" sz="4000" b="1" dirty="0">
                <a:latin typeface="Arial" panose="020B0604020202020204" pitchFamily="34" charset="0"/>
                <a:cs typeface="Arial" panose="020B0604020202020204" pitchFamily="34" charset="0"/>
              </a:rPr>
              <a:t>Control positivo:  05.IFN.G016</a:t>
            </a:r>
          </a:p>
          <a:p>
            <a:pPr algn="just"/>
            <a:r>
              <a:rPr lang="es-ES" sz="4000" dirty="0">
                <a:latin typeface="Arial" panose="020B0604020202020204" pitchFamily="34" charset="0"/>
                <a:cs typeface="Arial" panose="020B0604020202020204" pitchFamily="34" charset="0"/>
              </a:rPr>
              <a:t>Media poblacional: 0,972 mg/mL</a:t>
            </a:r>
          </a:p>
          <a:p>
            <a:pPr algn="just"/>
            <a:r>
              <a:rPr lang="es-ES" sz="4000" dirty="0">
                <a:latin typeface="Arial" panose="020B0604020202020204" pitchFamily="34" charset="0"/>
                <a:ea typeface="Calibri" panose="020F0502020204030204" pitchFamily="34" charset="0"/>
                <a:cs typeface="Arial" panose="020B0604020202020204" pitchFamily="34" charset="0"/>
              </a:rPr>
              <a:t>Desviación estándar: </a:t>
            </a:r>
            <a:r>
              <a:rPr lang="es-ES" sz="4000" dirty="0">
                <a:latin typeface="Arial" panose="020B0604020202020204" pitchFamily="34" charset="0"/>
                <a:cs typeface="Arial" panose="020B0604020202020204" pitchFamily="34" charset="0"/>
              </a:rPr>
              <a:t>0,013</a:t>
            </a:r>
            <a:endParaRPr lang="es-ES" sz="4000" dirty="0">
              <a:latin typeface="Arial" panose="020B0604020202020204" pitchFamily="34" charset="0"/>
              <a:ea typeface="Calibri" panose="020F0502020204030204" pitchFamily="34" charset="0"/>
              <a:cs typeface="Arial" panose="020B0604020202020204" pitchFamily="34" charset="0"/>
            </a:endParaRPr>
          </a:p>
          <a:p>
            <a:pPr algn="just"/>
            <a:r>
              <a:rPr lang="es-ES" sz="4000" dirty="0">
                <a:latin typeface="Arial" panose="020B0604020202020204" pitchFamily="34" charset="0"/>
                <a:ea typeface="Calibri" panose="020F0502020204030204" pitchFamily="34" charset="0"/>
                <a:cs typeface="Arial" panose="020B0604020202020204" pitchFamily="34" charset="0"/>
              </a:rPr>
              <a:t>Coeficiente variación: 1</a:t>
            </a:r>
            <a:r>
              <a:rPr lang="es-ES" sz="4000" dirty="0">
                <a:latin typeface="Arial" panose="020B0604020202020204" pitchFamily="34" charset="0"/>
                <a:cs typeface="Arial" panose="020B0604020202020204" pitchFamily="34" charset="0"/>
              </a:rPr>
              <a:t>,30% (límite: 10%)</a:t>
            </a:r>
          </a:p>
          <a:p>
            <a:pPr algn="just"/>
            <a:r>
              <a:rPr lang="es-ES" sz="4000" dirty="0">
                <a:latin typeface="Arial" panose="020B0604020202020204" pitchFamily="34" charset="0"/>
                <a:cs typeface="Arial" panose="020B0604020202020204" pitchFamily="34" charset="0"/>
              </a:rPr>
              <a:t>Zona de ±1DS: 53% (8 valores)</a:t>
            </a:r>
            <a:endParaRPr lang="es-ES" sz="4000" dirty="0">
              <a:latin typeface="Arial" panose="020B0604020202020204" pitchFamily="34" charset="0"/>
              <a:ea typeface="Calibri" panose="020F0502020204030204" pitchFamily="34" charset="0"/>
              <a:cs typeface="Arial" panose="020B0604020202020204" pitchFamily="34" charset="0"/>
            </a:endParaRPr>
          </a:p>
          <a:p>
            <a:pPr algn="just"/>
            <a:r>
              <a:rPr lang="es-ES" sz="4000" dirty="0">
                <a:latin typeface="Arial" panose="020B0604020202020204" pitchFamily="34" charset="0"/>
                <a:cs typeface="Arial" panose="020B0604020202020204" pitchFamily="34" charset="0"/>
              </a:rPr>
              <a:t>Zona de ±2DS: 33% (5 valores)</a:t>
            </a:r>
            <a:endParaRPr lang="es-ES" sz="4000" dirty="0">
              <a:latin typeface="Arial" panose="020B0604020202020204" pitchFamily="34" charset="0"/>
              <a:ea typeface="Calibri" panose="020F0502020204030204" pitchFamily="34" charset="0"/>
              <a:cs typeface="Arial" panose="020B0604020202020204" pitchFamily="34" charset="0"/>
            </a:endParaRPr>
          </a:p>
          <a:p>
            <a:pPr algn="just"/>
            <a:r>
              <a:rPr lang="es-ES" sz="4000" dirty="0">
                <a:latin typeface="Arial" panose="020B0604020202020204" pitchFamily="34" charset="0"/>
                <a:cs typeface="Arial" panose="020B0604020202020204" pitchFamily="34" charset="0"/>
              </a:rPr>
              <a:t>Zona de -3DS: 13% (2 valor)</a:t>
            </a:r>
            <a:endParaRPr lang="es-ES" sz="4000" dirty="0">
              <a:latin typeface="Arial" panose="020B0604020202020204" pitchFamily="34" charset="0"/>
              <a:ea typeface="Calibri" panose="020F050202020403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8242227E-D2CF-4EB9-9F7A-C46DE017617E}"/>
              </a:ext>
            </a:extLst>
          </p:cNvPr>
          <p:cNvPicPr>
            <a:picLocks noChangeAspect="1"/>
          </p:cNvPicPr>
          <p:nvPr/>
        </p:nvPicPr>
        <p:blipFill>
          <a:blip r:embed="rId7"/>
          <a:stretch>
            <a:fillRect/>
          </a:stretch>
        </p:blipFill>
        <p:spPr>
          <a:xfrm>
            <a:off x="22292476" y="17089344"/>
            <a:ext cx="10032647" cy="6826001"/>
          </a:xfrm>
          <a:prstGeom prst="rect">
            <a:avLst/>
          </a:prstGeom>
        </p:spPr>
      </p:pic>
      <p:sp>
        <p:nvSpPr>
          <p:cNvPr id="41" name="Rectángulo 40">
            <a:extLst>
              <a:ext uri="{FF2B5EF4-FFF2-40B4-BE49-F238E27FC236}">
                <a16:creationId xmlns:a16="http://schemas.microsoft.com/office/drawing/2014/main" id="{AC556A8A-EB46-4EAA-A70A-F115ABC5B08B}"/>
              </a:ext>
            </a:extLst>
          </p:cNvPr>
          <p:cNvSpPr/>
          <p:nvPr/>
        </p:nvSpPr>
        <p:spPr>
          <a:xfrm>
            <a:off x="22076291" y="23777334"/>
            <a:ext cx="20804262" cy="707886"/>
          </a:xfrm>
          <a:prstGeom prst="rect">
            <a:avLst/>
          </a:prstGeom>
        </p:spPr>
        <p:txBody>
          <a:bodyPr wrap="square">
            <a:spAutoFit/>
          </a:bodyPr>
          <a:lstStyle/>
          <a:p>
            <a:pPr algn="just"/>
            <a:r>
              <a:rPr lang="es-ES" sz="4000" b="1" i="1" dirty="0">
                <a:latin typeface="Arial" panose="020B0604020202020204" pitchFamily="34" charset="0"/>
                <a:cs typeface="Arial" panose="020B0604020202020204" pitchFamily="34" charset="0"/>
              </a:rPr>
              <a:t>Movilidad Relativa para la Pureza por Electroforesis en SDS-Page</a:t>
            </a:r>
            <a:endParaRPr lang="es-ES" sz="4000" dirty="0">
              <a:latin typeface="Arial" panose="020B0604020202020204" pitchFamily="34" charset="0"/>
              <a:cs typeface="Arial" panose="020B0604020202020204" pitchFamily="34" charset="0"/>
            </a:endParaRPr>
          </a:p>
        </p:txBody>
      </p:sp>
      <p:sp>
        <p:nvSpPr>
          <p:cNvPr id="42" name="Rectángulo 41">
            <a:extLst>
              <a:ext uri="{FF2B5EF4-FFF2-40B4-BE49-F238E27FC236}">
                <a16:creationId xmlns:a16="http://schemas.microsoft.com/office/drawing/2014/main" id="{61192FF4-F3E9-4B07-AC29-7FAEFCB5F5D4}"/>
              </a:ext>
            </a:extLst>
          </p:cNvPr>
          <p:cNvSpPr/>
          <p:nvPr/>
        </p:nvSpPr>
        <p:spPr>
          <a:xfrm>
            <a:off x="32706502" y="24649712"/>
            <a:ext cx="10727498" cy="3785652"/>
          </a:xfrm>
          <a:prstGeom prst="rect">
            <a:avLst/>
          </a:prstGeom>
        </p:spPr>
        <p:txBody>
          <a:bodyPr wrap="square">
            <a:spAutoFit/>
          </a:bodyPr>
          <a:lstStyle/>
          <a:p>
            <a:pPr algn="just"/>
            <a:r>
              <a:rPr lang="es-ES" sz="4000" b="1" dirty="0">
                <a:latin typeface="Arial" panose="020B0604020202020204" pitchFamily="34" charset="0"/>
                <a:cs typeface="Arial" panose="020B0604020202020204" pitchFamily="34" charset="0"/>
              </a:rPr>
              <a:t>Control positivo:  IFNGs-03-0920</a:t>
            </a:r>
          </a:p>
          <a:p>
            <a:pPr algn="just"/>
            <a:r>
              <a:rPr lang="es-ES" sz="4000" dirty="0">
                <a:latin typeface="Arial" panose="020B0604020202020204" pitchFamily="34" charset="0"/>
                <a:cs typeface="Arial" panose="020B0604020202020204" pitchFamily="34" charset="0"/>
              </a:rPr>
              <a:t>Media poblacional: 0,688</a:t>
            </a:r>
          </a:p>
          <a:p>
            <a:pPr algn="just"/>
            <a:r>
              <a:rPr lang="es-ES" sz="4000" dirty="0">
                <a:latin typeface="Arial" panose="020B0604020202020204" pitchFamily="34" charset="0"/>
                <a:ea typeface="Calibri" panose="020F0502020204030204" pitchFamily="34" charset="0"/>
                <a:cs typeface="Arial" panose="020B0604020202020204" pitchFamily="34" charset="0"/>
              </a:rPr>
              <a:t>Desviación estándar: </a:t>
            </a:r>
            <a:r>
              <a:rPr lang="es-ES" sz="4000" dirty="0">
                <a:latin typeface="Arial" panose="020B0604020202020204" pitchFamily="34" charset="0"/>
                <a:cs typeface="Arial" panose="020B0604020202020204" pitchFamily="34" charset="0"/>
              </a:rPr>
              <a:t>0,030</a:t>
            </a:r>
            <a:endParaRPr lang="es-ES" sz="4000" dirty="0">
              <a:latin typeface="Arial" panose="020B0604020202020204" pitchFamily="34" charset="0"/>
              <a:ea typeface="Calibri" panose="020F0502020204030204" pitchFamily="34" charset="0"/>
              <a:cs typeface="Arial" panose="020B0604020202020204" pitchFamily="34" charset="0"/>
            </a:endParaRPr>
          </a:p>
          <a:p>
            <a:pPr algn="just"/>
            <a:r>
              <a:rPr lang="es-ES" sz="4000" dirty="0">
                <a:latin typeface="Arial" panose="020B0604020202020204" pitchFamily="34" charset="0"/>
                <a:ea typeface="Calibri" panose="020F0502020204030204" pitchFamily="34" charset="0"/>
                <a:cs typeface="Arial" panose="020B0604020202020204" pitchFamily="34" charset="0"/>
              </a:rPr>
              <a:t>Coeficiente variación: 4</a:t>
            </a:r>
            <a:r>
              <a:rPr lang="es-ES" sz="4000" dirty="0">
                <a:latin typeface="Arial" panose="020B0604020202020204" pitchFamily="34" charset="0"/>
                <a:cs typeface="Arial" panose="020B0604020202020204" pitchFamily="34" charset="0"/>
              </a:rPr>
              <a:t>,29% (límite: 10%)</a:t>
            </a:r>
          </a:p>
          <a:p>
            <a:pPr algn="just"/>
            <a:r>
              <a:rPr lang="es-ES" sz="4000" dirty="0">
                <a:latin typeface="Arial" panose="020B0604020202020204" pitchFamily="34" charset="0"/>
                <a:cs typeface="Arial" panose="020B0604020202020204" pitchFamily="34" charset="0"/>
              </a:rPr>
              <a:t>Zona de ±1DS: 94% (30 valores)</a:t>
            </a:r>
            <a:endParaRPr lang="es-ES" sz="4000" dirty="0">
              <a:latin typeface="Arial" panose="020B0604020202020204" pitchFamily="34" charset="0"/>
              <a:ea typeface="Calibri" panose="020F0502020204030204" pitchFamily="34" charset="0"/>
              <a:cs typeface="Arial" panose="020B0604020202020204" pitchFamily="34" charset="0"/>
            </a:endParaRPr>
          </a:p>
          <a:p>
            <a:pPr algn="just"/>
            <a:r>
              <a:rPr lang="es-ES" sz="4000" dirty="0">
                <a:latin typeface="Arial" panose="020B0604020202020204" pitchFamily="34" charset="0"/>
                <a:cs typeface="Arial" panose="020B0604020202020204" pitchFamily="34" charset="0"/>
              </a:rPr>
              <a:t>Zona de ±2DS: 6% (2 valores)</a:t>
            </a:r>
            <a:endParaRPr lang="es-ES" sz="4000" dirty="0">
              <a:latin typeface="Arial" panose="020B0604020202020204" pitchFamily="34" charset="0"/>
              <a:ea typeface="Calibri" panose="020F0502020204030204" pitchFamily="34" charset="0"/>
              <a:cs typeface="Arial" panose="020B0604020202020204" pitchFamily="34" charset="0"/>
            </a:endParaRPr>
          </a:p>
        </p:txBody>
      </p:sp>
      <p:sp>
        <p:nvSpPr>
          <p:cNvPr id="23" name="Rectángulo 22">
            <a:extLst>
              <a:ext uri="{FF2B5EF4-FFF2-40B4-BE49-F238E27FC236}">
                <a16:creationId xmlns:a16="http://schemas.microsoft.com/office/drawing/2014/main" id="{73EF1707-B913-4305-8261-5EEC6AD11B98}"/>
              </a:ext>
            </a:extLst>
          </p:cNvPr>
          <p:cNvSpPr/>
          <p:nvPr/>
        </p:nvSpPr>
        <p:spPr>
          <a:xfrm>
            <a:off x="32575500" y="28655327"/>
            <a:ext cx="10727498" cy="3571555"/>
          </a:xfrm>
          <a:prstGeom prst="rect">
            <a:avLst/>
          </a:prstGeom>
        </p:spPr>
        <p:txBody>
          <a:bodyPr wrap="square">
            <a:spAutoFit/>
          </a:bodyPr>
          <a:lstStyle/>
          <a:p>
            <a:pPr lvl="0" algn="just">
              <a:lnSpc>
                <a:spcPct val="115000"/>
              </a:lnSpc>
              <a:spcAft>
                <a:spcPts val="0"/>
              </a:spcAft>
            </a:pPr>
            <a:r>
              <a:rPr lang="es-ES" sz="4000" b="1" i="1" dirty="0">
                <a:latin typeface="Arial" panose="020B0604020202020204" pitchFamily="34" charset="0"/>
                <a:ea typeface="Calibri" panose="020F0502020204030204" pitchFamily="34" charset="0"/>
                <a:cs typeface="Arial" panose="020B0604020202020204" pitchFamily="34" charset="0"/>
              </a:rPr>
              <a:t>General</a:t>
            </a:r>
          </a:p>
          <a:p>
            <a:pPr marL="342900" lvl="0" indent="-342900" algn="just">
              <a:lnSpc>
                <a:spcPct val="115000"/>
              </a:lnSpc>
              <a:spcAft>
                <a:spcPts val="0"/>
              </a:spcAft>
              <a:buFont typeface="Arial" panose="020B0604020202020204" pitchFamily="34" charset="0"/>
              <a:buChar char="-"/>
            </a:pPr>
            <a:r>
              <a:rPr lang="es-ES" sz="4000" i="1" dirty="0">
                <a:latin typeface="Arial" panose="020B0604020202020204" pitchFamily="34" charset="0"/>
                <a:ea typeface="Calibri" panose="020F0502020204030204" pitchFamily="34" charset="0"/>
                <a:cs typeface="Arial" panose="020B0604020202020204" pitchFamily="34" charset="0"/>
              </a:rPr>
              <a:t>No se detectan puntos fuera de los límites de control, ni tendencias, oscilaciones, mezclas o agrupamientos, ni puntos aislado de los valores del control positivo.</a:t>
            </a:r>
            <a:endParaRPr lang="es-ES" sz="4000" i="1" dirty="0">
              <a:latin typeface="Arial" panose="020B0604020202020204" pitchFamily="34" charset="0"/>
              <a:cs typeface="Arial" panose="020B0604020202020204" pitchFamily="34" charset="0"/>
            </a:endParaRPr>
          </a:p>
        </p:txBody>
      </p:sp>
      <p:sp>
        <p:nvSpPr>
          <p:cNvPr id="27" name="Rectangle 4">
            <a:extLst>
              <a:ext uri="{FF2B5EF4-FFF2-40B4-BE49-F238E27FC236}">
                <a16:creationId xmlns:a16="http://schemas.microsoft.com/office/drawing/2014/main" id="{8B57C179-C6D5-46BD-A712-A1DE3AD55CDC}"/>
              </a:ext>
            </a:extLst>
          </p:cNvPr>
          <p:cNvSpPr>
            <a:spLocks noChangeArrowheads="1"/>
          </p:cNvSpPr>
          <p:nvPr/>
        </p:nvSpPr>
        <p:spPr bwMode="auto">
          <a:xfrm>
            <a:off x="896544" y="28655327"/>
            <a:ext cx="20693023" cy="2554545"/>
          </a:xfrm>
          <a:prstGeom prst="rect">
            <a:avLst/>
          </a:prstGeom>
        </p:spPr>
        <p:txBody>
          <a:bodyPr wrap="square">
            <a:spAutoFit/>
          </a:bodyPr>
          <a:lstStyle/>
          <a:p>
            <a:pPr marL="571500" indent="-571500" algn="just">
              <a:buFont typeface="Arial" panose="020B0604020202020204" pitchFamily="34" charset="0"/>
              <a:buChar char="•"/>
              <a:tabLst>
                <a:tab pos="180340" algn="l"/>
              </a:tabLst>
            </a:pPr>
            <a:r>
              <a:rPr lang="es-ES" sz="4000" dirty="0" err="1">
                <a:latin typeface="Arial" panose="020B0604020202020204" pitchFamily="34" charset="0"/>
                <a:cs typeface="Arial" panose="020B0604020202020204" pitchFamily="34" charset="0"/>
              </a:rPr>
              <a:t>Polona</a:t>
            </a:r>
            <a:r>
              <a:rPr lang="es-ES" sz="4000" dirty="0">
                <a:latin typeface="Arial" panose="020B0604020202020204" pitchFamily="34" charset="0"/>
                <a:cs typeface="Arial" panose="020B0604020202020204" pitchFamily="34" charset="0"/>
              </a:rPr>
              <a:t> K. Carson y </a:t>
            </a:r>
            <a:r>
              <a:rPr lang="es-ES" sz="4000" dirty="0" err="1">
                <a:latin typeface="Arial" panose="020B0604020202020204" pitchFamily="34" charset="0"/>
                <a:cs typeface="Arial" panose="020B0604020202020204" pitchFamily="34" charset="0"/>
              </a:rPr>
              <a:t>Khalid</a:t>
            </a:r>
            <a:r>
              <a:rPr lang="es-ES" sz="4000" dirty="0">
                <a:latin typeface="Arial" panose="020B0604020202020204" pitchFamily="34" charset="0"/>
                <a:cs typeface="Arial" panose="020B0604020202020204" pitchFamily="34" charset="0"/>
              </a:rPr>
              <a:t> S. Al-</a:t>
            </a:r>
            <a:r>
              <a:rPr lang="es-ES" sz="4000" dirty="0" err="1">
                <a:latin typeface="Arial" panose="020B0604020202020204" pitchFamily="34" charset="0"/>
                <a:cs typeface="Arial" panose="020B0604020202020204" pitchFamily="34" charset="0"/>
              </a:rPr>
              <a:t>Ghamdi</a:t>
            </a:r>
            <a:r>
              <a:rPr lang="es-ES" sz="4000" dirty="0">
                <a:latin typeface="Arial" panose="020B0604020202020204" pitchFamily="34" charset="0"/>
                <a:cs typeface="Arial" panose="020B0604020202020204" pitchFamily="34" charset="0"/>
              </a:rPr>
              <a:t>. Gráficos de Control para Monitorizar el Rendimiento de los Métodos de Prueba. ASTM. </a:t>
            </a:r>
            <a:r>
              <a:rPr lang="es-ES" sz="4000" dirty="0" err="1">
                <a:latin typeface="Arial" panose="020B0604020202020204" pitchFamily="34" charset="0"/>
                <a:cs typeface="Arial" panose="020B0604020202020204" pitchFamily="34" charset="0"/>
              </a:rPr>
              <a:t>Dec</a:t>
            </a:r>
            <a:r>
              <a:rPr lang="es-ES" sz="4000" dirty="0">
                <a:latin typeface="Arial" panose="020B0604020202020204" pitchFamily="34" charset="0"/>
                <a:cs typeface="Arial" panose="020B0604020202020204" pitchFamily="34" charset="0"/>
              </a:rPr>
              <a:t> 23, 2020</a:t>
            </a:r>
            <a:r>
              <a:rPr lang="es-ES" sz="4000">
                <a:latin typeface="Arial" panose="020B0604020202020204" pitchFamily="34" charset="0"/>
                <a:cs typeface="Arial" panose="020B0604020202020204" pitchFamily="34" charset="0"/>
              </a:rPr>
              <a:t>.</a:t>
            </a:r>
            <a:r>
              <a:rPr lang="es-ES" altLang="es-ES" sz="4000">
                <a:latin typeface="Arial" panose="020B0604020202020204" pitchFamily="34" charset="0"/>
                <a:cs typeface="Arial" panose="020B0604020202020204" pitchFamily="34" charset="0"/>
              </a:rPr>
              <a:t>  </a:t>
            </a:r>
          </a:p>
          <a:p>
            <a:pPr marL="571500" indent="-571500" algn="just">
              <a:buFont typeface="Arial" panose="020B0604020202020204" pitchFamily="34" charset="0"/>
              <a:buChar char="•"/>
              <a:tabLst>
                <a:tab pos="180340" algn="l"/>
              </a:tabLst>
            </a:pPr>
            <a:r>
              <a:rPr lang="es-ES" altLang="es-ES" sz="4000">
                <a:latin typeface="Arial" panose="020B0604020202020204" pitchFamily="34" charset="0"/>
                <a:cs typeface="Arial" panose="020B0604020202020204" pitchFamily="34" charset="0"/>
              </a:rPr>
              <a:t>Carl </a:t>
            </a:r>
            <a:r>
              <a:rPr lang="es-ES" altLang="es-ES" sz="4000" dirty="0" err="1">
                <a:latin typeface="Arial" panose="020B0604020202020204" pitchFamily="34" charset="0"/>
                <a:cs typeface="Arial" panose="020B0604020202020204" pitchFamily="34" charset="0"/>
              </a:rPr>
              <a:t>Berardinelli</a:t>
            </a:r>
            <a:r>
              <a:rPr lang="es-ES" altLang="es-ES" sz="4000" dirty="0">
                <a:latin typeface="Arial" panose="020B0604020202020204" pitchFamily="34" charset="0"/>
                <a:cs typeface="Arial" panose="020B0604020202020204" pitchFamily="34" charset="0"/>
              </a:rPr>
              <a:t>. Run Charts: A Simple and </a:t>
            </a:r>
            <a:r>
              <a:rPr lang="es-ES" altLang="es-ES" sz="4000" dirty="0" err="1">
                <a:latin typeface="Arial" panose="020B0604020202020204" pitchFamily="34" charset="0"/>
                <a:cs typeface="Arial" panose="020B0604020202020204" pitchFamily="34" charset="0"/>
              </a:rPr>
              <a:t>Powerful</a:t>
            </a:r>
            <a:r>
              <a:rPr lang="es-ES" altLang="es-ES" sz="4000" dirty="0">
                <a:latin typeface="Arial" panose="020B0604020202020204" pitchFamily="34" charset="0"/>
                <a:cs typeface="Arial" panose="020B0604020202020204" pitchFamily="34" charset="0"/>
              </a:rPr>
              <a:t> Tool </a:t>
            </a:r>
            <a:r>
              <a:rPr lang="es-ES" altLang="es-ES" sz="4000" dirty="0" err="1">
                <a:latin typeface="Arial" panose="020B0604020202020204" pitchFamily="34" charset="0"/>
                <a:cs typeface="Arial" panose="020B0604020202020204" pitchFamily="34" charset="0"/>
              </a:rPr>
              <a:t>for</a:t>
            </a:r>
            <a:r>
              <a:rPr lang="es-ES" altLang="es-ES" sz="4000" dirty="0">
                <a:latin typeface="Arial" panose="020B0604020202020204" pitchFamily="34" charset="0"/>
                <a:cs typeface="Arial" panose="020B0604020202020204" pitchFamily="34" charset="0"/>
              </a:rPr>
              <a:t> </a:t>
            </a:r>
            <a:r>
              <a:rPr lang="es-ES" altLang="es-ES" sz="4000" dirty="0" err="1">
                <a:latin typeface="Arial" panose="020B0604020202020204" pitchFamily="34" charset="0"/>
                <a:cs typeface="Arial" panose="020B0604020202020204" pitchFamily="34" charset="0"/>
              </a:rPr>
              <a:t>Process</a:t>
            </a:r>
            <a:r>
              <a:rPr lang="es-ES" altLang="es-ES" sz="4000" dirty="0">
                <a:latin typeface="Arial" panose="020B0604020202020204" pitchFamily="34" charset="0"/>
                <a:cs typeface="Arial" panose="020B0604020202020204" pitchFamily="34" charset="0"/>
              </a:rPr>
              <a:t> </a:t>
            </a:r>
            <a:r>
              <a:rPr lang="es-ES" altLang="es-ES" sz="4000" dirty="0" err="1">
                <a:latin typeface="Arial" panose="020B0604020202020204" pitchFamily="34" charset="0"/>
                <a:cs typeface="Arial" panose="020B0604020202020204" pitchFamily="34" charset="0"/>
              </a:rPr>
              <a:t>Improvement</a:t>
            </a:r>
            <a:r>
              <a:rPr lang="es-ES" altLang="es-ES" sz="4000" dirty="0">
                <a:latin typeface="Arial" panose="020B0604020202020204" pitchFamily="34" charset="0"/>
                <a:cs typeface="Arial" panose="020B0604020202020204" pitchFamily="34" charset="0"/>
              </a:rPr>
              <a:t>. ISIXSIGMA. </a:t>
            </a:r>
            <a:r>
              <a:rPr lang="es-ES" altLang="es-ES" sz="4000" dirty="0" err="1">
                <a:latin typeface="Arial" panose="020B0604020202020204" pitchFamily="34" charset="0"/>
                <a:cs typeface="Arial" panose="020B0604020202020204" pitchFamily="34" charset="0"/>
              </a:rPr>
              <a:t>October</a:t>
            </a:r>
            <a:r>
              <a:rPr lang="es-ES" altLang="es-ES" sz="4000" dirty="0">
                <a:latin typeface="Arial" panose="020B0604020202020204" pitchFamily="34" charset="0"/>
                <a:cs typeface="Arial" panose="020B0604020202020204" pitchFamily="34" charset="0"/>
              </a:rPr>
              <a:t> 16, 2024.</a:t>
            </a:r>
          </a:p>
        </p:txBody>
      </p:sp>
      <p:sp>
        <p:nvSpPr>
          <p:cNvPr id="43" name="AutoShape 6" descr="logo">
            <a:hlinkClick r:id="rId8"/>
            <a:extLst>
              <a:ext uri="{FF2B5EF4-FFF2-40B4-BE49-F238E27FC236}">
                <a16:creationId xmlns:a16="http://schemas.microsoft.com/office/drawing/2014/main" id="{6BE260A7-FA43-4B98-ADBC-DD828ECEE615}"/>
              </a:ext>
            </a:extLst>
          </p:cNvPr>
          <p:cNvSpPr>
            <a:spLocks noChangeAspect="1" noChangeArrowheads="1"/>
          </p:cNvSpPr>
          <p:nvPr/>
        </p:nvSpPr>
        <p:spPr bwMode="auto">
          <a:xfrm>
            <a:off x="20764500" y="15994062"/>
            <a:ext cx="1905000" cy="45090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4" name="AutoShape 8" descr="ASTM-newLogo">
            <a:hlinkClick r:id="rId9"/>
            <a:extLst>
              <a:ext uri="{FF2B5EF4-FFF2-40B4-BE49-F238E27FC236}">
                <a16:creationId xmlns:a16="http://schemas.microsoft.com/office/drawing/2014/main" id="{57086848-3F05-478F-91E3-BC1673F9E27F}"/>
              </a:ext>
            </a:extLst>
          </p:cNvPr>
          <p:cNvSpPr>
            <a:spLocks noChangeAspect="1" noChangeArrowheads="1"/>
          </p:cNvSpPr>
          <p:nvPr/>
        </p:nvSpPr>
        <p:spPr bwMode="auto">
          <a:xfrm>
            <a:off x="20326350" y="15851188"/>
            <a:ext cx="2781300" cy="666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608</Words>
  <Application>Microsoft Office PowerPoint</Application>
  <PresentationFormat>Personalizado</PresentationFormat>
  <Paragraphs>48</Paragraphs>
  <Slides>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vt:i4>
      </vt:variant>
    </vt:vector>
  </HeadingPairs>
  <TitlesOfParts>
    <vt:vector size="9" baseType="lpstr">
      <vt:lpstr>Arial</vt:lpstr>
      <vt:lpstr>Arial Black</vt:lpstr>
      <vt:lpstr>Calibri</vt:lpstr>
      <vt:lpstr>Calibri Light</vt:lpstr>
      <vt:lpstr>Times New Roman</vt:lpstr>
      <vt:lpstr>Trebuchet MS</vt:lpstr>
      <vt:lpstr>A1 Template</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Caridad Anais Gasmuri Gonzalez</cp:lastModifiedBy>
  <cp:revision>28</cp:revision>
  <dcterms:modified xsi:type="dcterms:W3CDTF">2026-07-13T21:05:26Z</dcterms:modified>
</cp:coreProperties>
</file>