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5" d="100"/>
          <a:sy n="15" d="100"/>
        </p:scale>
        <p:origin x="1644" y="90"/>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7/5/2026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7/5/2026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788985" y="7178381"/>
            <a:ext cx="24660810" cy="9511209"/>
          </a:xfrm>
          <a:ln w="22225">
            <a:solidFill>
              <a:srgbClr val="C00000"/>
            </a:solidFill>
            <a:prstDash val="lgDash"/>
          </a:ln>
        </p:spPr>
        <p:txBody>
          <a:bodyPr/>
          <a:lstStyle/>
          <a:p>
            <a:pPr marL="1143000" indent="-1143000">
              <a:buAutoNum type="arabicPeriod"/>
            </a:pPr>
            <a:r>
              <a:rPr lang="en-US" sz="5000" u="none" dirty="0">
                <a:solidFill>
                  <a:schemeClr val="tx1"/>
                </a:solidFill>
                <a:latin typeface="Arial" panose="020B0604020202020204" pitchFamily="34" charset="0"/>
                <a:ea typeface="Tahoma" panose="020B0604030504040204" pitchFamily="34" charset="0"/>
                <a:cs typeface="Arial" panose="020B0604020202020204" pitchFamily="34" charset="0"/>
              </a:rPr>
              <a:t>INTRODUCCION (OBJETIVOS)</a:t>
            </a:r>
          </a:p>
          <a:p>
            <a:pPr algn="just"/>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Las plantas medicinales y sus derivados seguirán teniendo un papel importante en la terapia médica a pesar de los avances en la tecnología química, ya que constituyen una fuente muy importante de nuevos compuestos bioactivos, que ofrecen una diversidad química importante para la industria farmacéutica. Cuba en particular posee una extensa flora, Sin embargo, las escasas evidencias científicas con respecto a la eficacia y seguridad clínica de estos derivados naturales. Entre los representantes se encuentra la especie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Talipariti</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elatum</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Sw</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Fryxell</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Malvaceae</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(sin.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Hibiscus</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elatus</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Sw</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 </a:t>
            </a:r>
          </a:p>
          <a:p>
            <a:pPr algn="just"/>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Objetivo: Determinar la calidad, extracción e identificación de los principales componentes de flores y frutos de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Talipariti</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elatum</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Sw</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Fryxell</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000" b="0" u="none" dirty="0" err="1">
                <a:solidFill>
                  <a:schemeClr val="tx1"/>
                </a:solidFill>
                <a:latin typeface="Arial" panose="020B0604020202020204" pitchFamily="34" charset="0"/>
                <a:ea typeface="Tahoma" panose="020B0604030504040204" pitchFamily="34" charset="0"/>
                <a:cs typeface="Arial" panose="020B0604020202020204" pitchFamily="34" charset="0"/>
              </a:rPr>
              <a:t>Malvaceae</a:t>
            </a:r>
            <a:r>
              <a:rPr lang="es-ES" sz="5000" b="0" u="none" dirty="0">
                <a:solidFill>
                  <a:schemeClr val="tx1"/>
                </a:solidFill>
                <a:latin typeface="Arial" panose="020B0604020202020204" pitchFamily="34" charset="0"/>
                <a:ea typeface="Tahoma" panose="020B0604030504040204" pitchFamily="34" charset="0"/>
                <a:cs typeface="Arial" panose="020B0604020202020204" pitchFamily="34" charset="0"/>
              </a:rPr>
              <a:t>). .</a:t>
            </a:r>
          </a:p>
          <a:p>
            <a:pPr algn="just"/>
            <a:endParaRPr lang="en-US" sz="5000" u="none"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788985" y="16259900"/>
            <a:ext cx="24660810" cy="11573498"/>
          </a:xfrm>
          <a:solidFill>
            <a:schemeClr val="bg1"/>
          </a:solidFill>
          <a:ln w="22225">
            <a:solidFill>
              <a:srgbClr val="002060"/>
            </a:solidFill>
            <a:prstDash val="lgDash"/>
          </a:ln>
        </p:spPr>
        <p:txBody>
          <a:bodyPr/>
          <a:lstStyle/>
          <a:p>
            <a:r>
              <a:rPr lang="en-US" sz="5800" u="none" dirty="0">
                <a:solidFill>
                  <a:schemeClr val="tx1"/>
                </a:solidFill>
                <a:latin typeface="Arial" panose="020B0604020202020204" pitchFamily="34" charset="0"/>
                <a:cs typeface="Arial" panose="020B0604020202020204" pitchFamily="34" charset="0"/>
              </a:rPr>
              <a:t>2. METODOLOGIA</a:t>
            </a:r>
          </a:p>
          <a:p>
            <a:pPr algn="just"/>
            <a:r>
              <a:rPr lang="es-ES" sz="4000" b="0" dirty="0">
                <a:solidFill>
                  <a:schemeClr val="tx1"/>
                </a:solidFill>
                <a:latin typeface="Arial" panose="020B0604020202020204" pitchFamily="34" charset="0"/>
                <a:cs typeface="Arial" panose="020B0604020202020204" pitchFamily="34" charset="0"/>
              </a:rPr>
              <a:t>- Recolección y procesamiento del material vegetal</a:t>
            </a:r>
          </a:p>
          <a:p>
            <a:pPr algn="just"/>
            <a:r>
              <a:rPr lang="es-ES" sz="4000" b="0" dirty="0">
                <a:solidFill>
                  <a:schemeClr val="tx1"/>
                </a:solidFill>
                <a:latin typeface="Arial" panose="020B0604020202020204" pitchFamily="34" charset="0"/>
                <a:cs typeface="Arial" panose="020B0604020202020204" pitchFamily="34" charset="0"/>
              </a:rPr>
              <a:t>- Análisis de la composición química de los extractos de flores y frutos</a:t>
            </a:r>
          </a:p>
          <a:p>
            <a:pPr algn="just"/>
            <a:r>
              <a:rPr lang="en-US" sz="4000" b="0" u="none" dirty="0" err="1">
                <a:solidFill>
                  <a:schemeClr val="tx1"/>
                </a:solidFill>
                <a:latin typeface="Arial" panose="020B0604020202020204" pitchFamily="34" charset="0"/>
                <a:cs typeface="Arial" panose="020B0604020202020204" pitchFamily="34" charset="0"/>
              </a:rPr>
              <a:t>Obtención</a:t>
            </a:r>
            <a:r>
              <a:rPr lang="en-US" sz="4000" b="0" u="none" dirty="0">
                <a:solidFill>
                  <a:schemeClr val="tx1"/>
                </a:solidFill>
                <a:latin typeface="Arial" panose="020B0604020202020204" pitchFamily="34" charset="0"/>
                <a:cs typeface="Arial" panose="020B0604020202020204" pitchFamily="34" charset="0"/>
              </a:rPr>
              <a:t> del </a:t>
            </a:r>
            <a:r>
              <a:rPr lang="en-US" sz="4000" b="0" u="none" dirty="0" err="1">
                <a:solidFill>
                  <a:schemeClr val="tx1"/>
                </a:solidFill>
                <a:latin typeface="Arial" panose="020B0604020202020204" pitchFamily="34" charset="0"/>
                <a:cs typeface="Arial" panose="020B0604020202020204" pitchFamily="34" charset="0"/>
              </a:rPr>
              <a:t>extracto</a:t>
            </a:r>
            <a:r>
              <a:rPr lang="en-US" sz="4000" b="0" u="none" dirty="0">
                <a:solidFill>
                  <a:schemeClr val="tx1"/>
                </a:solidFill>
                <a:latin typeface="Arial" panose="020B0604020202020204" pitchFamily="34" charset="0"/>
                <a:cs typeface="Arial" panose="020B0604020202020204" pitchFamily="34" charset="0"/>
              </a:rPr>
              <a:t> </a:t>
            </a:r>
          </a:p>
          <a:p>
            <a:pPr algn="just"/>
            <a:r>
              <a:rPr lang="es-ES" sz="4000" b="0" u="none" dirty="0">
                <a:solidFill>
                  <a:schemeClr val="tx1"/>
                </a:solidFill>
                <a:latin typeface="Arial" panose="020B0604020202020204" pitchFamily="34" charset="0"/>
                <a:cs typeface="Arial" panose="020B0604020202020204" pitchFamily="34" charset="0"/>
              </a:rPr>
              <a:t>Los extractos se elaboraron con el material pulverizado (60 g) sin tamizar, en un extractor Soxhlet con 675 </a:t>
            </a:r>
            <a:r>
              <a:rPr lang="es-ES" sz="4000" b="0" u="none" dirty="0" err="1">
                <a:solidFill>
                  <a:schemeClr val="tx1"/>
                </a:solidFill>
                <a:latin typeface="Arial" panose="020B0604020202020204" pitchFamily="34" charset="0"/>
                <a:cs typeface="Arial" panose="020B0604020202020204" pitchFamily="34" charset="0"/>
              </a:rPr>
              <a:t>mL</a:t>
            </a:r>
            <a:r>
              <a:rPr lang="es-ES" sz="4000" b="0" u="none" dirty="0">
                <a:solidFill>
                  <a:schemeClr val="tx1"/>
                </a:solidFill>
                <a:latin typeface="Arial" panose="020B0604020202020204" pitchFamily="34" charset="0"/>
                <a:cs typeface="Arial" panose="020B0604020202020204" pitchFamily="34" charset="0"/>
              </a:rPr>
              <a:t> de etanol al 95 % durante 20 horas. Los diferentes extractos se concentraron en un </a:t>
            </a:r>
            <a:r>
              <a:rPr lang="es-ES" sz="4000" b="0" u="none" dirty="0" err="1">
                <a:solidFill>
                  <a:schemeClr val="tx1"/>
                </a:solidFill>
                <a:latin typeface="Arial" panose="020B0604020202020204" pitchFamily="34" charset="0"/>
                <a:cs typeface="Arial" panose="020B0604020202020204" pitchFamily="34" charset="0"/>
              </a:rPr>
              <a:t>rotoevaporador</a:t>
            </a:r>
            <a:r>
              <a:rPr lang="es-ES" sz="4000" b="0" u="none" dirty="0">
                <a:solidFill>
                  <a:schemeClr val="tx1"/>
                </a:solidFill>
                <a:latin typeface="Arial" panose="020B0604020202020204" pitchFamily="34" charset="0"/>
                <a:cs typeface="Arial" panose="020B0604020202020204" pitchFamily="34" charset="0"/>
              </a:rPr>
              <a:t> al vacío hasta 200 </a:t>
            </a:r>
            <a:r>
              <a:rPr lang="es-ES" sz="4000" b="0" u="none" dirty="0" err="1">
                <a:solidFill>
                  <a:schemeClr val="tx1"/>
                </a:solidFill>
                <a:latin typeface="Arial" panose="020B0604020202020204" pitchFamily="34" charset="0"/>
                <a:cs typeface="Arial" panose="020B0604020202020204" pitchFamily="34" charset="0"/>
              </a:rPr>
              <a:t>mL</a:t>
            </a:r>
            <a:r>
              <a:rPr lang="es-ES" sz="4000" b="0" u="none" dirty="0">
                <a:solidFill>
                  <a:schemeClr val="tx1"/>
                </a:solidFill>
                <a:latin typeface="Arial" panose="020B0604020202020204" pitchFamily="34" charset="0"/>
                <a:cs typeface="Arial" panose="020B0604020202020204" pitchFamily="34" charset="0"/>
              </a:rPr>
              <a:t> a 120 rpm, a una temperatura de 70 °C a 500 mbar de presión de acuerdo a Méndez y col., 2021. </a:t>
            </a:r>
          </a:p>
          <a:p>
            <a:pPr marL="571500" indent="-571500" algn="just">
              <a:buFontTx/>
              <a:buChar char="-"/>
            </a:pPr>
            <a:r>
              <a:rPr lang="es-ES" sz="4000" b="0" i="1" u="none" dirty="0">
                <a:solidFill>
                  <a:schemeClr val="tx1"/>
                </a:solidFill>
                <a:latin typeface="Arial" panose="020B0604020202020204" pitchFamily="34" charset="0"/>
                <a:cs typeface="Arial" panose="020B0604020202020204" pitchFamily="34" charset="0"/>
              </a:rPr>
              <a:t>Las muestras se sometieron a un análisis en un equipo de cromatografía gaseosa acoplada a un espectrómetro de masas (CG/EM) marca </a:t>
            </a:r>
            <a:r>
              <a:rPr lang="es-ES" sz="4000" b="0" i="1" u="none" dirty="0" err="1">
                <a:solidFill>
                  <a:schemeClr val="tx1"/>
                </a:solidFill>
                <a:latin typeface="Arial" panose="020B0604020202020204" pitchFamily="34" charset="0"/>
                <a:cs typeface="Arial" panose="020B0604020202020204" pitchFamily="34" charset="0"/>
              </a:rPr>
              <a:t>Shimadzu</a:t>
            </a:r>
            <a:r>
              <a:rPr lang="es-ES" sz="4000" b="0" i="1" u="none" dirty="0">
                <a:solidFill>
                  <a:schemeClr val="tx1"/>
                </a:solidFill>
                <a:latin typeface="Arial" panose="020B0604020202020204" pitchFamily="34" charset="0"/>
                <a:cs typeface="Arial" panose="020B0604020202020204" pitchFamily="34" charset="0"/>
              </a:rPr>
              <a:t> QP2010 de fabricación japonesa, equipado con un fraccionador. La columna cromatográfica utilizada fue una BP5 (30m x 0,25 mm x 0,25 micras) bajo las condiciones cromatográficas siguientes: helio (He) como gas portador, obteniendo los fragmentos por impacto electrónico a 70 eV a una velocidad de 1,2 </a:t>
            </a:r>
            <a:r>
              <a:rPr lang="es-ES" sz="4000" b="0" i="1" u="none" dirty="0" err="1">
                <a:solidFill>
                  <a:schemeClr val="tx1"/>
                </a:solidFill>
                <a:latin typeface="Arial" panose="020B0604020202020204" pitchFamily="34" charset="0"/>
                <a:cs typeface="Arial" panose="020B0604020202020204" pitchFamily="34" charset="0"/>
              </a:rPr>
              <a:t>mL</a:t>
            </a:r>
            <a:r>
              <a:rPr lang="es-ES" sz="4000" b="0" i="1" u="none" dirty="0">
                <a:solidFill>
                  <a:schemeClr val="tx1"/>
                </a:solidFill>
                <a:latin typeface="Arial" panose="020B0604020202020204" pitchFamily="34" charset="0"/>
                <a:cs typeface="Arial" panose="020B0604020202020204" pitchFamily="34" charset="0"/>
              </a:rPr>
              <a:t>/min, un flujo de división 1:50 y un volumen inyectado de la muestra de 1 </a:t>
            </a:r>
            <a:r>
              <a:rPr lang="es-ES" sz="4000" b="0" i="1" u="none" dirty="0" err="1">
                <a:solidFill>
                  <a:schemeClr val="tx1"/>
                </a:solidFill>
                <a:latin typeface="Arial" panose="020B0604020202020204" pitchFamily="34" charset="0"/>
                <a:cs typeface="Arial" panose="020B0604020202020204" pitchFamily="34" charset="0"/>
              </a:rPr>
              <a:t>μL</a:t>
            </a:r>
            <a:r>
              <a:rPr lang="es-ES" sz="4000" b="0" i="1" u="none" dirty="0">
                <a:solidFill>
                  <a:schemeClr val="tx1"/>
                </a:solidFill>
                <a:latin typeface="Arial" panose="020B0604020202020204" pitchFamily="34" charset="0"/>
                <a:cs typeface="Arial" panose="020B0604020202020204" pitchFamily="34" charset="0"/>
              </a:rPr>
              <a:t>. Los compuestos se analizan utilizando las cartotecas (librerías) del equipo NIST21 y NIST107, teniendo en consideración los resultados obtenidos después del tamizaje fitoquímico de acuerdo a González y col., 2018. El agente </a:t>
            </a:r>
            <a:r>
              <a:rPr lang="es-ES" sz="4000" b="0" i="1" u="none" dirty="0" err="1">
                <a:solidFill>
                  <a:schemeClr val="tx1"/>
                </a:solidFill>
                <a:latin typeface="Arial" panose="020B0604020202020204" pitchFamily="34" charset="0"/>
                <a:cs typeface="Arial" panose="020B0604020202020204" pitchFamily="34" charset="0"/>
              </a:rPr>
              <a:t>silinizante</a:t>
            </a:r>
            <a:r>
              <a:rPr lang="es-ES" sz="4000" b="0" i="1" u="none" dirty="0">
                <a:solidFill>
                  <a:schemeClr val="tx1"/>
                </a:solidFill>
                <a:latin typeface="Arial" panose="020B0604020202020204" pitchFamily="34" charset="0"/>
                <a:cs typeface="Arial" panose="020B0604020202020204" pitchFamily="34" charset="0"/>
              </a:rPr>
              <a:t> fue la N,O-bis (</a:t>
            </a:r>
            <a:r>
              <a:rPr lang="es-ES" sz="4000" b="0" i="1" u="none" dirty="0" err="1">
                <a:solidFill>
                  <a:schemeClr val="tx1"/>
                </a:solidFill>
                <a:latin typeface="Arial" panose="020B0604020202020204" pitchFamily="34" charset="0"/>
                <a:cs typeface="Arial" panose="020B0604020202020204" pitchFamily="34" charset="0"/>
              </a:rPr>
              <a:t>trimetilsilil</a:t>
            </a:r>
            <a:r>
              <a:rPr lang="es-ES" sz="4000" b="0" i="1" u="none" dirty="0">
                <a:solidFill>
                  <a:schemeClr val="tx1"/>
                </a:solidFill>
                <a:latin typeface="Arial" panose="020B0604020202020204" pitchFamily="34" charset="0"/>
                <a:cs typeface="Arial" panose="020B0604020202020204" pitchFamily="34" charset="0"/>
              </a:rPr>
              <a:t>) </a:t>
            </a:r>
            <a:r>
              <a:rPr lang="es-ES" sz="4000" b="0" i="1" u="none" dirty="0" err="1">
                <a:solidFill>
                  <a:schemeClr val="tx1"/>
                </a:solidFill>
                <a:latin typeface="Arial" panose="020B0604020202020204" pitchFamily="34" charset="0"/>
                <a:cs typeface="Arial" panose="020B0604020202020204" pitchFamily="34" charset="0"/>
              </a:rPr>
              <a:t>trifluoroacetamida</a:t>
            </a:r>
            <a:r>
              <a:rPr lang="es-ES" sz="4000" b="0" i="1" u="none" dirty="0">
                <a:solidFill>
                  <a:schemeClr val="tx1"/>
                </a:solidFill>
                <a:latin typeface="Arial" panose="020B0604020202020204" pitchFamily="34" charset="0"/>
                <a:cs typeface="Arial" panose="020B0604020202020204" pitchFamily="34" charset="0"/>
              </a:rPr>
              <a:t> (BSTFA), CAS 25561-30-2, Lot: 0901-1 </a:t>
            </a:r>
            <a:r>
              <a:rPr lang="es-ES" sz="4000" b="0" i="1" u="none" dirty="0" err="1">
                <a:solidFill>
                  <a:schemeClr val="tx1"/>
                </a:solidFill>
                <a:latin typeface="Arial" panose="020B0604020202020204" pitchFamily="34" charset="0"/>
                <a:cs typeface="Arial" panose="020B0604020202020204" pitchFamily="34" charset="0"/>
              </a:rPr>
              <a:t>Macherey</a:t>
            </a:r>
            <a:r>
              <a:rPr lang="es-ES" sz="4000" b="0" i="1" u="none" dirty="0">
                <a:solidFill>
                  <a:schemeClr val="tx1"/>
                </a:solidFill>
                <a:latin typeface="Arial" panose="020B0604020202020204" pitchFamily="34" charset="0"/>
                <a:cs typeface="Arial" panose="020B0604020202020204" pitchFamily="34" charset="0"/>
              </a:rPr>
              <a:t>-Nagel </a:t>
            </a:r>
            <a:r>
              <a:rPr lang="es-ES" sz="4000" b="0" i="1" u="none" dirty="0" err="1">
                <a:solidFill>
                  <a:schemeClr val="tx1"/>
                </a:solidFill>
                <a:latin typeface="Arial" panose="020B0604020202020204" pitchFamily="34" charset="0"/>
                <a:cs typeface="Arial" panose="020B0604020202020204" pitchFamily="34" charset="0"/>
              </a:rPr>
              <a:t>GmbH</a:t>
            </a:r>
            <a:r>
              <a:rPr lang="es-ES" sz="4000" b="0" i="1" u="none" dirty="0">
                <a:solidFill>
                  <a:schemeClr val="tx1"/>
                </a:solidFill>
                <a:latin typeface="Arial" panose="020B0604020202020204" pitchFamily="34" charset="0"/>
                <a:cs typeface="Arial" panose="020B0604020202020204" pitchFamily="34" charset="0"/>
              </a:rPr>
              <a:t> &amp; C. KG (Méndez y col., 2021).</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3745892" y="7428630"/>
            <a:ext cx="20497666" cy="1020402"/>
          </a:xfrm>
        </p:spPr>
        <p:txBody>
          <a:bodyPr/>
          <a:lstStyle/>
          <a:p>
            <a:r>
              <a:rPr lang="en-US" sz="5800" u="none" dirty="0">
                <a:solidFill>
                  <a:schemeClr val="tx1"/>
                </a:solidFill>
                <a:latin typeface="Arial" panose="020B0604020202020204" pitchFamily="34" charset="0"/>
                <a:cs typeface="Arial" panose="020B0604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2047623" y="22211226"/>
            <a:ext cx="20492032" cy="1020402"/>
          </a:xfrm>
        </p:spPr>
        <p:txBody>
          <a:bodyPr/>
          <a:lstStyle/>
          <a:p>
            <a:r>
              <a:rPr lang="en-US" sz="5800" u="none" dirty="0">
                <a:solidFill>
                  <a:schemeClr val="tx1"/>
                </a:solidFill>
                <a:latin typeface="Arial" panose="020B0604020202020204" pitchFamily="34" charset="0"/>
                <a:cs typeface="Arial" panose="020B0604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3331029" y="5097683"/>
            <a:ext cx="39190233" cy="1769028"/>
          </a:xfrm>
        </p:spPr>
        <p:txBody>
          <a:bodyPr>
            <a:noAutofit/>
          </a:bodyPr>
          <a:lstStyle/>
          <a:p>
            <a:r>
              <a:rPr lang="en-US" sz="6000" b="1" dirty="0">
                <a:solidFill>
                  <a:schemeClr val="tx1"/>
                </a:solidFill>
                <a:latin typeface="Arial" panose="020B0604020202020204" pitchFamily="34" charset="0"/>
                <a:cs typeface="Arial" panose="020B0604020202020204" pitchFamily="34" charset="0"/>
              </a:rPr>
              <a:t>Autor: MSc. Enrique Gómez Contreras</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38908" y="2900837"/>
            <a:ext cx="32073573" cy="2135830"/>
          </a:xfrm>
        </p:spPr>
        <p:txBody>
          <a:bodyPr>
            <a:noAutofit/>
          </a:bodyPr>
          <a:lstStyle/>
          <a:p>
            <a:r>
              <a:rPr lang="es-ES" b="1" dirty="0">
                <a:latin typeface="Arial" panose="020B0604020202020204" pitchFamily="34" charset="0"/>
                <a:cs typeface="Arial" panose="020B0604020202020204" pitchFamily="34" charset="0"/>
              </a:rPr>
              <a:t>EXTRACCIÓN E IDENTIFICACIÓN DE LOS PRINCIPALES COMPONENTES DE LAS FLORES Y FRUTOS DE </a:t>
            </a:r>
            <a:r>
              <a:rPr lang="es-ES" b="1" i="1" dirty="0">
                <a:latin typeface="Arial" panose="020B0604020202020204" pitchFamily="34" charset="0"/>
                <a:cs typeface="Arial" panose="020B0604020202020204" pitchFamily="34" charset="0"/>
              </a:rPr>
              <a:t>TALIPARITIS ELATUM</a:t>
            </a:r>
            <a:r>
              <a:rPr lang="es-ES" b="1" dirty="0">
                <a:latin typeface="Arial" panose="020B0604020202020204" pitchFamily="34" charset="0"/>
                <a:cs typeface="Arial" panose="020B0604020202020204" pitchFamily="34" charset="0"/>
              </a:rPr>
              <a:t>.</a:t>
            </a:r>
            <a:endParaRPr lang="en-US" sz="8800" b="1" dirty="0">
              <a:solidFill>
                <a:schemeClr val="tx1"/>
              </a:solidFill>
              <a:latin typeface="Arial" panose="020B0604020202020204" pitchFamily="34" charset="0"/>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599" y="1637906"/>
            <a:ext cx="31295327" cy="2784804"/>
          </a:xfrm>
        </p:spPr>
        <p:txBody>
          <a:bodyPr>
            <a:noAutofit/>
          </a:bodyPr>
          <a:lstStyle/>
          <a:p>
            <a:r>
              <a:rPr lang="en-US" sz="6000" dirty="0" err="1">
                <a:solidFill>
                  <a:schemeClr val="tx1"/>
                </a:solidFill>
                <a:latin typeface="Arial" panose="020B0604020202020204" pitchFamily="34" charset="0"/>
                <a:cs typeface="Arial" panose="020B0604020202020204" pitchFamily="34" charset="0"/>
              </a:rPr>
              <a:t>Temática</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Productos</a:t>
            </a:r>
            <a:r>
              <a:rPr lang="en-US" sz="6000" dirty="0">
                <a:solidFill>
                  <a:schemeClr val="tx1"/>
                </a:solidFill>
                <a:latin typeface="Arial" panose="020B0604020202020204" pitchFamily="34" charset="0"/>
                <a:cs typeface="Arial" panose="020B0604020202020204" pitchFamily="34" charset="0"/>
              </a:rPr>
              <a:t> naturales </a:t>
            </a:r>
          </a:p>
          <a:p>
            <a:r>
              <a:rPr lang="en-US" sz="6000" dirty="0">
                <a:solidFill>
                  <a:schemeClr val="tx1"/>
                </a:solidFill>
                <a:latin typeface="Arial" panose="020B0604020202020204" pitchFamily="34" charset="0"/>
                <a:cs typeface="Arial" panose="020B0604020202020204" pitchFamily="34" charset="0"/>
              </a:rPr>
              <a:t>   </a:t>
            </a: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713707" y="27833397"/>
            <a:ext cx="17377899"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Arial" panose="020B0604020202020204" pitchFamily="34" charset="0"/>
                <a:cs typeface="Arial" panose="020B0604020202020204" pitchFamily="34" charset="0"/>
              </a:rPr>
              <a:t>5. REFERENCIAS BIBLIOGRÁFICAS</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17" name="CuadroTexto 16">
            <a:extLst>
              <a:ext uri="{FF2B5EF4-FFF2-40B4-BE49-F238E27FC236}">
                <a16:creationId xmlns:a16="http://schemas.microsoft.com/office/drawing/2014/main" id="{7D82F89E-F85B-1805-6F0B-19FBFE5609DF}"/>
              </a:ext>
            </a:extLst>
          </p:cNvPr>
          <p:cNvSpPr txBox="1"/>
          <p:nvPr/>
        </p:nvSpPr>
        <p:spPr>
          <a:xfrm>
            <a:off x="26841450" y="23231628"/>
            <a:ext cx="14306550" cy="7848302"/>
          </a:xfrm>
          <a:prstGeom prst="rect">
            <a:avLst/>
          </a:prstGeom>
          <a:noFill/>
        </p:spPr>
        <p:txBody>
          <a:bodyPr wrap="square" rtlCol="0">
            <a:spAutoFit/>
          </a:bodyPr>
          <a:lstStyle/>
          <a:p>
            <a:pPr algn="just"/>
            <a:r>
              <a:rPr lang="es-ES" sz="3600" dirty="0">
                <a:latin typeface="Arial" panose="020B0604020202020204" pitchFamily="34" charset="0"/>
                <a:cs typeface="Arial" panose="020B0604020202020204" pitchFamily="34" charset="0"/>
              </a:rPr>
              <a:t>Se determinaron algunos parámetros de calidad como droga cruda para las flores y los frutos de la especie tales como: humedad residual, cenizas totales, cenizas solubles en agua y extractivos solubles, estando la mayoría de los valores obtenidos en los rangos establecidos para plantas medicinales. Se determinaron los parámetros físico-químicos de los extractos hidroalcohólicos de las flores y frutos de la especie elaborados por el método de extracción por Soxhlet con etanol al 95 %, los cuales permiten inferir que ambos extractos cuentan con la calidad necesaria para ser utilizados en la elaboración de fitofármacos, </a:t>
            </a:r>
            <a:r>
              <a:rPr lang="es-ES" sz="3600" dirty="0" err="1">
                <a:latin typeface="Arial" panose="020B0604020202020204" pitchFamily="34" charset="0"/>
                <a:cs typeface="Arial" panose="020B0604020202020204" pitchFamily="34" charset="0"/>
              </a:rPr>
              <a:t>fitocosméticos</a:t>
            </a:r>
            <a:r>
              <a:rPr lang="es-ES" sz="3600" dirty="0">
                <a:latin typeface="Arial" panose="020B0604020202020204" pitchFamily="34" charset="0"/>
                <a:cs typeface="Arial" panose="020B0604020202020204" pitchFamily="34" charset="0"/>
              </a:rPr>
              <a:t> o nutracéuticos. Por diferentes técnicas cromatográficas y espectroscópicas se aislaron e</a:t>
            </a:r>
          </a:p>
          <a:p>
            <a:pPr algn="just"/>
            <a:r>
              <a:rPr lang="es-ES" sz="3600" dirty="0">
                <a:latin typeface="Arial" panose="020B0604020202020204" pitchFamily="34" charset="0"/>
                <a:cs typeface="Arial" panose="020B0604020202020204" pitchFamily="34" charset="0"/>
              </a:rPr>
              <a:t>identificaron más de 200 componentes de naturaleza diversa, los cuales, en su mayoría, constituyen nuevos informes para las flores y los frutos de </a:t>
            </a:r>
            <a:r>
              <a:rPr lang="es-ES" sz="3600" i="1" dirty="0">
                <a:latin typeface="Arial" panose="020B0604020202020204" pitchFamily="34" charset="0"/>
                <a:cs typeface="Arial" panose="020B0604020202020204" pitchFamily="34" charset="0"/>
              </a:rPr>
              <a:t>T. </a:t>
            </a:r>
            <a:r>
              <a:rPr lang="es-ES" sz="3600" i="1" dirty="0" err="1">
                <a:latin typeface="Arial" panose="020B0604020202020204" pitchFamily="34" charset="0"/>
                <a:cs typeface="Arial" panose="020B0604020202020204" pitchFamily="34" charset="0"/>
              </a:rPr>
              <a:t>elatum</a:t>
            </a:r>
            <a:r>
              <a:rPr lang="es-ES" sz="3600" dirty="0">
                <a:latin typeface="Arial" panose="020B0604020202020204" pitchFamily="34" charset="0"/>
                <a:cs typeface="Arial" panose="020B0604020202020204" pitchFamily="34" charset="0"/>
              </a:rPr>
              <a:t>.</a:t>
            </a:r>
          </a:p>
        </p:txBody>
      </p:sp>
      <p:sp>
        <p:nvSpPr>
          <p:cNvPr id="18" name="CuadroTexto 17">
            <a:extLst>
              <a:ext uri="{FF2B5EF4-FFF2-40B4-BE49-F238E27FC236}">
                <a16:creationId xmlns:a16="http://schemas.microsoft.com/office/drawing/2014/main" id="{66F8317A-81AB-984F-393D-AE36D2182919}"/>
              </a:ext>
            </a:extLst>
          </p:cNvPr>
          <p:cNvSpPr txBox="1"/>
          <p:nvPr/>
        </p:nvSpPr>
        <p:spPr>
          <a:xfrm>
            <a:off x="0" y="28822650"/>
            <a:ext cx="13449300"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 Abubakar AR, Haque M. Preparation of medicinal plants: Basic extraction and fractionation procedures for experimental purposes. J Pharm </a:t>
            </a:r>
            <a:r>
              <a:rPr lang="en-US" sz="2800" dirty="0" err="1">
                <a:latin typeface="Arial" panose="020B0604020202020204" pitchFamily="34" charset="0"/>
                <a:cs typeface="Arial" panose="020B0604020202020204" pitchFamily="34" charset="0"/>
              </a:rPr>
              <a:t>Bioall</a:t>
            </a:r>
            <a:r>
              <a:rPr lang="en-US" sz="2800" dirty="0">
                <a:latin typeface="Arial" panose="020B0604020202020204" pitchFamily="34" charset="0"/>
                <a:cs typeface="Arial" panose="020B0604020202020204" pitchFamily="34" charset="0"/>
              </a:rPr>
              <a:t> Sci 2020; 12:1-10. DOI: 10.4103/jpbs.JPBS-175-19.</a:t>
            </a:r>
          </a:p>
          <a:p>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Muyumba</a:t>
            </a:r>
            <a:r>
              <a:rPr lang="en-US" sz="2800" dirty="0">
                <a:latin typeface="Arial" panose="020B0604020202020204" pitchFamily="34" charset="0"/>
                <a:cs typeface="Arial" panose="020B0604020202020204" pitchFamily="34" charset="0"/>
              </a:rPr>
              <a:t> NW, Mutombo SC, Sheridan H, </a:t>
            </a:r>
            <a:r>
              <a:rPr lang="en-US" sz="2800" dirty="0" err="1">
                <a:latin typeface="Arial" panose="020B0604020202020204" pitchFamily="34" charset="0"/>
                <a:cs typeface="Arial" panose="020B0604020202020204" pitchFamily="34" charset="0"/>
              </a:rPr>
              <a:t>Nachtergael</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Duez</a:t>
            </a:r>
            <a:r>
              <a:rPr lang="en-US" sz="2800" dirty="0">
                <a:latin typeface="Arial" panose="020B0604020202020204" pitchFamily="34" charset="0"/>
                <a:cs typeface="Arial" panose="020B0604020202020204" pitchFamily="34" charset="0"/>
              </a:rPr>
              <a:t> P. Quality control of herbal drugs and preparations: The methods of analysis, their relevance and applications. </a:t>
            </a:r>
            <a:r>
              <a:rPr lang="en-US" sz="2800" dirty="0" err="1">
                <a:latin typeface="Arial" panose="020B0604020202020204" pitchFamily="34" charset="0"/>
                <a:cs typeface="Arial" panose="020B0604020202020204" pitchFamily="34" charset="0"/>
              </a:rPr>
              <a:t>Talanta</a:t>
            </a:r>
            <a:r>
              <a:rPr lang="en-US" sz="2800" dirty="0">
                <a:latin typeface="Arial" panose="020B0604020202020204" pitchFamily="34" charset="0"/>
                <a:cs typeface="Arial" panose="020B0604020202020204" pitchFamily="34" charset="0"/>
              </a:rPr>
              <a:t> Open  2021; 4. Disponible </a:t>
            </a:r>
            <a:r>
              <a:rPr lang="en-US" sz="2800" dirty="0" err="1">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 https://doi.org/10.1016/j.talo.2021.100070</a:t>
            </a:r>
          </a:p>
          <a:p>
            <a:endParaRPr lang="en-US" sz="2800" dirty="0">
              <a:latin typeface="Arial" panose="020B060402020202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A1114A84-34CE-4D8A-96E1-A8112DDC7DCC}"/>
              </a:ext>
            </a:extLst>
          </p:cNvPr>
          <p:cNvPicPr/>
          <p:nvPr/>
        </p:nvPicPr>
        <p:blipFill>
          <a:blip r:embed="rId5"/>
          <a:stretch>
            <a:fillRect/>
          </a:stretch>
        </p:blipFill>
        <p:spPr>
          <a:xfrm>
            <a:off x="713707" y="4535728"/>
            <a:ext cx="4424771" cy="3430977"/>
          </a:xfrm>
          <a:prstGeom prst="rect">
            <a:avLst/>
          </a:prstGeom>
        </p:spPr>
      </p:pic>
      <p:sp>
        <p:nvSpPr>
          <p:cNvPr id="26" name="CuadroTexto 25">
            <a:extLst>
              <a:ext uri="{FF2B5EF4-FFF2-40B4-BE49-F238E27FC236}">
                <a16:creationId xmlns:a16="http://schemas.microsoft.com/office/drawing/2014/main" id="{64026374-810B-49E0-988B-6722695BD1A1}"/>
              </a:ext>
            </a:extLst>
          </p:cNvPr>
          <p:cNvSpPr txBox="1"/>
          <p:nvPr/>
        </p:nvSpPr>
        <p:spPr>
          <a:xfrm>
            <a:off x="26106757" y="8650135"/>
            <a:ext cx="16538258" cy="1200329"/>
          </a:xfrm>
          <a:prstGeom prst="rect">
            <a:avLst/>
          </a:prstGeom>
          <a:noFill/>
        </p:spPr>
        <p:txBody>
          <a:bodyPr wrap="square">
            <a:spAutoFit/>
          </a:bodyPr>
          <a:lstStyle/>
          <a:p>
            <a:r>
              <a:rPr lang="es-ES" sz="3600" dirty="0">
                <a:latin typeface="Arial" panose="020B0604020202020204" pitchFamily="34" charset="0"/>
                <a:cs typeface="Arial" panose="020B0604020202020204" pitchFamily="34" charset="0"/>
              </a:rPr>
              <a:t>Figura 1. Cromatograma del extracto hidroalcohólico de los pétalos de las flores de T. </a:t>
            </a:r>
            <a:r>
              <a:rPr lang="es-ES" sz="3600" dirty="0" err="1">
                <a:latin typeface="Arial" panose="020B0604020202020204" pitchFamily="34" charset="0"/>
                <a:cs typeface="Arial" panose="020B0604020202020204" pitchFamily="34" charset="0"/>
              </a:rPr>
              <a:t>elatum</a:t>
            </a:r>
            <a:r>
              <a:rPr lang="es-ES" sz="3600" dirty="0">
                <a:latin typeface="Arial" panose="020B0604020202020204" pitchFamily="34" charset="0"/>
                <a:cs typeface="Arial" panose="020B0604020202020204" pitchFamily="34" charset="0"/>
              </a:rPr>
              <a:t> registrado a 254 nm. </a:t>
            </a:r>
          </a:p>
        </p:txBody>
      </p:sp>
      <p:pic>
        <p:nvPicPr>
          <p:cNvPr id="5" name="Imagen 4">
            <a:extLst>
              <a:ext uri="{FF2B5EF4-FFF2-40B4-BE49-F238E27FC236}">
                <a16:creationId xmlns:a16="http://schemas.microsoft.com/office/drawing/2014/main" id="{0F556B0A-BC58-4480-8E6C-5BE7352E8C92}"/>
              </a:ext>
            </a:extLst>
          </p:cNvPr>
          <p:cNvPicPr>
            <a:picLocks noChangeAspect="1"/>
          </p:cNvPicPr>
          <p:nvPr/>
        </p:nvPicPr>
        <p:blipFill>
          <a:blip r:embed="rId6"/>
          <a:stretch>
            <a:fillRect/>
          </a:stretch>
        </p:blipFill>
        <p:spPr>
          <a:xfrm>
            <a:off x="26106757" y="9761075"/>
            <a:ext cx="16538258" cy="4928314"/>
          </a:xfrm>
          <a:prstGeom prst="rect">
            <a:avLst/>
          </a:prstGeom>
        </p:spPr>
      </p:pic>
      <p:pic>
        <p:nvPicPr>
          <p:cNvPr id="19" name="Imagen 18">
            <a:extLst>
              <a:ext uri="{FF2B5EF4-FFF2-40B4-BE49-F238E27FC236}">
                <a16:creationId xmlns:a16="http://schemas.microsoft.com/office/drawing/2014/main" id="{917C38BC-856D-4378-8DD8-190CD3157D42}"/>
              </a:ext>
            </a:extLst>
          </p:cNvPr>
          <p:cNvPicPr>
            <a:picLocks noChangeAspect="1"/>
          </p:cNvPicPr>
          <p:nvPr/>
        </p:nvPicPr>
        <p:blipFill>
          <a:blip r:embed="rId7"/>
          <a:stretch>
            <a:fillRect/>
          </a:stretch>
        </p:blipFill>
        <p:spPr>
          <a:xfrm>
            <a:off x="26106756" y="16689590"/>
            <a:ext cx="16414505" cy="5521636"/>
          </a:xfrm>
          <a:prstGeom prst="rect">
            <a:avLst/>
          </a:prstGeom>
        </p:spPr>
      </p:pic>
      <p:sp>
        <p:nvSpPr>
          <p:cNvPr id="34" name="CuadroTexto 33">
            <a:extLst>
              <a:ext uri="{FF2B5EF4-FFF2-40B4-BE49-F238E27FC236}">
                <a16:creationId xmlns:a16="http://schemas.microsoft.com/office/drawing/2014/main" id="{D0A738F5-28BD-4ADE-8542-173074DAC9A2}"/>
              </a:ext>
            </a:extLst>
          </p:cNvPr>
          <p:cNvSpPr txBox="1"/>
          <p:nvPr/>
        </p:nvSpPr>
        <p:spPr>
          <a:xfrm>
            <a:off x="26106757" y="14984233"/>
            <a:ext cx="16538258" cy="1754326"/>
          </a:xfrm>
          <a:prstGeom prst="rect">
            <a:avLst/>
          </a:prstGeom>
          <a:noFill/>
        </p:spPr>
        <p:txBody>
          <a:bodyPr wrap="square">
            <a:spAutoFit/>
          </a:bodyPr>
          <a:lstStyle/>
          <a:p>
            <a:r>
              <a:rPr lang="es-ES" sz="3600" dirty="0">
                <a:latin typeface="Arial" panose="020B0604020202020204" pitchFamily="34" charset="0"/>
                <a:cs typeface="Arial" panose="020B0604020202020204" pitchFamily="34" charset="0"/>
              </a:rPr>
              <a:t>Figura 2. Cromatogramas de los componentes químicos del extracto total</a:t>
            </a:r>
          </a:p>
          <a:p>
            <a:r>
              <a:rPr lang="es-ES" sz="3600" dirty="0" err="1">
                <a:latin typeface="Arial" panose="020B0604020202020204" pitchFamily="34" charset="0"/>
                <a:cs typeface="Arial" panose="020B0604020202020204" pitchFamily="34" charset="0"/>
              </a:rPr>
              <a:t>etanólico</a:t>
            </a:r>
            <a:r>
              <a:rPr lang="es-ES" sz="3600" dirty="0">
                <a:latin typeface="Arial" panose="020B0604020202020204" pitchFamily="34" charset="0"/>
                <a:cs typeface="Arial" panose="020B0604020202020204" pitchFamily="34" charset="0"/>
              </a:rPr>
              <a:t> y del precipitado de los frutos de T. </a:t>
            </a:r>
            <a:r>
              <a:rPr lang="es-ES" sz="3600" dirty="0" err="1">
                <a:latin typeface="Arial" panose="020B0604020202020204" pitchFamily="34" charset="0"/>
                <a:cs typeface="Arial" panose="020B0604020202020204" pitchFamily="34" charset="0"/>
              </a:rPr>
              <a:t>elatum</a:t>
            </a:r>
            <a:r>
              <a:rPr lang="es-ES" sz="3600" dirty="0">
                <a:latin typeface="Arial" panose="020B0604020202020204" pitchFamily="34" charset="0"/>
                <a:cs typeface="Arial" panose="020B0604020202020204" pitchFamily="34" charset="0"/>
              </a:rPr>
              <a:t>. (nota: a-precipitado; b-extracto total).</a:t>
            </a: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755</Words>
  <Application>Microsoft Office PowerPoint</Application>
  <PresentationFormat>Personalizado</PresentationFormat>
  <Paragraphs>27</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Calibri Light</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Enrique</cp:lastModifiedBy>
  <cp:revision>17</cp:revision>
  <dcterms:modified xsi:type="dcterms:W3CDTF">2026-07-05T19:40:13Z</dcterms:modified>
</cp:coreProperties>
</file>