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8" d="100"/>
          <a:sy n="18" d="100"/>
        </p:scale>
        <p:origin x="1459" y="96"/>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7/12/2026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7/12/2026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54121" y="9390453"/>
            <a:ext cx="16734977" cy="9588902"/>
          </a:xfrm>
        </p:spPr>
        <p:txBody>
          <a:bodyPr/>
          <a:lstStyle/>
          <a:p>
            <a:pPr marL="1143000" indent="-1143000">
              <a:buAutoNum type="arabicPeriod"/>
            </a:pPr>
            <a:r>
              <a:rPr lang="en-US" sz="5800" u="none" dirty="0" smtClean="0">
                <a:solidFill>
                  <a:srgbClr val="C00000"/>
                </a:solidFill>
                <a:latin typeface="Trebuchet MS" panose="020B0603020202020204" pitchFamily="34" charset="0"/>
                <a:ea typeface="Tahoma" panose="020B0604030504040204" pitchFamily="34" charset="0"/>
                <a:cs typeface="Tahoma" panose="020B0604030504040204" pitchFamily="34" charset="0"/>
              </a:rPr>
              <a:t>INTRODUCCIÓN </a:t>
            </a:r>
          </a:p>
          <a:p>
            <a:pPr algn="just"/>
            <a:r>
              <a:rPr lang="es-ES" sz="5800" b="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La </a:t>
            </a:r>
            <a:r>
              <a:rPr lang="es-ES" sz="5800" b="0" u="none" dirty="0">
                <a:solidFill>
                  <a:schemeClr val="tx1"/>
                </a:solidFill>
                <a:latin typeface="Trebuchet MS" panose="020B0603020202020204" pitchFamily="34" charset="0"/>
                <a:ea typeface="Tahoma" panose="020B0604030504040204" pitchFamily="34" charset="0"/>
                <a:cs typeface="Tahoma" panose="020B0604030504040204" pitchFamily="34" charset="0"/>
              </a:rPr>
              <a:t>polifarmacia o polimedicación es común en los adultos mayores, debido a la presencia de múltiples enfermedades crónicas que requieren de tratamientos farmacológicos y de una prescripción responsable. </a:t>
            </a:r>
            <a:endParaRPr lang="es-ES" sz="5800" b="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endParaRPr>
          </a:p>
          <a:p>
            <a:pPr algn="just"/>
            <a:r>
              <a:rPr lang="es-ES" sz="5800" b="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                             </a:t>
            </a:r>
            <a:r>
              <a:rPr lang="es-ES" sz="5800" b="0" u="none" dirty="0" smtClean="0">
                <a:solidFill>
                  <a:srgbClr val="C00000"/>
                </a:solidFill>
                <a:latin typeface="Trebuchet MS" panose="020B0603020202020204" pitchFamily="34" charset="0"/>
                <a:ea typeface="Tahoma" panose="020B0604030504040204" pitchFamily="34" charset="0"/>
                <a:cs typeface="Tahoma" panose="020B0604030504040204" pitchFamily="34" charset="0"/>
              </a:rPr>
              <a:t>OBJETIVO</a:t>
            </a:r>
            <a:endParaRPr lang="es-ES" sz="5800" b="0" u="none" dirty="0">
              <a:solidFill>
                <a:srgbClr val="C00000"/>
              </a:solidFill>
              <a:latin typeface="Trebuchet MS" panose="020B0603020202020204" pitchFamily="34" charset="0"/>
              <a:ea typeface="Tahoma" panose="020B0604030504040204" pitchFamily="34" charset="0"/>
              <a:cs typeface="Tahoma" panose="020B0604030504040204" pitchFamily="34" charset="0"/>
            </a:endParaRPr>
          </a:p>
          <a:p>
            <a:pPr algn="just"/>
            <a:r>
              <a:rPr lang="es-ES" sz="5800" b="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Caracterizar la polifarmacia en pacientes adultos mayores del Área de Salud Policlínico Reynol García de Versalles, en Matanzas, durante 2022. </a:t>
            </a:r>
            <a:endParaRPr lang="en-US" sz="5800" b="0" u="none" dirty="0">
              <a:solidFill>
                <a:schemeClr val="tx1"/>
              </a:solidFill>
              <a:latin typeface="Trebuchet MS" panose="020B0603020202020204" pitchFamily="34" charset="0"/>
              <a:ea typeface="Tahoma" panose="020B0604030504040204" pitchFamily="34" charset="0"/>
              <a:cs typeface="Tahoma" panose="020B0604030504040204" pitchFamily="34" charset="0"/>
            </a:endParaRP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790647" y="19064517"/>
            <a:ext cx="17061924" cy="6554225"/>
          </a:xfrm>
        </p:spPr>
        <p:txBody>
          <a:bodyPr/>
          <a:lstStyle/>
          <a:p>
            <a:r>
              <a:rPr lang="en-US" sz="5800" u="none" dirty="0">
                <a:solidFill>
                  <a:srgbClr val="C00000"/>
                </a:solidFill>
                <a:latin typeface="Trebuchet MS" panose="020B0603020202020204" pitchFamily="34" charset="0"/>
              </a:rPr>
              <a:t>2. </a:t>
            </a:r>
            <a:r>
              <a:rPr lang="en-US" sz="5800" u="none" dirty="0" smtClean="0">
                <a:solidFill>
                  <a:srgbClr val="C00000"/>
                </a:solidFill>
                <a:latin typeface="Trebuchet MS" panose="020B0603020202020204" pitchFamily="34" charset="0"/>
              </a:rPr>
              <a:t>METODOLOGIA</a:t>
            </a:r>
          </a:p>
          <a:p>
            <a:pPr algn="just"/>
            <a:r>
              <a:rPr lang="en-US" sz="5800" b="0" u="none" dirty="0" smtClean="0">
                <a:solidFill>
                  <a:schemeClr val="tx1"/>
                </a:solidFill>
                <a:latin typeface="Trebuchet MS" panose="020B0603020202020204" pitchFamily="34" charset="0"/>
              </a:rPr>
              <a:t>Se </a:t>
            </a:r>
            <a:r>
              <a:rPr lang="es-ES" sz="5800" b="0" u="none" dirty="0" smtClean="0">
                <a:solidFill>
                  <a:schemeClr val="tx1"/>
                </a:solidFill>
                <a:latin typeface="Trebuchet MS" panose="020B0603020202020204" pitchFamily="34" charset="0"/>
              </a:rPr>
              <a:t>revisaron </a:t>
            </a:r>
            <a:r>
              <a:rPr lang="es-ES" sz="5800" b="0" u="none" dirty="0">
                <a:solidFill>
                  <a:schemeClr val="tx1"/>
                </a:solidFill>
                <a:latin typeface="Trebuchet MS" panose="020B0603020202020204" pitchFamily="34" charset="0"/>
              </a:rPr>
              <a:t>los certificados médicos de 183 adultos mayores con tres o más medicamentos prescritos durante </a:t>
            </a:r>
            <a:r>
              <a:rPr lang="es-ES" sz="5800" b="0" u="none" dirty="0" smtClean="0">
                <a:solidFill>
                  <a:schemeClr val="tx1"/>
                </a:solidFill>
                <a:latin typeface="Trebuchet MS" panose="020B0603020202020204" pitchFamily="34" charset="0"/>
              </a:rPr>
              <a:t>2022 en cinco consultorios médicos, </a:t>
            </a:r>
            <a:r>
              <a:rPr lang="es-ES" sz="5800" b="0" u="none" dirty="0">
                <a:solidFill>
                  <a:schemeClr val="tx1"/>
                </a:solidFill>
                <a:latin typeface="Trebuchet MS" panose="020B0603020202020204" pitchFamily="34" charset="0"/>
              </a:rPr>
              <a:t>en la Farmacia Piloto del Área de Salud Policlínico “Reynol García”, del Consejo Popular Versalles en el municipio Matanzas. </a:t>
            </a:r>
            <a:endParaRPr lang="en-US" sz="5800" b="0" u="none" dirty="0">
              <a:solidFill>
                <a:schemeClr val="tx1"/>
              </a:solidFill>
              <a:latin typeface="Trebuchet MS" panose="020B0603020202020204" pitchFamily="34" charset="0"/>
            </a:endParaRP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047623" y="9513238"/>
            <a:ext cx="20497666" cy="1020402"/>
          </a:xfrm>
        </p:spPr>
        <p:txBody>
          <a:bodyPr/>
          <a:lstStyle/>
          <a:p>
            <a:r>
              <a:rPr lang="en-US" sz="5800" u="none" dirty="0">
                <a:solidFill>
                  <a:srgbClr val="C00000"/>
                </a:solidFill>
                <a:latin typeface="Trebuchet MS" panose="020B0603020202020204" pitchFamily="34" charset="0"/>
              </a:rPr>
              <a:t>3. RESULTADOS </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8122155" y="23073194"/>
            <a:ext cx="24423134" cy="8696350"/>
          </a:xfrm>
        </p:spPr>
        <p:txBody>
          <a:bodyPr/>
          <a:lstStyle/>
          <a:p>
            <a:pPr algn="l"/>
            <a:r>
              <a:rPr lang="en-US" sz="5800" u="none" dirty="0" smtClean="0">
                <a:solidFill>
                  <a:srgbClr val="C00000"/>
                </a:solidFill>
                <a:latin typeface="Trebuchet MS" panose="020B0603020202020204" pitchFamily="34" charset="0"/>
              </a:rPr>
              <a:t>4</a:t>
            </a:r>
            <a:r>
              <a:rPr lang="en-US" sz="5800" b="0" u="none" dirty="0" smtClean="0">
                <a:solidFill>
                  <a:srgbClr val="C00000"/>
                </a:solidFill>
                <a:latin typeface="Trebuchet MS" panose="020B0603020202020204" pitchFamily="34" charset="0"/>
              </a:rPr>
              <a:t>. CONCLUSIONES</a:t>
            </a:r>
          </a:p>
          <a:p>
            <a:pPr marL="1143000" indent="-1143000" algn="just">
              <a:buFont typeface="Wingdings" panose="05000000000000000000" pitchFamily="2" charset="2"/>
              <a:buChar char="§"/>
            </a:pPr>
            <a:r>
              <a:rPr lang="es-ES" sz="5800" b="0" u="none" dirty="0" smtClean="0">
                <a:solidFill>
                  <a:schemeClr val="tx1"/>
                </a:solidFill>
                <a:latin typeface="Trebuchet MS" panose="020B0603020202020204" pitchFamily="34" charset="0"/>
              </a:rPr>
              <a:t>Las </a:t>
            </a:r>
            <a:r>
              <a:rPr lang="es-ES" sz="5800" b="0" u="none" dirty="0">
                <a:solidFill>
                  <a:schemeClr val="tx1"/>
                </a:solidFill>
                <a:latin typeface="Trebuchet MS" panose="020B0603020202020204" pitchFamily="34" charset="0"/>
              </a:rPr>
              <a:t>patologías con mayor </a:t>
            </a:r>
            <a:r>
              <a:rPr lang="es-ES" sz="5800" b="0" u="none" dirty="0" smtClean="0">
                <a:solidFill>
                  <a:schemeClr val="tx1"/>
                </a:solidFill>
                <a:latin typeface="Trebuchet MS" panose="020B0603020202020204" pitchFamily="34" charset="0"/>
              </a:rPr>
              <a:t>presencia: hipertensión </a:t>
            </a:r>
            <a:r>
              <a:rPr lang="es-ES" sz="5800" b="0" u="none" dirty="0">
                <a:solidFill>
                  <a:schemeClr val="tx1"/>
                </a:solidFill>
                <a:latin typeface="Trebuchet MS" panose="020B0603020202020204" pitchFamily="34" charset="0"/>
              </a:rPr>
              <a:t>arterial, diabetes mellitus tipo 2 y cardiopatía isquémica; </a:t>
            </a:r>
            <a:r>
              <a:rPr lang="es-ES" sz="5800" b="0" u="none" dirty="0" smtClean="0">
                <a:solidFill>
                  <a:schemeClr val="tx1"/>
                </a:solidFill>
                <a:latin typeface="Trebuchet MS" panose="020B0603020202020204" pitchFamily="34" charset="0"/>
              </a:rPr>
              <a:t>los </a:t>
            </a:r>
            <a:r>
              <a:rPr lang="es-ES" sz="5800" b="0" u="none" dirty="0">
                <a:solidFill>
                  <a:schemeClr val="tx1"/>
                </a:solidFill>
                <a:latin typeface="Trebuchet MS" panose="020B0603020202020204" pitchFamily="34" charset="0"/>
              </a:rPr>
              <a:t>grupos farmacológicos antiagregantes plaquetarios, antihipertensivos e hipoglucemiantes y </a:t>
            </a:r>
            <a:r>
              <a:rPr lang="es-ES" sz="5800" b="0" u="none" dirty="0" smtClean="0">
                <a:solidFill>
                  <a:schemeClr val="tx1"/>
                </a:solidFill>
                <a:latin typeface="Trebuchet MS" panose="020B0603020202020204" pitchFamily="34" charset="0"/>
              </a:rPr>
              <a:t>los medicamentos </a:t>
            </a:r>
            <a:r>
              <a:rPr lang="es-ES" sz="5800" b="0" u="none" dirty="0">
                <a:solidFill>
                  <a:schemeClr val="tx1"/>
                </a:solidFill>
                <a:latin typeface="Trebuchet MS" panose="020B0603020202020204" pitchFamily="34" charset="0"/>
              </a:rPr>
              <a:t>controlados más prescritos Ácido acetilsalicílico, Enalapril e Hidroclorotiazida. </a:t>
            </a:r>
          </a:p>
          <a:p>
            <a:pPr marL="1143000" indent="-1143000" algn="just">
              <a:buFont typeface="Wingdings" panose="05000000000000000000" pitchFamily="2" charset="2"/>
              <a:buChar char="§"/>
            </a:pPr>
            <a:r>
              <a:rPr lang="es-ES" sz="5800" b="0" u="none" dirty="0">
                <a:solidFill>
                  <a:schemeClr val="tx1"/>
                </a:solidFill>
                <a:latin typeface="Trebuchet MS" panose="020B0603020202020204" pitchFamily="34" charset="0"/>
              </a:rPr>
              <a:t>Predominó la </a:t>
            </a:r>
            <a:r>
              <a:rPr lang="es-ES" sz="5800" b="0" u="none" dirty="0" smtClean="0">
                <a:solidFill>
                  <a:schemeClr val="tx1"/>
                </a:solidFill>
                <a:latin typeface="Trebuchet MS" panose="020B0603020202020204" pitchFamily="34" charset="0"/>
              </a:rPr>
              <a:t>polifarmacia </a:t>
            </a:r>
            <a:r>
              <a:rPr lang="es-ES" sz="5800" b="0" u="none" dirty="0">
                <a:solidFill>
                  <a:schemeClr val="tx1"/>
                </a:solidFill>
                <a:latin typeface="Trebuchet MS" panose="020B0603020202020204" pitchFamily="34" charset="0"/>
              </a:rPr>
              <a:t>leve.</a:t>
            </a:r>
          </a:p>
          <a:p>
            <a:pPr marL="1143000" indent="-1143000" algn="just">
              <a:buFont typeface="Wingdings" panose="05000000000000000000" pitchFamily="2" charset="2"/>
              <a:buChar char="§"/>
            </a:pPr>
            <a:r>
              <a:rPr lang="es-ES" sz="5800" b="0" u="none" dirty="0">
                <a:solidFill>
                  <a:schemeClr val="tx1"/>
                </a:solidFill>
                <a:latin typeface="Trebuchet MS" panose="020B0603020202020204" pitchFamily="34" charset="0"/>
              </a:rPr>
              <a:t>Se detectaron varias combinaciones de medicamentos que </a:t>
            </a:r>
            <a:r>
              <a:rPr lang="es-ES" sz="5800" b="0" u="none" dirty="0" smtClean="0">
                <a:solidFill>
                  <a:schemeClr val="tx1"/>
                </a:solidFill>
                <a:latin typeface="Trebuchet MS" panose="020B0603020202020204" pitchFamily="34" charset="0"/>
              </a:rPr>
              <a:t>originan </a:t>
            </a:r>
            <a:r>
              <a:rPr lang="es-ES" sz="5800" b="0" u="none" dirty="0">
                <a:solidFill>
                  <a:schemeClr val="tx1"/>
                </a:solidFill>
                <a:latin typeface="Trebuchet MS" panose="020B0603020202020204" pitchFamily="34" charset="0"/>
              </a:rPr>
              <a:t>interacciones medicamentosas </a:t>
            </a:r>
            <a:r>
              <a:rPr lang="es-ES" sz="5800" b="0" u="none" dirty="0" smtClean="0">
                <a:solidFill>
                  <a:schemeClr val="tx1"/>
                </a:solidFill>
                <a:latin typeface="Trebuchet MS" panose="020B0603020202020204" pitchFamily="34" charset="0"/>
              </a:rPr>
              <a:t>potenciales.</a:t>
            </a:r>
            <a:endParaRPr lang="en-US" sz="5800" u="none" dirty="0">
              <a:solidFill>
                <a:schemeClr val="tx1"/>
              </a:solidFill>
              <a:latin typeface="Trebuchet MS" panose="020B0603020202020204" pitchFamily="34" charset="0"/>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4807229" y="5565449"/>
            <a:ext cx="35208657" cy="3975952"/>
          </a:xfrm>
        </p:spPr>
        <p:txBody>
          <a:bodyPr>
            <a:noAutofit/>
          </a:bodyPr>
          <a:lstStyle/>
          <a:p>
            <a:r>
              <a:rPr lang="es-MX" sz="6600" dirty="0" smtClean="0">
                <a:solidFill>
                  <a:schemeClr val="tx1"/>
                </a:solidFill>
                <a:latin typeface="Trebuchet MS" panose="020B0603020202020204" pitchFamily="34" charset="0"/>
              </a:rPr>
              <a:t>Autores: </a:t>
            </a:r>
            <a:r>
              <a:rPr lang="es-MX" sz="6600" b="1" u="sng" dirty="0" smtClean="0">
                <a:solidFill>
                  <a:schemeClr val="tx1"/>
                </a:solidFill>
                <a:latin typeface="Trebuchet MS" panose="020B0603020202020204" pitchFamily="34" charset="0"/>
              </a:rPr>
              <a:t>MSc Amelie González Atá</a:t>
            </a:r>
            <a:r>
              <a:rPr lang="es-MX" sz="6600" b="1" u="sng" baseline="30000" dirty="0" smtClean="0">
                <a:solidFill>
                  <a:schemeClr val="tx1"/>
                </a:solidFill>
                <a:latin typeface="Trebuchet MS" panose="020B0603020202020204" pitchFamily="34" charset="0"/>
              </a:rPr>
              <a:t>1</a:t>
            </a:r>
            <a:r>
              <a:rPr lang="es-MX" sz="6600" dirty="0" smtClean="0">
                <a:solidFill>
                  <a:schemeClr val="tx1"/>
                </a:solidFill>
                <a:latin typeface="Trebuchet MS" panose="020B0603020202020204" pitchFamily="34" charset="0"/>
              </a:rPr>
              <a:t>, MSc </a:t>
            </a:r>
            <a:r>
              <a:rPr lang="es-MX" sz="6600" dirty="0" err="1" smtClean="0">
                <a:solidFill>
                  <a:schemeClr val="tx1"/>
                </a:solidFill>
                <a:latin typeface="Trebuchet MS" panose="020B0603020202020204" pitchFamily="34" charset="0"/>
              </a:rPr>
              <a:t>Yuliet</a:t>
            </a:r>
            <a:r>
              <a:rPr lang="es-MX" sz="6600" dirty="0" smtClean="0">
                <a:solidFill>
                  <a:schemeClr val="tx1"/>
                </a:solidFill>
                <a:latin typeface="Trebuchet MS" panose="020B0603020202020204" pitchFamily="34" charset="0"/>
              </a:rPr>
              <a:t> Rodríguez Herrera</a:t>
            </a:r>
            <a:r>
              <a:rPr lang="es-MX" sz="6600" baseline="30000" dirty="0" smtClean="0">
                <a:solidFill>
                  <a:schemeClr val="tx1"/>
                </a:solidFill>
                <a:latin typeface="Trebuchet MS" panose="020B0603020202020204" pitchFamily="34" charset="0"/>
              </a:rPr>
              <a:t>2</a:t>
            </a:r>
            <a:endParaRPr lang="en-US" sz="6600" dirty="0" smtClean="0">
              <a:solidFill>
                <a:schemeClr val="tx1"/>
              </a:solidFill>
              <a:latin typeface="Trebuchet MS" panose="020B0603020202020204" pitchFamily="34" charset="0"/>
            </a:endParaRPr>
          </a:p>
          <a:p>
            <a:r>
              <a:rPr lang="es-MX" sz="6600" baseline="30000" dirty="0" smtClean="0">
                <a:solidFill>
                  <a:schemeClr val="tx1"/>
                </a:solidFill>
                <a:latin typeface="Trebuchet MS" panose="020B0603020202020204" pitchFamily="34" charset="0"/>
              </a:rPr>
              <a:t>1 </a:t>
            </a:r>
            <a:r>
              <a:rPr lang="es-MX" sz="6600" dirty="0" smtClean="0">
                <a:solidFill>
                  <a:schemeClr val="tx1"/>
                </a:solidFill>
                <a:latin typeface="Trebuchet MS" panose="020B0603020202020204" pitchFamily="34" charset="0"/>
              </a:rPr>
              <a:t>Instituto de Farmacia y Alimentos, Universidad de la Habana, La Habana, Cuba</a:t>
            </a:r>
            <a:endParaRPr lang="en-US" sz="6600" dirty="0" smtClean="0">
              <a:solidFill>
                <a:schemeClr val="tx1"/>
              </a:solidFill>
              <a:latin typeface="Trebuchet MS" panose="020B0603020202020204" pitchFamily="34" charset="0"/>
            </a:endParaRPr>
          </a:p>
          <a:p>
            <a:r>
              <a:rPr lang="es-MX" sz="6600" baseline="30000" dirty="0" smtClean="0">
                <a:solidFill>
                  <a:schemeClr val="tx1"/>
                </a:solidFill>
                <a:latin typeface="Trebuchet MS" panose="020B0603020202020204" pitchFamily="34" charset="0"/>
              </a:rPr>
              <a:t>2 </a:t>
            </a:r>
            <a:r>
              <a:rPr lang="es-MX" sz="6600" dirty="0" smtClean="0">
                <a:solidFill>
                  <a:schemeClr val="tx1"/>
                </a:solidFill>
                <a:latin typeface="Trebuchet MS" panose="020B0603020202020204" pitchFamily="34" charset="0"/>
              </a:rPr>
              <a:t>Farmacia Internacional Plaza América, Servicios Médicos Matanzas, Matanzas, Cuba</a:t>
            </a:r>
            <a:endParaRPr lang="en-US" sz="6000" b="1" dirty="0">
              <a:solidFill>
                <a:schemeClr val="tx1"/>
              </a:solidFill>
              <a:latin typeface="Trebuchet MS" panose="020B0603020202020204" pitchFamily="34" charset="0"/>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82007" y="2812155"/>
            <a:ext cx="31657319" cy="2135830"/>
          </a:xfrm>
        </p:spPr>
        <p:txBody>
          <a:bodyPr>
            <a:noAutofit/>
          </a:bodyPr>
          <a:lstStyle/>
          <a:p>
            <a:r>
              <a:rPr lang="es-ES" sz="7200" b="1" dirty="0">
                <a:solidFill>
                  <a:schemeClr val="tx1"/>
                </a:solidFill>
                <a:latin typeface="Trebuchet MS" panose="020B0603020202020204" pitchFamily="34" charset="0"/>
              </a:rPr>
              <a:t>CARACTERIZACIÓN DE LA POLIFARMACIA EN ADULTOS MAYORES DE UN </a:t>
            </a:r>
            <a:endParaRPr lang="es-ES" sz="7200" b="1" dirty="0" smtClean="0">
              <a:solidFill>
                <a:schemeClr val="tx1"/>
              </a:solidFill>
              <a:latin typeface="Trebuchet MS" panose="020B0603020202020204" pitchFamily="34" charset="0"/>
            </a:endParaRPr>
          </a:p>
          <a:p>
            <a:r>
              <a:rPr lang="es-ES" sz="7200" b="1" dirty="0" smtClean="0">
                <a:solidFill>
                  <a:schemeClr val="tx1"/>
                </a:solidFill>
                <a:latin typeface="Trebuchet MS" panose="020B0603020202020204" pitchFamily="34" charset="0"/>
              </a:rPr>
              <a:t>ÁREA </a:t>
            </a:r>
            <a:r>
              <a:rPr lang="es-ES" sz="7200" b="1" dirty="0">
                <a:solidFill>
                  <a:schemeClr val="tx1"/>
                </a:solidFill>
                <a:latin typeface="Trebuchet MS" panose="020B0603020202020204" pitchFamily="34" charset="0"/>
              </a:rPr>
              <a:t>DE </a:t>
            </a:r>
            <a:r>
              <a:rPr lang="es-ES" sz="7200" b="1" dirty="0" smtClean="0">
                <a:solidFill>
                  <a:schemeClr val="tx1"/>
                </a:solidFill>
                <a:latin typeface="Trebuchet MS" panose="020B0603020202020204" pitchFamily="34" charset="0"/>
              </a:rPr>
              <a:t>SALUD </a:t>
            </a:r>
            <a:r>
              <a:rPr lang="es-ES" sz="7200" b="1" dirty="0">
                <a:solidFill>
                  <a:schemeClr val="tx1"/>
                </a:solidFill>
                <a:latin typeface="Trebuchet MS" panose="020B0603020202020204" pitchFamily="34" charset="0"/>
              </a:rPr>
              <a:t>DEL MUNICIPIO MATANZAS EN </a:t>
            </a:r>
            <a:r>
              <a:rPr lang="es-ES" sz="7200" b="1" dirty="0" smtClean="0">
                <a:solidFill>
                  <a:schemeClr val="tx1"/>
                </a:solidFill>
                <a:latin typeface="Trebuchet MS" panose="020B0603020202020204" pitchFamily="34" charset="0"/>
              </a:rPr>
              <a:t>2022. </a:t>
            </a:r>
            <a:endParaRPr lang="en-US" sz="7200" b="1" dirty="0">
              <a:solidFill>
                <a:schemeClr val="tx1"/>
              </a:solidFill>
              <a:latin typeface="Trebuchet MS" panose="020B0603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en-US" sz="6000" dirty="0" err="1" smtClean="0">
                <a:solidFill>
                  <a:schemeClr val="tx1"/>
                </a:solidFill>
                <a:latin typeface="Arial" panose="020B0604020202020204" pitchFamily="34" charset="0"/>
                <a:cs typeface="Arial" panose="020B0604020202020204" pitchFamily="34" charset="0"/>
              </a:rPr>
              <a:t>Farmacia</a:t>
            </a:r>
            <a:r>
              <a:rPr lang="en-US" sz="6000" dirty="0" smtClean="0">
                <a:solidFill>
                  <a:schemeClr val="tx1"/>
                </a:solidFill>
                <a:latin typeface="Arial" panose="020B0604020202020204" pitchFamily="34" charset="0"/>
                <a:cs typeface="Arial" panose="020B0604020202020204" pitchFamily="34" charset="0"/>
              </a:rPr>
              <a:t> social</a:t>
            </a:r>
            <a:r>
              <a:rPr lang="en-US" sz="6000" dirty="0" smtClean="0">
                <a:solidFill>
                  <a:schemeClr val="tx1"/>
                </a:solidFill>
                <a:latin typeface="Arial" panose="020B0604020202020204" pitchFamily="34" charset="0"/>
                <a:cs typeface="Arial" panose="020B0604020202020204" pitchFamily="34" charset="0"/>
              </a:rPr>
              <a:t> </a:t>
            </a:r>
            <a:endParaRPr lang="en-US" sz="6000" dirty="0">
              <a:solidFill>
                <a:schemeClr val="tx1"/>
              </a:solidFill>
              <a:latin typeface="Arial" panose="020B0604020202020204" pitchFamily="34" charset="0"/>
              <a:cs typeface="Arial" panose="020B0604020202020204" pitchFamily="34" charset="0"/>
            </a:endParaRP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1192225" y="26034845"/>
            <a:ext cx="16660346" cy="6911246"/>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5800" u="none" dirty="0">
                <a:solidFill>
                  <a:srgbClr val="C00000"/>
                </a:solidFill>
                <a:latin typeface="Trebuchet MS" panose="020B0603020202020204" pitchFamily="34" charset="0"/>
              </a:rPr>
              <a:t>5. REFERENCIAS </a:t>
            </a:r>
            <a:r>
              <a:rPr lang="en-US" sz="5800" u="none" dirty="0" smtClean="0">
                <a:solidFill>
                  <a:srgbClr val="C00000"/>
                </a:solidFill>
                <a:latin typeface="Trebuchet MS" panose="020B0603020202020204" pitchFamily="34" charset="0"/>
              </a:rPr>
              <a:t>BIBLIOGRÁFICAS</a:t>
            </a:r>
          </a:p>
          <a:p>
            <a:pPr algn="just"/>
            <a:r>
              <a:rPr lang="en-US" sz="5800" b="0" u="none" dirty="0" err="1" smtClean="0">
                <a:solidFill>
                  <a:schemeClr val="tx1"/>
                </a:solidFill>
                <a:latin typeface="Trebuchet MS" panose="020B0603020202020204" pitchFamily="34" charset="0"/>
              </a:rPr>
              <a:t>Pazan</a:t>
            </a:r>
            <a:r>
              <a:rPr lang="en-US" sz="5800" b="0" u="none" dirty="0" smtClean="0">
                <a:solidFill>
                  <a:schemeClr val="tx1"/>
                </a:solidFill>
                <a:latin typeface="Trebuchet MS" panose="020B0603020202020204" pitchFamily="34" charset="0"/>
              </a:rPr>
              <a:t> </a:t>
            </a:r>
            <a:r>
              <a:rPr lang="en-US" sz="5800" b="0" u="none" dirty="0">
                <a:solidFill>
                  <a:schemeClr val="tx1"/>
                </a:solidFill>
                <a:latin typeface="Trebuchet MS" panose="020B0603020202020204" pitchFamily="34" charset="0"/>
              </a:rPr>
              <a:t>F, </a:t>
            </a:r>
            <a:r>
              <a:rPr lang="en-US" sz="5800" b="0" u="none" dirty="0" err="1">
                <a:solidFill>
                  <a:schemeClr val="tx1"/>
                </a:solidFill>
                <a:latin typeface="Trebuchet MS" panose="020B0603020202020204" pitchFamily="34" charset="0"/>
              </a:rPr>
              <a:t>Wheling</a:t>
            </a:r>
            <a:r>
              <a:rPr lang="en-US" sz="5800" b="0" u="none" dirty="0">
                <a:solidFill>
                  <a:schemeClr val="tx1"/>
                </a:solidFill>
                <a:latin typeface="Trebuchet MS" panose="020B0603020202020204" pitchFamily="34" charset="0"/>
              </a:rPr>
              <a:t> M. </a:t>
            </a:r>
            <a:r>
              <a:rPr lang="en-US" sz="5800" b="0" u="none" dirty="0" err="1">
                <a:solidFill>
                  <a:schemeClr val="tx1"/>
                </a:solidFill>
                <a:latin typeface="Trebuchet MS" panose="020B0603020202020204" pitchFamily="34" charset="0"/>
              </a:rPr>
              <a:t>Polipharmacy</a:t>
            </a:r>
            <a:r>
              <a:rPr lang="en-US" sz="5800" b="0" u="none" dirty="0">
                <a:solidFill>
                  <a:schemeClr val="tx1"/>
                </a:solidFill>
                <a:latin typeface="Trebuchet MS" panose="020B0603020202020204" pitchFamily="34" charset="0"/>
              </a:rPr>
              <a:t> in older adults: a narrative review of definitions, epidemiology and consequences. European Geriatric Medicine. 2024 [</a:t>
            </a:r>
            <a:r>
              <a:rPr lang="en-US" sz="5800" b="0" u="none" dirty="0" err="1">
                <a:solidFill>
                  <a:schemeClr val="tx1"/>
                </a:solidFill>
                <a:latin typeface="Trebuchet MS" panose="020B0603020202020204" pitchFamily="34" charset="0"/>
              </a:rPr>
              <a:t>consultado</a:t>
            </a:r>
            <a:r>
              <a:rPr lang="en-US" sz="5800" b="0" u="none" dirty="0">
                <a:solidFill>
                  <a:schemeClr val="tx1"/>
                </a:solidFill>
                <a:latin typeface="Trebuchet MS" panose="020B0603020202020204" pitchFamily="34" charset="0"/>
              </a:rPr>
              <a:t> 26 </a:t>
            </a:r>
            <a:r>
              <a:rPr lang="en-US" sz="5800" b="0" u="none" dirty="0" err="1">
                <a:solidFill>
                  <a:schemeClr val="tx1"/>
                </a:solidFill>
                <a:latin typeface="Trebuchet MS" panose="020B0603020202020204" pitchFamily="34" charset="0"/>
              </a:rPr>
              <a:t>abril</a:t>
            </a:r>
            <a:r>
              <a:rPr lang="en-US" sz="5800" b="0" u="none" dirty="0">
                <a:solidFill>
                  <a:schemeClr val="tx1"/>
                </a:solidFill>
                <a:latin typeface="Trebuchet MS" panose="020B0603020202020204" pitchFamily="34" charset="0"/>
              </a:rPr>
              <a:t> de 2025]; 12:443-52. </a:t>
            </a:r>
          </a:p>
          <a:p>
            <a:pPr algn="just"/>
            <a:r>
              <a:rPr lang="en-US" sz="5800" b="0" u="none" dirty="0">
                <a:solidFill>
                  <a:schemeClr val="tx1"/>
                </a:solidFill>
                <a:latin typeface="Trebuchet MS" panose="020B0603020202020204" pitchFamily="34" charset="0"/>
              </a:rPr>
              <a:t>https://pubmed.ncbi.nlm.nih.gov/33694123</a:t>
            </a:r>
            <a:r>
              <a:rPr lang="en-US" sz="5800" u="none" dirty="0">
                <a:solidFill>
                  <a:schemeClr val="tx1"/>
                </a:solidFill>
                <a:latin typeface="Trebuchet MS" panose="020B0603020202020204" pitchFamily="34" charset="0"/>
              </a:rPr>
              <a:t>/</a:t>
            </a:r>
          </a:p>
          <a:p>
            <a:pPr algn="just"/>
            <a:endParaRPr lang="en-US" sz="5800" u="none"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174176"/>
            <a:ext cx="4748262" cy="4872130"/>
          </a:xfrm>
          <a:prstGeom prst="rect">
            <a:avLst/>
          </a:prstGeom>
        </p:spPr>
      </p:pic>
      <p:pic>
        <p:nvPicPr>
          <p:cNvPr id="4" name="Imagen 3"/>
          <p:cNvPicPr>
            <a:picLocks noChangeAspect="1"/>
          </p:cNvPicPr>
          <p:nvPr/>
        </p:nvPicPr>
        <p:blipFill>
          <a:blip r:embed="rId5"/>
          <a:stretch>
            <a:fillRect/>
          </a:stretch>
        </p:blipFill>
        <p:spPr>
          <a:xfrm>
            <a:off x="30931674" y="17347609"/>
            <a:ext cx="10064626" cy="5988377"/>
          </a:xfrm>
          <a:prstGeom prst="rect">
            <a:avLst/>
          </a:prstGeom>
        </p:spPr>
      </p:pic>
      <p:pic>
        <p:nvPicPr>
          <p:cNvPr id="5" name="Imagen 4"/>
          <p:cNvPicPr>
            <a:picLocks noChangeAspect="1"/>
          </p:cNvPicPr>
          <p:nvPr/>
        </p:nvPicPr>
        <p:blipFill>
          <a:blip r:embed="rId6"/>
          <a:stretch>
            <a:fillRect/>
          </a:stretch>
        </p:blipFill>
        <p:spPr>
          <a:xfrm>
            <a:off x="19561414" y="12065814"/>
            <a:ext cx="10704951" cy="6712809"/>
          </a:xfrm>
          <a:prstGeom prst="rect">
            <a:avLst/>
          </a:prstGeom>
        </p:spPr>
      </p:pic>
      <p:pic>
        <p:nvPicPr>
          <p:cNvPr id="17" name="Imagen 16"/>
          <p:cNvPicPr>
            <a:picLocks noChangeAspect="1"/>
          </p:cNvPicPr>
          <p:nvPr/>
        </p:nvPicPr>
        <p:blipFill>
          <a:blip r:embed="rId7"/>
          <a:stretch>
            <a:fillRect/>
          </a:stretch>
        </p:blipFill>
        <p:spPr>
          <a:xfrm>
            <a:off x="30493387" y="10491635"/>
            <a:ext cx="11419802" cy="6672490"/>
          </a:xfrm>
          <a:prstGeom prst="rect">
            <a:avLst/>
          </a:prstGeom>
        </p:spPr>
      </p:pic>
      <p:pic>
        <p:nvPicPr>
          <p:cNvPr id="34" name="Imagen 33"/>
          <p:cNvPicPr/>
          <p:nvPr/>
        </p:nvPicPr>
        <p:blipFill rotWithShape="1">
          <a:blip r:embed="rId8"/>
          <a:srcRect l="1" r="9120"/>
          <a:stretch/>
        </p:blipFill>
        <p:spPr bwMode="auto">
          <a:xfrm>
            <a:off x="19474328" y="19360063"/>
            <a:ext cx="10704951" cy="20634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295</Words>
  <Application>Microsoft Office PowerPoint</Application>
  <PresentationFormat>Personalizado</PresentationFormat>
  <Paragraphs>24</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Calibri Light</vt:lpstr>
      <vt:lpstr>Tahoma</vt:lpstr>
      <vt:lpstr>Times New Roman</vt:lpstr>
      <vt:lpstr>Trebuchet MS</vt:lpstr>
      <vt:lpstr>Wingdings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Javier Castillo</cp:lastModifiedBy>
  <cp:revision>21</cp:revision>
  <dcterms:modified xsi:type="dcterms:W3CDTF">2026-07-12T20:26:56Z</dcterms:modified>
</cp:coreProperties>
</file>