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xmlns="">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2349" autoAdjust="0"/>
  </p:normalViewPr>
  <p:slideViewPr>
    <p:cSldViewPr snapToGrid="0">
      <p:cViewPr>
        <p:scale>
          <a:sx n="20" d="100"/>
          <a:sy n="20" d="100"/>
        </p:scale>
        <p:origin x="-1164" y="252"/>
      </p:cViewPr>
      <p:guideLst>
        <p:guide orient="horz" pos="283"/>
        <p:guide orient="horz" pos="19823"/>
        <p:guide pos="2678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7/10/2026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7/10/2026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xmlns="" val="20000"/>
                    </a:ext>
                  </a:extLst>
                </a:gridCol>
                <a:gridCol w="9416458">
                  <a:extLst>
                    <a:ext uri="{9D8B030D-6E8A-4147-A177-3AD203B41FA5}">
                      <a16:colId xmlns:a16="http://schemas.microsoft.com/office/drawing/2014/main" xmlns=""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r>
                        <a:rPr lang="en-US" sz="1900" dirty="0">
                          <a:solidFill>
                            <a:schemeClr val="bg1"/>
                          </a:solidFill>
                          <a:latin typeface="Arial" panose="020B0604020202020204" pitchFamily="34" charset="0"/>
                          <a:cs typeface="Arial" panose="020B0604020202020204" pitchFamily="34" charset="0"/>
                        </a:rPr>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xmlns=""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xmlns=""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xmlns=""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xmlns="" val="20000"/>
                    </a:ext>
                  </a:extLst>
                </a:gridCol>
                <a:gridCol w="1929670">
                  <a:extLst>
                    <a:ext uri="{9D8B030D-6E8A-4147-A177-3AD203B41FA5}">
                      <a16:colId xmlns:a16="http://schemas.microsoft.com/office/drawing/2014/main" xmlns="" val="764104496"/>
                    </a:ext>
                  </a:extLst>
                </a:gridCol>
                <a:gridCol w="8016183">
                  <a:extLst>
                    <a:ext uri="{9D8B030D-6E8A-4147-A177-3AD203B41FA5}">
                      <a16:colId xmlns:a16="http://schemas.microsoft.com/office/drawing/2014/main" xmlns=""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
                      </a: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r>
                        <a:rPr lang="en-US" sz="1900" dirty="0">
                          <a:solidFill>
                            <a:schemeClr val="bg1">
                              <a:lumMod val="85000"/>
                            </a:schemeClr>
                          </a:solidFill>
                          <a:latin typeface="Arial"/>
                          <a:cs typeface="Arial"/>
                        </a:rPr>
                        <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790647" y="14268883"/>
            <a:ext cx="21533325" cy="9730479"/>
          </a:xfrm>
        </p:spPr>
        <p:txBody>
          <a:bodyPr/>
          <a:lstStyle/>
          <a:p>
            <a:pPr algn="just"/>
            <a:r>
              <a:rPr lang="es-ES" sz="4800" b="0" u="none" dirty="0">
                <a:solidFill>
                  <a:schemeClr val="tx1"/>
                </a:solidFill>
              </a:rPr>
              <a:t>Se emplearon muestras de GAD I 25 % (lote A0447084) y estándar de referencia GAD I 25 % (lote SLBZ4754), clasificado por el sistema de calidad del CIM, como excipiente de la vacuna </a:t>
            </a:r>
            <a:r>
              <a:rPr lang="es-ES" sz="4800" b="0" u="none" dirty="0" err="1">
                <a:solidFill>
                  <a:schemeClr val="tx1"/>
                </a:solidFill>
              </a:rPr>
              <a:t>CIMAvax</a:t>
            </a:r>
            <a:r>
              <a:rPr lang="es-ES" sz="4800" b="0" u="none" dirty="0">
                <a:solidFill>
                  <a:schemeClr val="tx1"/>
                </a:solidFill>
              </a:rPr>
              <a:t>-EGF®. </a:t>
            </a:r>
            <a:r>
              <a:rPr lang="es-US" sz="4800" b="0" u="none" dirty="0" smtClean="0">
                <a:solidFill>
                  <a:schemeClr val="tx1"/>
                </a:solidFill>
              </a:rPr>
              <a:t>Para </a:t>
            </a:r>
            <a:r>
              <a:rPr lang="es-US" sz="4800" b="0" u="none" dirty="0">
                <a:solidFill>
                  <a:schemeClr val="tx1"/>
                </a:solidFill>
              </a:rPr>
              <a:t>la determinación del índice de </a:t>
            </a:r>
            <a:r>
              <a:rPr lang="es-US" sz="4800" b="0" u="none" dirty="0" smtClean="0">
                <a:solidFill>
                  <a:schemeClr val="tx1"/>
                </a:solidFill>
              </a:rPr>
              <a:t>polimerización,  método espectrofotométrico establecido en la Farmacopea Norteamericana, se realizó  </a:t>
            </a:r>
            <a:r>
              <a:rPr lang="es-US" sz="4800" b="0" u="none" dirty="0">
                <a:solidFill>
                  <a:schemeClr val="tx1"/>
                </a:solidFill>
              </a:rPr>
              <a:t>la evaluación de los parámetros de linealidad, precisión, especificidad y límite de detección </a:t>
            </a:r>
            <a:r>
              <a:rPr lang="es-US" sz="4800" b="0" u="none" dirty="0" smtClean="0">
                <a:solidFill>
                  <a:schemeClr val="tx1"/>
                </a:solidFill>
              </a:rPr>
              <a:t>de la </a:t>
            </a:r>
            <a:r>
              <a:rPr lang="es-ES" sz="4800" b="0" u="none" dirty="0" smtClean="0">
                <a:solidFill>
                  <a:schemeClr val="tx1"/>
                </a:solidFill>
              </a:rPr>
              <a:t>muestra </a:t>
            </a:r>
            <a:r>
              <a:rPr lang="es-ES" sz="4800" b="0" u="none" dirty="0">
                <a:solidFill>
                  <a:schemeClr val="tx1"/>
                </a:solidFill>
              </a:rPr>
              <a:t>a concentraciones de 0,1 %, 0,2 %, 0,3 %, 0,4 %, 0,5 %, 1 %, 2 % y </a:t>
            </a:r>
            <a:r>
              <a:rPr lang="es-ES" sz="4800" b="0" u="none" dirty="0" smtClean="0">
                <a:solidFill>
                  <a:schemeClr val="tx1"/>
                </a:solidFill>
              </a:rPr>
              <a:t>2,5 %. En </a:t>
            </a:r>
            <a:r>
              <a:rPr lang="es-ES" sz="4800" b="0" u="none" dirty="0">
                <a:solidFill>
                  <a:schemeClr val="tx1"/>
                </a:solidFill>
              </a:rPr>
              <a:t>el método </a:t>
            </a:r>
            <a:r>
              <a:rPr lang="es-ES" sz="4800" b="0" u="none" dirty="0" err="1" smtClean="0">
                <a:solidFill>
                  <a:schemeClr val="tx1"/>
                </a:solidFill>
              </a:rPr>
              <a:t>cromatogràfico</a:t>
            </a:r>
            <a:r>
              <a:rPr lang="es-ES" sz="4800" b="0" u="none" dirty="0" smtClean="0">
                <a:solidFill>
                  <a:schemeClr val="tx1"/>
                </a:solidFill>
              </a:rPr>
              <a:t> para la determinación del contenido </a:t>
            </a:r>
            <a:r>
              <a:rPr lang="es-ES" sz="4800" b="0" u="none" dirty="0">
                <a:solidFill>
                  <a:schemeClr val="tx1"/>
                </a:solidFill>
              </a:rPr>
              <a:t>se realizaron una serie de diluciones para llegar a una concentración de la muestra de 0.8 </a:t>
            </a:r>
            <a:r>
              <a:rPr lang="el-GR" sz="4800" b="0" u="none" dirty="0">
                <a:solidFill>
                  <a:schemeClr val="tx1"/>
                </a:solidFill>
              </a:rPr>
              <a:t>μ</a:t>
            </a:r>
            <a:r>
              <a:rPr lang="es-ES" sz="4800" b="0" u="none" dirty="0">
                <a:solidFill>
                  <a:schemeClr val="tx1"/>
                </a:solidFill>
              </a:rPr>
              <a:t>g/mL. Se empleó para la cuantificación una curva de calibración, a partir de la solución estándar de GAD con cinco concentraciones: 0,2, 0,4, 0,8, 1,25 y 2,5 </a:t>
            </a:r>
            <a:r>
              <a:rPr lang="es-ES" sz="4800" b="0" u="none" dirty="0" err="1">
                <a:solidFill>
                  <a:schemeClr val="tx1"/>
                </a:solidFill>
              </a:rPr>
              <a:t>μg</a:t>
            </a:r>
            <a:r>
              <a:rPr lang="es-ES" sz="4800" b="0" u="none" dirty="0">
                <a:solidFill>
                  <a:schemeClr val="tx1"/>
                </a:solidFill>
              </a:rPr>
              <a:t>/mL. Se determinó la precisión y exactitud </a:t>
            </a:r>
            <a:r>
              <a:rPr lang="es-ES" sz="4800" b="0" u="none" dirty="0" smtClean="0">
                <a:solidFill>
                  <a:schemeClr val="tx1"/>
                </a:solidFill>
              </a:rPr>
              <a:t>para este método </a:t>
            </a:r>
            <a:r>
              <a:rPr lang="es-ES" sz="4800" b="0" u="none" dirty="0">
                <a:solidFill>
                  <a:schemeClr val="tx1"/>
                </a:solidFill>
              </a:rPr>
              <a:t>con criterios de aceptación de CV ≤ 3% y recobrado entre 80-120 %. El procesamiento estadístico se realizó con el software </a:t>
            </a:r>
            <a:r>
              <a:rPr lang="es-ES" sz="4800" b="0" u="none" dirty="0" err="1">
                <a:solidFill>
                  <a:schemeClr val="tx1"/>
                </a:solidFill>
              </a:rPr>
              <a:t>Minitab</a:t>
            </a:r>
            <a:r>
              <a:rPr lang="es-ES" sz="4800" b="0" u="none" dirty="0">
                <a:solidFill>
                  <a:schemeClr val="tx1"/>
                </a:solidFill>
              </a:rPr>
              <a:t> 17 con un nivel de confianza del 95 %</a:t>
            </a:r>
            <a:endParaRPr lang="es-ES" sz="4800" b="0" u="none" dirty="0">
              <a:solidFill>
                <a:schemeClr val="tx1"/>
              </a:solidFill>
              <a:latin typeface="Times New Roman" panose="02020603050405020304" pitchFamily="18" charset="0"/>
              <a:cs typeface="Times New Roman" panose="02020603050405020304" pitchFamily="18" charset="0"/>
            </a:endParaRPr>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a:xfrm>
            <a:off x="24300470" y="5818061"/>
            <a:ext cx="18619076" cy="16378453"/>
          </a:xfrm>
        </p:spPr>
        <p:txBody>
          <a:bodyPr/>
          <a:lstStyle/>
          <a:p>
            <a:pPr algn="just"/>
            <a:r>
              <a:rPr lang="es-ES" sz="4800" b="0" u="none" dirty="0">
                <a:solidFill>
                  <a:schemeClr val="tx1"/>
                </a:solidFill>
              </a:rPr>
              <a:t>La linealidad y proporcionalidad demostradas a 235 </a:t>
            </a:r>
            <a:r>
              <a:rPr lang="es-ES" sz="4800" b="0" u="none" dirty="0" err="1">
                <a:solidFill>
                  <a:schemeClr val="tx1"/>
                </a:solidFill>
              </a:rPr>
              <a:t>nm</a:t>
            </a:r>
            <a:r>
              <a:rPr lang="es-ES" sz="4800" b="0" u="none" dirty="0">
                <a:solidFill>
                  <a:schemeClr val="tx1"/>
                </a:solidFill>
              </a:rPr>
              <a:t> y a 280 </a:t>
            </a:r>
            <a:r>
              <a:rPr lang="es-ES" sz="4800" b="0" u="none" dirty="0" err="1">
                <a:solidFill>
                  <a:schemeClr val="tx1"/>
                </a:solidFill>
              </a:rPr>
              <a:t>nm</a:t>
            </a:r>
            <a:r>
              <a:rPr lang="es-ES" sz="4800" b="0" u="none" dirty="0">
                <a:solidFill>
                  <a:schemeClr val="tx1"/>
                </a:solidFill>
              </a:rPr>
              <a:t>, en las diluciones de trabajo, garantizó que los resultados de índice de polimerización (A235/A280) obtenidos en los ensayos para las muestras, respondan a la concentración de las diferentes especies que pueden formarse en soluciones acuosas de GAD (polímeros y monómeros)</a:t>
            </a:r>
            <a:r>
              <a:rPr lang="es-US" sz="4800" b="0" u="none" dirty="0" smtClean="0">
                <a:solidFill>
                  <a:schemeClr val="tx1"/>
                </a:solidFill>
              </a:rPr>
              <a:t>. </a:t>
            </a:r>
            <a:r>
              <a:rPr lang="es-ES" sz="4800" b="0" u="none" dirty="0">
                <a:solidFill>
                  <a:schemeClr val="tx1"/>
                </a:solidFill>
              </a:rPr>
              <a:t>El </a:t>
            </a:r>
            <a:r>
              <a:rPr lang="es-ES" sz="4800" b="0" u="none" dirty="0" smtClean="0">
                <a:solidFill>
                  <a:schemeClr val="tx1"/>
                </a:solidFill>
              </a:rPr>
              <a:t>límite de detección </a:t>
            </a:r>
            <a:r>
              <a:rPr lang="es-ES" sz="4800" b="0" u="none" dirty="0">
                <a:solidFill>
                  <a:schemeClr val="tx1"/>
                </a:solidFill>
              </a:rPr>
              <a:t>calculado a 235 </a:t>
            </a:r>
            <a:r>
              <a:rPr lang="es-ES" sz="4800" b="0" u="none" dirty="0" err="1">
                <a:solidFill>
                  <a:schemeClr val="tx1"/>
                </a:solidFill>
              </a:rPr>
              <a:t>nm</a:t>
            </a:r>
            <a:r>
              <a:rPr lang="es-ES" sz="4800" b="0" u="none" dirty="0">
                <a:solidFill>
                  <a:schemeClr val="tx1"/>
                </a:solidFill>
              </a:rPr>
              <a:t> fue de 0,2470, mientras que a 280 </a:t>
            </a:r>
            <a:r>
              <a:rPr lang="es-ES" sz="4800" b="0" u="none" dirty="0" err="1">
                <a:solidFill>
                  <a:schemeClr val="tx1"/>
                </a:solidFill>
              </a:rPr>
              <a:t>nm</a:t>
            </a:r>
            <a:r>
              <a:rPr lang="es-ES" sz="4800" b="0" u="none" dirty="0">
                <a:solidFill>
                  <a:schemeClr val="tx1"/>
                </a:solidFill>
              </a:rPr>
              <a:t> resultó 10 veces menor (0,02451). Los límites obtenidos estuvieron en concordancia con los niveles de concentración esperados para las especies que coexisten en soluciones acuosas de </a:t>
            </a:r>
            <a:r>
              <a:rPr lang="es-ES" sz="4800" b="0" u="none" dirty="0" smtClean="0">
                <a:solidFill>
                  <a:schemeClr val="tx1"/>
                </a:solidFill>
              </a:rPr>
              <a:t>GAD. </a:t>
            </a:r>
            <a:r>
              <a:rPr lang="es-ES" sz="4800" b="0" u="none" dirty="0">
                <a:solidFill>
                  <a:schemeClr val="tx1"/>
                </a:solidFill>
              </a:rPr>
              <a:t>La especificidad </a:t>
            </a:r>
            <a:r>
              <a:rPr lang="es-ES" sz="4800" b="0" u="none" dirty="0" smtClean="0">
                <a:solidFill>
                  <a:schemeClr val="tx1"/>
                </a:solidFill>
              </a:rPr>
              <a:t>del </a:t>
            </a:r>
            <a:r>
              <a:rPr lang="es-ES" sz="4800" b="0" u="none" dirty="0">
                <a:solidFill>
                  <a:schemeClr val="tx1"/>
                </a:solidFill>
              </a:rPr>
              <a:t>procedimiento analítico se demostró evaluando </a:t>
            </a:r>
            <a:r>
              <a:rPr lang="es-ES" sz="4800" b="0" u="none" dirty="0">
                <a:solidFill>
                  <a:schemeClr val="tx1"/>
                </a:solidFill>
              </a:rPr>
              <a:t>l</a:t>
            </a:r>
            <a:r>
              <a:rPr lang="es-ES" sz="4800" b="0" u="none" dirty="0" smtClean="0">
                <a:solidFill>
                  <a:schemeClr val="tx1"/>
                </a:solidFill>
              </a:rPr>
              <a:t>os </a:t>
            </a:r>
            <a:r>
              <a:rPr lang="es-ES" sz="4800" b="0" u="none" dirty="0">
                <a:solidFill>
                  <a:schemeClr val="tx1"/>
                </a:solidFill>
              </a:rPr>
              <a:t>espectros de absorción obtenidos para el blanco matriz (</a:t>
            </a:r>
            <a:r>
              <a:rPr lang="es-ES" sz="4800" b="0" u="none" dirty="0" smtClean="0">
                <a:solidFill>
                  <a:schemeClr val="tx1"/>
                </a:solidFill>
              </a:rPr>
              <a:t>placebo) (Figura 1) </a:t>
            </a:r>
            <a:r>
              <a:rPr lang="es-ES" sz="4800" b="0" u="none" dirty="0">
                <a:solidFill>
                  <a:schemeClr val="tx1"/>
                </a:solidFill>
              </a:rPr>
              <a:t>y para las </a:t>
            </a:r>
            <a:r>
              <a:rPr lang="es-ES" sz="4800" b="0" u="none" dirty="0" smtClean="0">
                <a:solidFill>
                  <a:schemeClr val="tx1"/>
                </a:solidFill>
              </a:rPr>
              <a:t>muestras (Figura 2) no </a:t>
            </a:r>
            <a:r>
              <a:rPr lang="es-ES" sz="4800" b="0" u="none" dirty="0">
                <a:solidFill>
                  <a:schemeClr val="tx1"/>
                </a:solidFill>
              </a:rPr>
              <a:t>mostraron en ningún caso bandas de absorción interferentes en la determinación</a:t>
            </a:r>
            <a:r>
              <a:rPr lang="es-ES" sz="4800" b="0" u="none" dirty="0">
                <a:solidFill>
                  <a:schemeClr val="tx1"/>
                </a:solidFill>
              </a:rPr>
              <a:t>. </a:t>
            </a:r>
            <a:r>
              <a:rPr lang="es-ES" sz="4800" b="0" u="none" dirty="0">
                <a:solidFill>
                  <a:schemeClr val="tx1"/>
                </a:solidFill>
              </a:rPr>
              <a:t>Los resultados en condiciones de </a:t>
            </a:r>
            <a:r>
              <a:rPr lang="es-ES" sz="4800" b="0" u="none" dirty="0" err="1">
                <a:solidFill>
                  <a:schemeClr val="tx1"/>
                </a:solidFill>
              </a:rPr>
              <a:t>repetibilidad</a:t>
            </a:r>
            <a:r>
              <a:rPr lang="es-ES" sz="4800" b="0" u="none" dirty="0">
                <a:solidFill>
                  <a:schemeClr val="tx1"/>
                </a:solidFill>
              </a:rPr>
              <a:t>, mostraron un CV≤ 3 %, tanto </a:t>
            </a:r>
            <a:r>
              <a:rPr lang="es-ES" sz="4800" b="0" u="none" dirty="0" err="1">
                <a:solidFill>
                  <a:schemeClr val="tx1"/>
                </a:solidFill>
              </a:rPr>
              <a:t>intra</a:t>
            </a:r>
            <a:r>
              <a:rPr lang="es-ES" sz="4800" b="0" u="none" dirty="0">
                <a:solidFill>
                  <a:schemeClr val="tx1"/>
                </a:solidFill>
              </a:rPr>
              <a:t> réplicas (2,40; 1,78 y 0,97 %), como inter réplicas (2,30 </a:t>
            </a:r>
            <a:r>
              <a:rPr lang="es-ES" sz="4800" b="0" u="none" dirty="0" smtClean="0">
                <a:solidFill>
                  <a:schemeClr val="tx1"/>
                </a:solidFill>
              </a:rPr>
              <a:t>%). </a:t>
            </a:r>
            <a:r>
              <a:rPr lang="es-US" sz="4800" b="0" u="none" dirty="0" smtClean="0">
                <a:solidFill>
                  <a:schemeClr val="tx1"/>
                </a:solidFill>
              </a:rPr>
              <a:t>El método espectrofotométrico </a:t>
            </a:r>
            <a:r>
              <a:rPr lang="es-US" sz="4800" b="0" u="none" dirty="0">
                <a:solidFill>
                  <a:schemeClr val="tx1"/>
                </a:solidFill>
              </a:rPr>
              <a:t>resultó preciso y específico. </a:t>
            </a:r>
            <a:r>
              <a:rPr lang="es-US" sz="4800" b="0" u="none" dirty="0" smtClean="0">
                <a:solidFill>
                  <a:schemeClr val="tx1"/>
                </a:solidFill>
              </a:rPr>
              <a:t>En </a:t>
            </a:r>
            <a:r>
              <a:rPr lang="es-US" sz="4800" b="0" u="none" dirty="0">
                <a:solidFill>
                  <a:schemeClr val="tx1"/>
                </a:solidFill>
              </a:rPr>
              <a:t>l</a:t>
            </a:r>
            <a:r>
              <a:rPr lang="es-US" sz="4800" b="0" u="none" dirty="0" smtClean="0">
                <a:solidFill>
                  <a:schemeClr val="tx1"/>
                </a:solidFill>
              </a:rPr>
              <a:t>os </a:t>
            </a:r>
            <a:r>
              <a:rPr lang="es-US" sz="4800" b="0" u="none" dirty="0">
                <a:solidFill>
                  <a:schemeClr val="tx1"/>
                </a:solidFill>
              </a:rPr>
              <a:t>ensayos para </a:t>
            </a:r>
            <a:r>
              <a:rPr lang="es-US" sz="4800" b="0" u="none" dirty="0" smtClean="0">
                <a:solidFill>
                  <a:schemeClr val="tx1"/>
                </a:solidFill>
              </a:rPr>
              <a:t>concentración </a:t>
            </a:r>
            <a:r>
              <a:rPr lang="es-ES" sz="4800" b="0" u="none" dirty="0">
                <a:solidFill>
                  <a:schemeClr val="tx1"/>
                </a:solidFill>
              </a:rPr>
              <a:t>e</a:t>
            </a:r>
            <a:r>
              <a:rPr lang="es-ES" sz="4800" b="0" u="none" dirty="0" smtClean="0">
                <a:solidFill>
                  <a:schemeClr val="tx1"/>
                </a:solidFill>
              </a:rPr>
              <a:t>l </a:t>
            </a:r>
            <a:r>
              <a:rPr lang="es-ES" sz="4800" b="0" u="none" dirty="0">
                <a:solidFill>
                  <a:schemeClr val="tx1"/>
                </a:solidFill>
              </a:rPr>
              <a:t>análisis estadístico mostró que no hay diferencias significativas en la varianza de los </a:t>
            </a:r>
            <a:r>
              <a:rPr lang="es-ES" sz="4800" b="0" u="none" dirty="0" smtClean="0">
                <a:solidFill>
                  <a:schemeClr val="tx1"/>
                </a:solidFill>
              </a:rPr>
              <a:t>datos, en </a:t>
            </a:r>
            <a:r>
              <a:rPr lang="es-ES" sz="4800" b="0" u="none" dirty="0">
                <a:solidFill>
                  <a:schemeClr val="tx1"/>
                </a:solidFill>
              </a:rPr>
              <a:t>ambas condiciones los CV mostraron valores inferiores al 3 </a:t>
            </a:r>
            <a:r>
              <a:rPr lang="es-ES" sz="4800" b="0" u="none" dirty="0" smtClean="0">
                <a:solidFill>
                  <a:schemeClr val="tx1"/>
                </a:solidFill>
              </a:rPr>
              <a:t>%. </a:t>
            </a:r>
            <a:r>
              <a:rPr lang="es-ES" sz="4800" b="0" u="none" dirty="0">
                <a:solidFill>
                  <a:schemeClr val="tx1"/>
                </a:solidFill>
              </a:rPr>
              <a:t>Además, la exactitud se consideró satisfactoria, pues no existieron diferencias significativas entre los valores obtenidos experimentalmente y los valores </a:t>
            </a:r>
            <a:r>
              <a:rPr lang="es-ES" sz="4800" b="0" u="none" dirty="0" smtClean="0">
                <a:solidFill>
                  <a:schemeClr val="tx1"/>
                </a:solidFill>
              </a:rPr>
              <a:t>asignados. Ambos métodos</a:t>
            </a:r>
            <a:r>
              <a:rPr lang="es-US" sz="4800" b="0" u="none" dirty="0" smtClean="0">
                <a:solidFill>
                  <a:schemeClr val="tx1"/>
                </a:solidFill>
              </a:rPr>
              <a:t> </a:t>
            </a:r>
            <a:r>
              <a:rPr lang="es-US" sz="4800" b="0" u="none" dirty="0">
                <a:solidFill>
                  <a:schemeClr val="tx1"/>
                </a:solidFill>
              </a:rPr>
              <a:t>fueron precisos y exactos, quedando para la evaluación de rutina el método oficial </a:t>
            </a:r>
            <a:r>
              <a:rPr lang="es-US" sz="4800" b="0" u="none" dirty="0" smtClean="0">
                <a:solidFill>
                  <a:schemeClr val="tx1"/>
                </a:solidFill>
              </a:rPr>
              <a:t> de </a:t>
            </a:r>
            <a:r>
              <a:rPr lang="es-US" sz="4800" b="0" u="none" dirty="0">
                <a:solidFill>
                  <a:schemeClr val="tx1"/>
                </a:solidFill>
              </a:rPr>
              <a:t>la Farmacopea Norteamericana.</a:t>
            </a:r>
            <a:endParaRPr lang="es-ES" sz="4800" b="0" u="none" dirty="0">
              <a:solidFill>
                <a:schemeClr val="tx1"/>
              </a:solidFill>
            </a:endParaRPr>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24050047" y="29568953"/>
            <a:ext cx="19021346" cy="1605178"/>
          </a:xfrm>
        </p:spPr>
        <p:txBody>
          <a:bodyPr/>
          <a:lstStyle/>
          <a:p>
            <a:pPr algn="just"/>
            <a:r>
              <a:rPr lang="es-ES" sz="4800" b="0" u="none" dirty="0">
                <a:solidFill>
                  <a:schemeClr val="tx1"/>
                </a:solidFill>
              </a:rPr>
              <a:t>S</a:t>
            </a:r>
            <a:r>
              <a:rPr lang="es-ES" sz="4800" b="0" u="none" dirty="0" smtClean="0">
                <a:solidFill>
                  <a:schemeClr val="tx1"/>
                </a:solidFill>
              </a:rPr>
              <a:t>e </a:t>
            </a:r>
            <a:r>
              <a:rPr lang="es-ES" sz="4800" b="0" u="none" dirty="0">
                <a:solidFill>
                  <a:schemeClr val="tx1"/>
                </a:solidFill>
              </a:rPr>
              <a:t>logró la implementación de las metodologías propuestas, los ensayos cumplieron con los parámetros de la validación</a:t>
            </a:r>
            <a:endParaRPr lang="es-ES" sz="4800" b="0" u="none" dirty="0">
              <a:solidFill>
                <a:schemeClr val="tx1"/>
              </a:solidFill>
            </a:endParaRPr>
          </a:p>
        </p:txBody>
      </p:sp>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790647" y="24885872"/>
            <a:ext cx="21722512" cy="721902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685800" indent="-685800" algn="just">
              <a:buFont typeface="Arial" pitchFamily="34" charset="0"/>
              <a:buChar char="•"/>
            </a:pPr>
            <a:r>
              <a:rPr lang="en-US" sz="4800" b="0" u="none" dirty="0">
                <a:solidFill>
                  <a:schemeClr val="tx1"/>
                </a:solidFill>
              </a:rPr>
              <a:t>United States </a:t>
            </a:r>
            <a:r>
              <a:rPr lang="en-US" sz="4800" b="0" u="none" dirty="0" err="1">
                <a:solidFill>
                  <a:schemeClr val="tx1"/>
                </a:solidFill>
              </a:rPr>
              <a:t>Pharmacopeial</a:t>
            </a:r>
            <a:r>
              <a:rPr lang="en-US" sz="4800" b="0" u="none" dirty="0">
                <a:solidFill>
                  <a:schemeClr val="tx1"/>
                </a:solidFill>
              </a:rPr>
              <a:t> Convention USP 44–NF39: United States Pharmacopeia. 3ed. 2021: General Chapter </a:t>
            </a:r>
            <a:r>
              <a:rPr lang="en-US" sz="4800" b="0" u="none" dirty="0" err="1">
                <a:solidFill>
                  <a:schemeClr val="tx1"/>
                </a:solidFill>
              </a:rPr>
              <a:t>Glutaral</a:t>
            </a:r>
            <a:r>
              <a:rPr lang="en-US" sz="4800" b="0" u="none" dirty="0">
                <a:solidFill>
                  <a:schemeClr val="tx1"/>
                </a:solidFill>
              </a:rPr>
              <a:t> </a:t>
            </a:r>
            <a:r>
              <a:rPr lang="en-US" sz="4800" b="0" u="none" dirty="0" smtClean="0">
                <a:solidFill>
                  <a:schemeClr val="tx1"/>
                </a:solidFill>
              </a:rPr>
              <a:t>Concentrate</a:t>
            </a:r>
          </a:p>
          <a:p>
            <a:pPr marL="685800" indent="-685800" algn="just">
              <a:buFont typeface="Arial" pitchFamily="34" charset="0"/>
              <a:buChar char="•"/>
            </a:pPr>
            <a:r>
              <a:rPr lang="en-US" sz="4800" b="0" u="none" dirty="0">
                <a:solidFill>
                  <a:schemeClr val="tx1"/>
                </a:solidFill>
              </a:rPr>
              <a:t>Food and Drugs Administration. Analytical Procedures and Methods Validation for Drugs and Biologics. Guidance for Industry. 2015</a:t>
            </a:r>
            <a:r>
              <a:rPr lang="en-US" sz="4800" b="0" u="none" dirty="0" smtClean="0"/>
              <a:t>.</a:t>
            </a:r>
          </a:p>
          <a:p>
            <a:pPr marL="685800" indent="-685800" algn="just">
              <a:buFont typeface="Arial" pitchFamily="34" charset="0"/>
              <a:buChar char="•"/>
            </a:pPr>
            <a:r>
              <a:rPr lang="en-US" sz="4800" b="0" u="none" dirty="0">
                <a:solidFill>
                  <a:schemeClr val="tx1"/>
                </a:solidFill>
              </a:rPr>
              <a:t>International Council for </a:t>
            </a:r>
            <a:r>
              <a:rPr lang="en-US" sz="4800" b="0" u="none" dirty="0" err="1">
                <a:solidFill>
                  <a:schemeClr val="tx1"/>
                </a:solidFill>
              </a:rPr>
              <a:t>Harmonisation</a:t>
            </a:r>
            <a:r>
              <a:rPr lang="en-US" sz="4800" b="0" u="none" dirty="0">
                <a:solidFill>
                  <a:schemeClr val="tx1"/>
                </a:solidFill>
              </a:rPr>
              <a:t> of Technical Requirements for Pharmaceuticals for Human Use. </a:t>
            </a:r>
            <a:r>
              <a:rPr lang="en-US" sz="4800" b="0" u="none" dirty="0" err="1">
                <a:solidFill>
                  <a:schemeClr val="tx1"/>
                </a:solidFill>
              </a:rPr>
              <a:t>Harmonised</a:t>
            </a:r>
            <a:r>
              <a:rPr lang="en-US" sz="4800" b="0" u="none" dirty="0">
                <a:solidFill>
                  <a:schemeClr val="tx1"/>
                </a:solidFill>
              </a:rPr>
              <a:t> Tripartite Guideline M10 </a:t>
            </a:r>
            <a:r>
              <a:rPr lang="en-US" sz="4800" b="0" u="none" dirty="0" err="1">
                <a:solidFill>
                  <a:schemeClr val="tx1"/>
                </a:solidFill>
              </a:rPr>
              <a:t>Bioanalytical</a:t>
            </a:r>
            <a:r>
              <a:rPr lang="en-US" sz="4800" b="0" u="none" dirty="0">
                <a:solidFill>
                  <a:schemeClr val="tx1"/>
                </a:solidFill>
              </a:rPr>
              <a:t> Method Validation and Study Sample Analysis. </a:t>
            </a:r>
            <a:r>
              <a:rPr lang="en-US" sz="4800" b="0" u="none" dirty="0">
                <a:solidFill>
                  <a:schemeClr val="tx1"/>
                </a:solidFill>
              </a:rPr>
              <a:t>2022</a:t>
            </a:r>
          </a:p>
          <a:p>
            <a:pPr marL="685800" indent="-685800" algn="just">
              <a:buFont typeface="Arial" pitchFamily="34" charset="0"/>
              <a:buChar char="•"/>
            </a:pPr>
            <a:r>
              <a:rPr lang="es-ES" sz="4800" b="0" u="none" dirty="0">
                <a:solidFill>
                  <a:schemeClr val="tx1"/>
                </a:solidFill>
              </a:rPr>
              <a:t>Centro Estatal de Control de Medicamentos Equipos y Dispositivos Médicos, Buenas Prácticas Farmacéuticas, 2da edición, 2017 (b): 365-67</a:t>
            </a:r>
            <a:endParaRPr lang="en-US" sz="4800" b="0" u="none" dirty="0">
              <a:solidFill>
                <a:schemeClr val="tx1"/>
              </a:solidFill>
            </a:endParaRPr>
          </a:p>
        </p:txBody>
      </p:sp>
      <p:sp>
        <p:nvSpPr>
          <p:cNvPr id="9" name="CuadroTexto 8">
            <a:extLst>
              <a:ext uri="{FF2B5EF4-FFF2-40B4-BE49-F238E27FC236}">
                <a16:creationId xmlns:a16="http://schemas.microsoft.com/office/drawing/2014/main" xmlns=""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xmlns=""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xmlns=""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xmlns=""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xmlns=""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
        <p:nvSpPr>
          <p:cNvPr id="11" name="10 Marcador de texto"/>
          <p:cNvSpPr>
            <a:spLocks noGrp="1"/>
          </p:cNvSpPr>
          <p:nvPr>
            <p:ph type="body" sz="quarter" idx="153"/>
          </p:nvPr>
        </p:nvSpPr>
        <p:spPr>
          <a:xfrm>
            <a:off x="6494606" y="1862660"/>
            <a:ext cx="31696075" cy="2017410"/>
          </a:xfrm>
        </p:spPr>
        <p:txBody>
          <a:bodyPr>
            <a:normAutofit fontScale="70000" lnSpcReduction="20000"/>
          </a:bodyPr>
          <a:lstStyle/>
          <a:p>
            <a:r>
              <a:rPr lang="es-US" dirty="0">
                <a:solidFill>
                  <a:schemeClr val="tx1"/>
                </a:solidFill>
              </a:rPr>
              <a:t>IMPLEMENTACIÓN DE ENSAYOS DE CONCENTRACIÓN Y RELACIÓN MONÓMERO/POLÍMERO DEL GLUTARALDEHÍDO I 25% EXCIPIENTE DE CIMAVAX®</a:t>
            </a:r>
            <a:endParaRPr lang="es-ES" dirty="0">
              <a:solidFill>
                <a:schemeClr val="tx1"/>
              </a:solidFill>
            </a:endParaRPr>
          </a:p>
          <a:p>
            <a:endParaRPr lang="es-ES" dirty="0"/>
          </a:p>
        </p:txBody>
      </p:sp>
      <p:sp>
        <p:nvSpPr>
          <p:cNvPr id="12" name="11 Marcador de texto"/>
          <p:cNvSpPr>
            <a:spLocks noGrp="1"/>
          </p:cNvSpPr>
          <p:nvPr>
            <p:ph type="body" sz="quarter" idx="150"/>
          </p:nvPr>
        </p:nvSpPr>
        <p:spPr>
          <a:xfrm>
            <a:off x="6152742" y="4278043"/>
            <a:ext cx="31696075" cy="822435"/>
          </a:xfrm>
        </p:spPr>
        <p:txBody>
          <a:bodyPr/>
          <a:lstStyle/>
          <a:p>
            <a:r>
              <a:rPr lang="es-US" b="1" u="sng" dirty="0">
                <a:solidFill>
                  <a:schemeClr val="tx1"/>
                </a:solidFill>
              </a:rPr>
              <a:t>Wendy Machado Matos</a:t>
            </a:r>
            <a:r>
              <a:rPr lang="es-US" b="1" u="sng" baseline="30000" dirty="0">
                <a:solidFill>
                  <a:schemeClr val="tx1"/>
                </a:solidFill>
              </a:rPr>
              <a:t>1</a:t>
            </a:r>
            <a:r>
              <a:rPr lang="es-US" b="1" dirty="0">
                <a:solidFill>
                  <a:schemeClr val="tx1"/>
                </a:solidFill>
              </a:rPr>
              <a:t>, </a:t>
            </a:r>
            <a:r>
              <a:rPr lang="es-US" dirty="0" err="1">
                <a:solidFill>
                  <a:schemeClr val="tx1"/>
                </a:solidFill>
              </a:rPr>
              <a:t>Yolexis</a:t>
            </a:r>
            <a:r>
              <a:rPr lang="es-US" dirty="0">
                <a:solidFill>
                  <a:schemeClr val="tx1"/>
                </a:solidFill>
              </a:rPr>
              <a:t> Tamayo García</a:t>
            </a:r>
            <a:r>
              <a:rPr lang="es-US" baseline="30000" dirty="0">
                <a:solidFill>
                  <a:schemeClr val="tx1"/>
                </a:solidFill>
              </a:rPr>
              <a:t>1</a:t>
            </a:r>
            <a:r>
              <a:rPr lang="es-US" dirty="0">
                <a:solidFill>
                  <a:schemeClr val="tx1"/>
                </a:solidFill>
              </a:rPr>
              <a:t>, Karla López Quesada</a:t>
            </a:r>
            <a:r>
              <a:rPr lang="es-US" baseline="30000" dirty="0">
                <a:solidFill>
                  <a:schemeClr val="tx1"/>
                </a:solidFill>
              </a:rPr>
              <a:t>1</a:t>
            </a:r>
            <a:r>
              <a:rPr lang="es-US" dirty="0">
                <a:solidFill>
                  <a:schemeClr val="tx1"/>
                </a:solidFill>
              </a:rPr>
              <a:t>, Claudia Rosa Barrios</a:t>
            </a:r>
            <a:r>
              <a:rPr lang="es-US" baseline="30000" dirty="0">
                <a:solidFill>
                  <a:schemeClr val="tx1"/>
                </a:solidFill>
              </a:rPr>
              <a:t>1</a:t>
            </a:r>
            <a:r>
              <a:rPr lang="es-US" dirty="0">
                <a:solidFill>
                  <a:schemeClr val="tx1"/>
                </a:solidFill>
              </a:rPr>
              <a:t>, </a:t>
            </a:r>
            <a:r>
              <a:rPr lang="es-US" dirty="0" err="1">
                <a:solidFill>
                  <a:schemeClr val="tx1"/>
                </a:solidFill>
              </a:rPr>
              <a:t>Aleida</a:t>
            </a:r>
            <a:r>
              <a:rPr lang="es-US" dirty="0">
                <a:solidFill>
                  <a:schemeClr val="tx1"/>
                </a:solidFill>
              </a:rPr>
              <a:t> </a:t>
            </a:r>
            <a:r>
              <a:rPr lang="es-US" dirty="0" err="1">
                <a:solidFill>
                  <a:schemeClr val="tx1"/>
                </a:solidFill>
              </a:rPr>
              <a:t>Mandiarote</a:t>
            </a:r>
            <a:r>
              <a:rPr lang="es-US" dirty="0">
                <a:solidFill>
                  <a:schemeClr val="tx1"/>
                </a:solidFill>
              </a:rPr>
              <a:t> Llanes</a:t>
            </a:r>
            <a:r>
              <a:rPr lang="es-US" baseline="30000" dirty="0">
                <a:solidFill>
                  <a:schemeClr val="tx1"/>
                </a:solidFill>
              </a:rPr>
              <a:t>1</a:t>
            </a:r>
            <a:endParaRPr lang="es-ES" dirty="0">
              <a:solidFill>
                <a:schemeClr val="tx1"/>
              </a:solidFill>
            </a:endParaRPr>
          </a:p>
          <a:p>
            <a:endParaRPr lang="es-ES" dirty="0">
              <a:solidFill>
                <a:schemeClr val="tx1"/>
              </a:solidFill>
            </a:endParaRPr>
          </a:p>
        </p:txBody>
      </p:sp>
      <p:sp>
        <p:nvSpPr>
          <p:cNvPr id="16" name="15 Marcador de texto"/>
          <p:cNvSpPr>
            <a:spLocks noGrp="1"/>
          </p:cNvSpPr>
          <p:nvPr>
            <p:ph type="body" sz="quarter" idx="11"/>
          </p:nvPr>
        </p:nvSpPr>
        <p:spPr>
          <a:xfrm>
            <a:off x="790647" y="5781412"/>
            <a:ext cx="21533325" cy="8179285"/>
          </a:xfrm>
        </p:spPr>
        <p:txBody>
          <a:bodyPr/>
          <a:lstStyle/>
          <a:p>
            <a:pPr algn="just"/>
            <a:r>
              <a:rPr lang="es-US" sz="4800" b="0" u="none" dirty="0" err="1">
                <a:solidFill>
                  <a:schemeClr val="tx1"/>
                </a:solidFill>
              </a:rPr>
              <a:t>CIMAvax</a:t>
            </a:r>
            <a:r>
              <a:rPr lang="es-US" sz="4800" b="0" u="none" dirty="0">
                <a:solidFill>
                  <a:schemeClr val="tx1"/>
                </a:solidFill>
              </a:rPr>
              <a:t>-EGF®, es una vacuna terapéutica producida por el Centro de Inmunología Molecular (CIM). Su utilización fue aprobada como tratamiento de mantenimiento para pacientes con cáncer de pulmón de células no pequeñas. El ingrediente farmacéutico activo de esta vacuna, consiste en un conjugado químico de factor de crecimiento epidérmico (</a:t>
            </a:r>
            <a:r>
              <a:rPr lang="es-US" sz="4800" b="0" u="none" dirty="0" err="1">
                <a:solidFill>
                  <a:schemeClr val="tx1"/>
                </a:solidFill>
              </a:rPr>
              <a:t>rhEGF</a:t>
            </a:r>
            <a:r>
              <a:rPr lang="es-US" sz="4800" b="0" u="none" dirty="0">
                <a:solidFill>
                  <a:schemeClr val="tx1"/>
                </a:solidFill>
              </a:rPr>
              <a:t>) y rP64k. Esta conjugación utiliza el </a:t>
            </a:r>
            <a:r>
              <a:rPr lang="es-US" sz="4800" b="0" u="none" dirty="0" err="1">
                <a:solidFill>
                  <a:schemeClr val="tx1"/>
                </a:solidFill>
              </a:rPr>
              <a:t>glutaraldehído</a:t>
            </a:r>
            <a:r>
              <a:rPr lang="es-US" sz="4800" b="0" u="none" dirty="0">
                <a:solidFill>
                  <a:schemeClr val="tx1"/>
                </a:solidFill>
              </a:rPr>
              <a:t> (GAD) como agente de entrecruzamiento. La concentración y la relación monómero/polímero (A</a:t>
            </a:r>
            <a:r>
              <a:rPr lang="es-US" sz="4800" b="0" u="none" baseline="-25000" dirty="0">
                <a:solidFill>
                  <a:schemeClr val="tx1"/>
                </a:solidFill>
              </a:rPr>
              <a:t>235</a:t>
            </a:r>
            <a:r>
              <a:rPr lang="es-US" sz="4800" b="0" u="none" dirty="0">
                <a:solidFill>
                  <a:schemeClr val="tx1"/>
                </a:solidFill>
              </a:rPr>
              <a:t>/A</a:t>
            </a:r>
            <a:r>
              <a:rPr lang="es-US" sz="4800" b="0" u="none" baseline="-25000" dirty="0">
                <a:solidFill>
                  <a:schemeClr val="tx1"/>
                </a:solidFill>
              </a:rPr>
              <a:t>280</a:t>
            </a:r>
            <a:r>
              <a:rPr lang="es-US" sz="4800" b="0" u="none" dirty="0">
                <a:solidFill>
                  <a:schemeClr val="tx1"/>
                </a:solidFill>
              </a:rPr>
              <a:t>), son dos atributos críticos de calidad a medir en este excipiente.</a:t>
            </a:r>
          </a:p>
          <a:p>
            <a:pPr algn="just"/>
            <a:r>
              <a:rPr lang="es-US" sz="4800" b="0" u="none" dirty="0">
                <a:solidFill>
                  <a:schemeClr val="tx1"/>
                </a:solidFill>
              </a:rPr>
              <a:t>Objetivos: Implementar los ensayos para la determinación de la concentración y la relación A</a:t>
            </a:r>
            <a:r>
              <a:rPr lang="es-US" sz="4800" b="0" u="none" baseline="-25000" dirty="0">
                <a:solidFill>
                  <a:schemeClr val="tx1"/>
                </a:solidFill>
              </a:rPr>
              <a:t>235</a:t>
            </a:r>
            <a:r>
              <a:rPr lang="es-US" sz="4800" b="0" u="none" dirty="0">
                <a:solidFill>
                  <a:schemeClr val="tx1"/>
                </a:solidFill>
              </a:rPr>
              <a:t>/A</a:t>
            </a:r>
            <a:r>
              <a:rPr lang="es-US" sz="4800" b="0" u="none" baseline="-25000" dirty="0">
                <a:solidFill>
                  <a:schemeClr val="tx1"/>
                </a:solidFill>
              </a:rPr>
              <a:t>280 </a:t>
            </a:r>
            <a:r>
              <a:rPr lang="es-US" sz="4800" b="0" u="none" dirty="0">
                <a:solidFill>
                  <a:schemeClr val="tx1"/>
                </a:solidFill>
              </a:rPr>
              <a:t>del GAD I 25 %.</a:t>
            </a:r>
            <a:endParaRPr lang="es-ES" sz="4800" b="0" u="none" dirty="0">
              <a:solidFill>
                <a:schemeClr val="tx1"/>
              </a:solidFill>
            </a:endParaRPr>
          </a:p>
          <a:p>
            <a:endParaRPr lang="es-E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3341" y="22944211"/>
            <a:ext cx="9348952" cy="525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24439877" y="28303233"/>
            <a:ext cx="10759734" cy="584775"/>
          </a:xfrm>
          <a:prstGeom prst="rect">
            <a:avLst/>
          </a:prstGeom>
          <a:noFill/>
        </p:spPr>
        <p:txBody>
          <a:bodyPr wrap="square" rtlCol="0">
            <a:spAutoFit/>
          </a:bodyPr>
          <a:lstStyle/>
          <a:p>
            <a:r>
              <a:rPr lang="es-ES" sz="3200" dirty="0" err="1" smtClean="0">
                <a:latin typeface="Times New Roman" panose="02020603050405020304" pitchFamily="18" charset="0"/>
                <a:cs typeface="Times New Roman" panose="02020603050405020304" pitchFamily="18" charset="0"/>
              </a:rPr>
              <a:t>Fig</a:t>
            </a:r>
            <a:r>
              <a:rPr lang="es-ES" sz="3200" dirty="0" smtClean="0">
                <a:latin typeface="Times New Roman" panose="02020603050405020304" pitchFamily="18" charset="0"/>
                <a:cs typeface="Times New Roman" panose="02020603050405020304" pitchFamily="18" charset="0"/>
              </a:rPr>
              <a:t> 1. Espectro de absorción para el blanco matriz </a:t>
            </a:r>
            <a:endParaRPr lang="es-ES" sz="32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50047" y="22783673"/>
            <a:ext cx="8263565" cy="54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33989977" y="28202996"/>
            <a:ext cx="8842316" cy="584775"/>
          </a:xfrm>
          <a:prstGeom prst="rect">
            <a:avLst/>
          </a:prstGeom>
          <a:noFill/>
        </p:spPr>
        <p:txBody>
          <a:bodyPr wrap="square" rtlCol="0">
            <a:spAutoFit/>
          </a:bodyPr>
          <a:lstStyle/>
          <a:p>
            <a:r>
              <a:rPr lang="es-ES" sz="3200" dirty="0" err="1" smtClean="0">
                <a:latin typeface="Times New Roman" panose="02020603050405020304" pitchFamily="18" charset="0"/>
                <a:cs typeface="Times New Roman" panose="02020603050405020304" pitchFamily="18" charset="0"/>
              </a:rPr>
              <a:t>Fig</a:t>
            </a:r>
            <a:r>
              <a:rPr lang="es-ES" sz="3200" dirty="0" smtClean="0">
                <a:latin typeface="Times New Roman" panose="02020603050405020304" pitchFamily="18" charset="0"/>
                <a:cs typeface="Times New Roman" panose="02020603050405020304" pitchFamily="18" charset="0"/>
              </a:rPr>
              <a:t> 2. Espectro de absorción para las muestras </a:t>
            </a:r>
            <a:endParaRPr lang="es-E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2960</TotalTime>
  <Words>765</Words>
  <Application>Microsoft Office PowerPoint</Application>
  <PresentationFormat>Personalizado</PresentationFormat>
  <Paragraphs>17</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Tema de Office</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CASA</cp:lastModifiedBy>
  <cp:revision>30</cp:revision>
  <dcterms:modified xsi:type="dcterms:W3CDTF">2026-07-12T17:41:54Z</dcterms:modified>
</cp:coreProperties>
</file>