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8" d="100"/>
          <a:sy n="18" d="100"/>
        </p:scale>
        <p:origin x="1459" y="149"/>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7/8/2026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7/8/2026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xmlns="" val="20000"/>
                    </a:ext>
                  </a:extLst>
                </a:gridCol>
                <a:gridCol w="9416458">
                  <a:extLst>
                    <a:ext uri="{9D8B030D-6E8A-4147-A177-3AD203B41FA5}">
                      <a16:colId xmlns:a16="http://schemas.microsoft.com/office/drawing/2014/main" xmlns=""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xmlns=""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xmlns=""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xmlns=""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xmlns="" val="20000"/>
                    </a:ext>
                  </a:extLst>
                </a:gridCol>
                <a:gridCol w="1929670">
                  <a:extLst>
                    <a:ext uri="{9D8B030D-6E8A-4147-A177-3AD203B41FA5}">
                      <a16:colId xmlns:a16="http://schemas.microsoft.com/office/drawing/2014/main" xmlns="" val="764104496"/>
                    </a:ext>
                  </a:extLst>
                </a:gridCol>
                <a:gridCol w="8016183">
                  <a:extLst>
                    <a:ext uri="{9D8B030D-6E8A-4147-A177-3AD203B41FA5}">
                      <a16:colId xmlns:a16="http://schemas.microsoft.com/office/drawing/2014/main" xmlns=""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gabiariste@Gmail.com"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2653597" y="6518761"/>
            <a:ext cx="20497929" cy="866514"/>
          </a:xfrm>
        </p:spPr>
        <p:txBody>
          <a:bodyPr/>
          <a:lstStyle/>
          <a:p>
            <a:r>
              <a:rPr lang="en-US" sz="4800" u="none" dirty="0">
                <a:solidFill>
                  <a:schemeClr val="tx1"/>
                </a:solidFill>
                <a:latin typeface="Arial" panose="020B0604020202020204" pitchFamily="34" charset="0"/>
                <a:ea typeface="Tahoma" panose="020B0604030504040204" pitchFamily="34" charset="0"/>
                <a:cs typeface="Arial" panose="020B0604020202020204" pitchFamily="34" charset="0"/>
              </a:rPr>
              <a:t>1. INTRODUCCION (OBJETIVOS)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2180079" y="13507850"/>
            <a:ext cx="20502939" cy="866514"/>
          </a:xfrm>
        </p:spPr>
        <p:txBody>
          <a:bodyPr/>
          <a:lstStyle/>
          <a:p>
            <a:r>
              <a:rPr lang="en-US" sz="4800" u="none" dirty="0">
                <a:solidFill>
                  <a:schemeClr val="tx1"/>
                </a:solidFill>
                <a:latin typeface="Arial" panose="020B0604020202020204" pitchFamily="34" charset="0"/>
                <a:cs typeface="Arial" panose="020B0604020202020204" pitchFamily="34" charset="0"/>
              </a:rPr>
              <a:t>2. METODOLOGIA</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19563095" y="6133597"/>
            <a:ext cx="20497666" cy="866514"/>
          </a:xfrm>
        </p:spPr>
        <p:txBody>
          <a:bodyPr/>
          <a:lstStyle/>
          <a:p>
            <a:r>
              <a:rPr lang="en-US" sz="4800" u="none" dirty="0">
                <a:solidFill>
                  <a:schemeClr val="tx1"/>
                </a:solidFill>
                <a:latin typeface="Arial" panose="020B0604020202020204" pitchFamily="34" charset="0"/>
                <a:cs typeface="Arial" panose="020B0604020202020204" pitchFamily="34" charset="0"/>
              </a:rPr>
              <a:t>3. RESULTADOS Y DISCUSION</a:t>
            </a: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4459907" y="29070543"/>
            <a:ext cx="33105456" cy="513273"/>
          </a:xfrm>
        </p:spPr>
        <p:txBody>
          <a:bodyPr/>
          <a:lstStyle/>
          <a:p>
            <a:r>
              <a:rPr lang="en-US" sz="4800" u="none" dirty="0" smtClean="0">
                <a:solidFill>
                  <a:schemeClr val="tx1"/>
                </a:solidFill>
                <a:latin typeface="Arial" panose="020B0604020202020204" pitchFamily="34" charset="0"/>
                <a:cs typeface="Arial" panose="020B0604020202020204" pitchFamily="34" charset="0"/>
              </a:rPr>
              <a:t>4. CONCLUSIONES</a:t>
            </a:r>
            <a:endParaRPr lang="en-US" sz="4800" u="none" dirty="0">
              <a:solidFill>
                <a:schemeClr val="tx1"/>
              </a:solidFill>
              <a:latin typeface="Arial" panose="020B0604020202020204" pitchFamily="34" charset="0"/>
              <a:cs typeface="Arial" panose="020B0604020202020204" pitchFamily="34" charset="0"/>
            </a:endParaRPr>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506955" y="4429782"/>
            <a:ext cx="39486496" cy="1335143"/>
          </a:xfrm>
        </p:spPr>
        <p:txBody>
          <a:bodyPr>
            <a:noAutofit/>
          </a:bodyPr>
          <a:lstStyle/>
          <a:p>
            <a:r>
              <a:rPr lang="es-ES" sz="4800" b="1" u="sng" dirty="0" smtClean="0">
                <a:solidFill>
                  <a:schemeClr val="tx1"/>
                </a:solidFill>
                <a:latin typeface="Arial" panose="020B0604020202020204" pitchFamily="34" charset="0"/>
                <a:cs typeface="Arial" panose="020B0604020202020204" pitchFamily="34" charset="0"/>
              </a:rPr>
              <a:t>Gabriela </a:t>
            </a:r>
            <a:r>
              <a:rPr lang="es-ES" sz="4800" b="1" u="sng" dirty="0">
                <a:solidFill>
                  <a:schemeClr val="tx1"/>
                </a:solidFill>
                <a:latin typeface="Arial" panose="020B0604020202020204" pitchFamily="34" charset="0"/>
                <a:cs typeface="Arial" panose="020B0604020202020204" pitchFamily="34" charset="0"/>
              </a:rPr>
              <a:t>Hernández </a:t>
            </a:r>
            <a:r>
              <a:rPr lang="es-ES" sz="4800" b="1" u="sng" dirty="0" err="1" smtClean="0">
                <a:solidFill>
                  <a:schemeClr val="tx1"/>
                </a:solidFill>
                <a:latin typeface="Arial" panose="020B0604020202020204" pitchFamily="34" charset="0"/>
                <a:cs typeface="Arial" panose="020B0604020202020204" pitchFamily="34" charset="0"/>
              </a:rPr>
              <a:t>Ariste</a:t>
            </a:r>
            <a:r>
              <a:rPr lang="es-ES" sz="4800" b="1" dirty="0" smtClean="0">
                <a:solidFill>
                  <a:schemeClr val="tx1"/>
                </a:solidFill>
                <a:latin typeface="Arial" panose="020B0604020202020204" pitchFamily="34" charset="0"/>
                <a:cs typeface="Arial" panose="020B0604020202020204" pitchFamily="34" charset="0"/>
              </a:rPr>
              <a:t>, </a:t>
            </a:r>
            <a:r>
              <a:rPr lang="es-ES" sz="4800" b="1" dirty="0">
                <a:solidFill>
                  <a:schemeClr val="tx1"/>
                </a:solidFill>
                <a:latin typeface="Arial" panose="020B0604020202020204" pitchFamily="34" charset="0"/>
                <a:cs typeface="Arial" panose="020B0604020202020204" pitchFamily="34" charset="0"/>
              </a:rPr>
              <a:t>María Regla Pérez </a:t>
            </a:r>
            <a:r>
              <a:rPr lang="es-ES" sz="4800" b="1" dirty="0" smtClean="0">
                <a:solidFill>
                  <a:schemeClr val="tx1"/>
                </a:solidFill>
                <a:latin typeface="Arial" panose="020B0604020202020204" pitchFamily="34" charset="0"/>
                <a:cs typeface="Arial" panose="020B0604020202020204" pitchFamily="34" charset="0"/>
              </a:rPr>
              <a:t>Capote, </a:t>
            </a:r>
            <a:r>
              <a:rPr lang="es-ES" sz="4800" b="1" dirty="0" err="1">
                <a:solidFill>
                  <a:schemeClr val="tx1"/>
                </a:solidFill>
                <a:latin typeface="Arial" panose="020B0604020202020204" pitchFamily="34" charset="0"/>
                <a:cs typeface="Arial" panose="020B0604020202020204" pitchFamily="34" charset="0"/>
              </a:rPr>
              <a:t>Ivón</a:t>
            </a:r>
            <a:r>
              <a:rPr lang="es-ES" sz="4800" b="1" dirty="0">
                <a:solidFill>
                  <a:schemeClr val="tx1"/>
                </a:solidFill>
                <a:latin typeface="Arial" panose="020B0604020202020204" pitchFamily="34" charset="0"/>
                <a:cs typeface="Arial" panose="020B0604020202020204" pitchFamily="34" charset="0"/>
              </a:rPr>
              <a:t> González </a:t>
            </a:r>
            <a:r>
              <a:rPr lang="es-ES" sz="4800" b="1" dirty="0" smtClean="0">
                <a:solidFill>
                  <a:schemeClr val="tx1"/>
                </a:solidFill>
                <a:latin typeface="Arial" panose="020B0604020202020204" pitchFamily="34" charset="0"/>
                <a:cs typeface="Arial" panose="020B0604020202020204" pitchFamily="34" charset="0"/>
              </a:rPr>
              <a:t>Blanco, </a:t>
            </a:r>
            <a:r>
              <a:rPr lang="es-ES" sz="4800" b="1" dirty="0">
                <a:solidFill>
                  <a:schemeClr val="tx1"/>
                </a:solidFill>
                <a:latin typeface="Arial" panose="020B0604020202020204" pitchFamily="34" charset="0"/>
                <a:cs typeface="Arial" panose="020B0604020202020204" pitchFamily="34" charset="0"/>
              </a:rPr>
              <a:t>Irania Guevara </a:t>
            </a:r>
            <a:r>
              <a:rPr lang="es-ES" sz="4800" b="1" dirty="0" err="1" smtClean="0">
                <a:solidFill>
                  <a:schemeClr val="tx1"/>
                </a:solidFill>
                <a:latin typeface="Arial" panose="020B0604020202020204" pitchFamily="34" charset="0"/>
                <a:cs typeface="Arial" panose="020B0604020202020204" pitchFamily="34" charset="0"/>
              </a:rPr>
              <a:t>Orellanes</a:t>
            </a:r>
            <a:r>
              <a:rPr lang="es-ES" sz="4800" b="1" dirty="0" smtClean="0">
                <a:solidFill>
                  <a:schemeClr val="tx1"/>
                </a:solidFill>
                <a:latin typeface="Arial" panose="020B0604020202020204" pitchFamily="34" charset="0"/>
                <a:cs typeface="Arial" panose="020B0604020202020204" pitchFamily="34" charset="0"/>
              </a:rPr>
              <a:t>, </a:t>
            </a:r>
            <a:r>
              <a:rPr lang="es-ES" sz="4800" b="1" dirty="0">
                <a:solidFill>
                  <a:schemeClr val="tx1"/>
                </a:solidFill>
                <a:latin typeface="Arial" panose="020B0604020202020204" pitchFamily="34" charset="0"/>
                <a:cs typeface="Arial" panose="020B0604020202020204" pitchFamily="34" charset="0"/>
              </a:rPr>
              <a:t>Caridad Clara Rodríguez </a:t>
            </a:r>
            <a:r>
              <a:rPr lang="es-ES" sz="4800" b="1" dirty="0" smtClean="0">
                <a:solidFill>
                  <a:schemeClr val="tx1"/>
                </a:solidFill>
                <a:latin typeface="Arial" panose="020B0604020202020204" pitchFamily="34" charset="0"/>
                <a:cs typeface="Arial" panose="020B0604020202020204" pitchFamily="34" charset="0"/>
              </a:rPr>
              <a:t>Torres</a:t>
            </a:r>
          </a:p>
          <a:p>
            <a:pPr algn="l"/>
            <a:r>
              <a:rPr lang="es-ES" sz="4800" b="1" dirty="0" smtClean="0">
                <a:solidFill>
                  <a:schemeClr val="tx1"/>
                </a:solidFill>
                <a:latin typeface="Arial" panose="020B0604020202020204" pitchFamily="34" charset="0"/>
                <a:cs typeface="Arial" panose="020B0604020202020204" pitchFamily="34" charset="0"/>
                <a:hlinkClick r:id="rId3"/>
              </a:rPr>
              <a:t>gabiariste@Gmail.com</a:t>
            </a:r>
            <a:endParaRPr lang="es-ES" sz="4800" b="1" dirty="0" smtClean="0">
              <a:solidFill>
                <a:schemeClr val="tx1"/>
              </a:solidFill>
              <a:latin typeface="Arial" panose="020B0604020202020204" pitchFamily="34" charset="0"/>
              <a:cs typeface="Arial" panose="020B0604020202020204" pitchFamily="34" charset="0"/>
            </a:endParaRPr>
          </a:p>
          <a:p>
            <a:pPr algn="l"/>
            <a:endParaRPr lang="en-US" sz="4800" b="1" dirty="0">
              <a:solidFill>
                <a:schemeClr val="tx1"/>
              </a:solidFill>
              <a:latin typeface="Arial" panose="020B0604020202020204" pitchFamily="34" charset="0"/>
              <a:cs typeface="Arial" panose="020B0604020202020204" pitchFamily="34" charset="0"/>
            </a:endParaRPr>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5907234" y="1826676"/>
            <a:ext cx="31892760" cy="2135830"/>
          </a:xfrm>
        </p:spPr>
        <p:txBody>
          <a:bodyPr>
            <a:noAutofit/>
          </a:bodyPr>
          <a:lstStyle/>
          <a:p>
            <a:r>
              <a:rPr lang="es-ES" sz="7200" b="1" dirty="0" smtClean="0">
                <a:solidFill>
                  <a:schemeClr val="tx1"/>
                </a:solidFill>
                <a:latin typeface="Arial" panose="020B0604020202020204" pitchFamily="34" charset="0"/>
                <a:cs typeface="Arial" panose="020B0604020202020204" pitchFamily="34" charset="0"/>
              </a:rPr>
              <a:t>CARACTERIZACIÓN ANTIOXIDANTE Y ESTUDIOS DE TOXICOLOGÍA DE UN COSMÉTICO FACIAL ANTIEDAD </a:t>
            </a:r>
            <a:endParaRPr lang="en-US" sz="7200" b="1" dirty="0">
              <a:solidFill>
                <a:schemeClr val="tx1"/>
              </a:solidFill>
              <a:latin typeface="Arial" panose="020B0604020202020204" pitchFamily="34" charset="0"/>
              <a:cs typeface="Arial" panose="020B0604020202020204" pitchFamily="34" charset="0"/>
            </a:endParaRPr>
          </a:p>
        </p:txBody>
      </p:sp>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1574972" y="25214365"/>
            <a:ext cx="20372474" cy="866514"/>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4800" u="none" dirty="0">
                <a:solidFill>
                  <a:schemeClr val="tx1"/>
                </a:solidFill>
                <a:latin typeface="Arial" panose="020B0604020202020204" pitchFamily="34" charset="0"/>
                <a:cs typeface="Arial" panose="020B0604020202020204" pitchFamily="34" charset="0"/>
              </a:rPr>
              <a:t>5. REFERENCIAS BIBLIOGRÁFICAS</a:t>
            </a:r>
          </a:p>
        </p:txBody>
      </p:sp>
      <p:sp>
        <p:nvSpPr>
          <p:cNvPr id="9" name="CuadroTexto 8">
            <a:extLst>
              <a:ext uri="{FF2B5EF4-FFF2-40B4-BE49-F238E27FC236}">
                <a16:creationId xmlns:a16="http://schemas.microsoft.com/office/drawing/2014/main" xmlns="" id="{01A1A361-F83F-A076-079C-2F6C4AEFE16C}"/>
              </a:ext>
            </a:extLst>
          </p:cNvPr>
          <p:cNvSpPr txBox="1"/>
          <p:nvPr/>
        </p:nvSpPr>
        <p:spPr>
          <a:xfrm>
            <a:off x="10431378" y="327645"/>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xmlns="" id="{81046172-6BB8-3217-4ECB-1BF0E133EEE4}"/>
              </a:ext>
            </a:extLst>
          </p:cNvPr>
          <p:cNvGrpSpPr/>
          <p:nvPr/>
        </p:nvGrpSpPr>
        <p:grpSpPr>
          <a:xfrm>
            <a:off x="37709251" y="835476"/>
            <a:ext cx="5842628" cy="3683252"/>
            <a:chOff x="-96254" y="289344"/>
            <a:chExt cx="4042611" cy="2627536"/>
          </a:xfrm>
        </p:grpSpPr>
        <p:pic>
          <p:nvPicPr>
            <p:cNvPr id="14" name="Picture 2">
              <a:extLst>
                <a:ext uri="{FF2B5EF4-FFF2-40B4-BE49-F238E27FC236}">
                  <a16:creationId xmlns:a16="http://schemas.microsoft.com/office/drawing/2014/main" xmlns="" id="{8888F5C3-194E-05B3-0C80-2C3E817C5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xmlns=""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xmlns="" id="{FA183874-CDD4-2092-4393-CDF0BEAF5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10" y="132641"/>
            <a:ext cx="4653348" cy="4308240"/>
          </a:xfrm>
          <a:prstGeom prst="rect">
            <a:avLst/>
          </a:prstGeom>
        </p:spPr>
      </p:pic>
      <p:sp>
        <p:nvSpPr>
          <p:cNvPr id="7" name="Rectangle 3"/>
          <p:cNvSpPr>
            <a:spLocks noChangeArrowheads="1"/>
          </p:cNvSpPr>
          <p:nvPr/>
        </p:nvSpPr>
        <p:spPr bwMode="auto">
          <a:xfrm>
            <a:off x="568682" y="7414431"/>
            <a:ext cx="14979234"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El envejecimiento cutáneo es un proceso del organismo dependiente del tiempo, cuya prevención y reparación se ha intentado abordar mediante tratamientos cosméticos. Componentes naturales como el aceite de </a:t>
            </a:r>
            <a:r>
              <a:rPr kumimoji="0" lang="es-ES" altLang="es-ES" sz="3800" b="0" i="1"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Plukenetia</a:t>
            </a:r>
            <a:r>
              <a:rPr kumimoji="0" lang="es-ES" altLang="es-ES" sz="3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s-ES" altLang="es-ES" sz="3800" b="0" i="1"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volubilis</a:t>
            </a:r>
            <a:r>
              <a:rPr lang="es-ES" altLang="es-ES" sz="3800" i="1" dirty="0">
                <a:latin typeface="Arial" panose="020B0604020202020204" pitchFamily="34" charset="0"/>
                <a:cs typeface="Arial" panose="020B0604020202020204" pitchFamily="34" charset="0"/>
              </a:rPr>
              <a:t> </a:t>
            </a:r>
            <a:r>
              <a:rPr kumimoji="0" lang="es-ES" altLang="es-ES" sz="3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t>
            </a:r>
            <a:r>
              <a:rPr kumimoji="0" lang="es-ES" altLang="es-ES" sz="3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(ASI) y el hidrolizado de sericina (HS), que poseen importantes propiedades antioxidantes, permitirían obtener formulaciones más eficaces para tratarlo. </a:t>
            </a:r>
            <a:r>
              <a:rPr kumimoji="0" lang="es-ES" altLang="es-ES" sz="3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Objetivo: </a:t>
            </a:r>
            <a:r>
              <a:rPr kumimoji="0" lang="es-ES" altLang="es-ES" sz="3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Evaluar las propiedades antioxidantes, la capacidad fotoprotectora y la seguridad de un Cosmético facial antienvejecimiento (CFA) compuesto por los principios activos biológicos ASI y HS. </a:t>
            </a:r>
          </a:p>
        </p:txBody>
      </p:sp>
      <p:sp>
        <p:nvSpPr>
          <p:cNvPr id="10" name="Rectángulo 9"/>
          <p:cNvSpPr/>
          <p:nvPr/>
        </p:nvSpPr>
        <p:spPr>
          <a:xfrm>
            <a:off x="17484855" y="29769044"/>
            <a:ext cx="23935688" cy="1846659"/>
          </a:xfrm>
          <a:prstGeom prst="rect">
            <a:avLst/>
          </a:prstGeom>
        </p:spPr>
        <p:txBody>
          <a:bodyPr wrap="square">
            <a:spAutoFit/>
          </a:bodyPr>
          <a:lstStyle/>
          <a:p>
            <a:pPr algn="just"/>
            <a:r>
              <a:rPr lang="es-ES" sz="3800" dirty="0">
                <a:latin typeface="Arial" panose="020B0604020202020204" pitchFamily="34" charset="0"/>
                <a:cs typeface="Arial" panose="020B0604020202020204" pitchFamily="34" charset="0"/>
              </a:rPr>
              <a:t>El estudio ha confirmado la eficacia antioxidante, la capacidad fotoprotectora y la seguridad del producto cosmético, atributos vinculados a la sinergia entre sus principios activos naturales y orgánicos, su biocompatibilidad y su capacidad para penetrar en la piel sin causar irritación.</a:t>
            </a:r>
          </a:p>
        </p:txBody>
      </p:sp>
      <p:pic>
        <p:nvPicPr>
          <p:cNvPr id="27" name="Marcador de contenido 8">
            <a:extLst>
              <a:ext uri="{FF2B5EF4-FFF2-40B4-BE49-F238E27FC236}">
                <a16:creationId xmlns:a16="http://schemas.microsoft.com/office/drawing/2014/main" xmlns="" id="{13CFEC77-B4DD-E235-FB44-BB51F3C68F85}"/>
              </a:ext>
            </a:extLst>
          </p:cNvPr>
          <p:cNvPicPr>
            <a:picLocks noChangeAspect="1"/>
          </p:cNvPicPr>
          <p:nvPr/>
        </p:nvPicPr>
        <p:blipFill>
          <a:blip r:embed="rId6"/>
          <a:stretch>
            <a:fillRect/>
          </a:stretch>
        </p:blipFill>
        <p:spPr>
          <a:xfrm rot="5400000">
            <a:off x="1423455" y="14252122"/>
            <a:ext cx="4437363" cy="5421883"/>
          </a:xfrm>
          <a:prstGeom prst="rect">
            <a:avLst/>
          </a:prstGeom>
          <a:ln>
            <a:noFill/>
          </a:ln>
          <a:effectLst>
            <a:outerShdw blurRad="292100" dist="139700" dir="2700000" algn="tl" rotWithShape="0">
              <a:srgbClr val="333333">
                <a:alpha val="65000"/>
              </a:srgbClr>
            </a:outerShdw>
          </a:effectLst>
        </p:spPr>
      </p:pic>
      <p:sp>
        <p:nvSpPr>
          <p:cNvPr id="12" name="CuadroTexto 11"/>
          <p:cNvSpPr txBox="1"/>
          <p:nvPr/>
        </p:nvSpPr>
        <p:spPr>
          <a:xfrm>
            <a:off x="7718675" y="14673465"/>
            <a:ext cx="6923314" cy="677108"/>
          </a:xfrm>
          <a:prstGeom prst="rect">
            <a:avLst/>
          </a:prstGeom>
          <a:noFill/>
        </p:spPr>
        <p:txBody>
          <a:bodyPr wrap="square" rtlCol="0">
            <a:spAutoFit/>
          </a:bodyPr>
          <a:lstStyle/>
          <a:p>
            <a:r>
              <a:rPr lang="es-ES" sz="3800" b="1" dirty="0" smtClean="0">
                <a:latin typeface="Arial" panose="020B0604020202020204" pitchFamily="34" charset="0"/>
                <a:cs typeface="Arial" panose="020B0604020202020204" pitchFamily="34" charset="0"/>
              </a:rPr>
              <a:t>Diseño Experimental</a:t>
            </a:r>
            <a:endParaRPr lang="es-ES" sz="3800" b="1" dirty="0">
              <a:latin typeface="Arial" panose="020B0604020202020204" pitchFamily="34" charset="0"/>
              <a:cs typeface="Arial" panose="020B0604020202020204" pitchFamily="34" charset="0"/>
            </a:endParaRPr>
          </a:p>
        </p:txBody>
      </p:sp>
      <p:sp>
        <p:nvSpPr>
          <p:cNvPr id="34" name="CuadroTexto 33"/>
          <p:cNvSpPr txBox="1"/>
          <p:nvPr/>
        </p:nvSpPr>
        <p:spPr>
          <a:xfrm>
            <a:off x="931195" y="19581823"/>
            <a:ext cx="6923314" cy="677108"/>
          </a:xfrm>
          <a:prstGeom prst="rect">
            <a:avLst/>
          </a:prstGeom>
          <a:noFill/>
        </p:spPr>
        <p:txBody>
          <a:bodyPr wrap="square" rtlCol="0">
            <a:spAutoFit/>
          </a:bodyPr>
          <a:lstStyle/>
          <a:p>
            <a:r>
              <a:rPr lang="es-ES" sz="3800" b="1" dirty="0" err="1" smtClean="0">
                <a:latin typeface="Arial" panose="020B0604020202020204" pitchFamily="34" charset="0"/>
                <a:cs typeface="Arial" panose="020B0604020202020204" pitchFamily="34" charset="0"/>
              </a:rPr>
              <a:t>Fig</a:t>
            </a:r>
            <a:r>
              <a:rPr lang="es-ES" sz="3800" b="1" dirty="0" smtClean="0">
                <a:latin typeface="Arial" panose="020B0604020202020204" pitchFamily="34" charset="0"/>
                <a:cs typeface="Arial" panose="020B0604020202020204" pitchFamily="34" charset="0"/>
              </a:rPr>
              <a:t> 1. </a:t>
            </a:r>
            <a:r>
              <a:rPr lang="es-ES" sz="3800" dirty="0" smtClean="0">
                <a:latin typeface="Arial" panose="020B0604020202020204" pitchFamily="34" charset="0"/>
                <a:cs typeface="Arial" panose="020B0604020202020204" pitchFamily="34" charset="0"/>
              </a:rPr>
              <a:t>Muestra CFA</a:t>
            </a:r>
            <a:endParaRPr lang="es-ES" sz="3800" dirty="0">
              <a:latin typeface="Arial" panose="020B0604020202020204" pitchFamily="34" charset="0"/>
              <a:cs typeface="Arial" panose="020B0604020202020204" pitchFamily="34" charset="0"/>
            </a:endParaRPr>
          </a:p>
        </p:txBody>
      </p:sp>
      <p:sp>
        <p:nvSpPr>
          <p:cNvPr id="35" name="CuadroTexto 34"/>
          <p:cNvSpPr txBox="1"/>
          <p:nvPr/>
        </p:nvSpPr>
        <p:spPr>
          <a:xfrm>
            <a:off x="6912775" y="15551821"/>
            <a:ext cx="7570831" cy="4185761"/>
          </a:xfrm>
          <a:prstGeom prst="rect">
            <a:avLst/>
          </a:prstGeom>
          <a:noFill/>
        </p:spPr>
        <p:txBody>
          <a:bodyPr wrap="square" rtlCol="0">
            <a:spAutoFit/>
          </a:bodyPr>
          <a:lstStyle/>
          <a:p>
            <a:pPr marL="685800" indent="-685800">
              <a:buFontTx/>
              <a:buChar char="-"/>
            </a:pPr>
            <a:r>
              <a:rPr lang="es-ES" sz="3800" dirty="0" smtClean="0">
                <a:latin typeface="Arial" panose="020B0604020202020204" pitchFamily="34" charset="0"/>
                <a:cs typeface="Arial" panose="020B0604020202020204" pitchFamily="34" charset="0"/>
              </a:rPr>
              <a:t>Contenido de Fenoles (Método </a:t>
            </a:r>
            <a:r>
              <a:rPr lang="es-ES" sz="3800" dirty="0" err="1" smtClean="0">
                <a:latin typeface="Arial" panose="020B0604020202020204" pitchFamily="34" charset="0"/>
                <a:cs typeface="Arial" panose="020B0604020202020204" pitchFamily="34" charset="0"/>
              </a:rPr>
              <a:t>Folin-Ciocalteu</a:t>
            </a:r>
            <a:r>
              <a:rPr lang="es-ES" sz="3800" dirty="0" smtClean="0">
                <a:latin typeface="Arial" panose="020B0604020202020204" pitchFamily="34" charset="0"/>
                <a:cs typeface="Arial" panose="020B0604020202020204" pitchFamily="34" charset="0"/>
              </a:rPr>
              <a:t>)</a:t>
            </a:r>
          </a:p>
          <a:p>
            <a:pPr algn="ctr"/>
            <a:r>
              <a:rPr lang="es-ES" sz="3800" b="1" dirty="0" smtClean="0">
                <a:latin typeface="Arial" panose="020B0604020202020204" pitchFamily="34" charset="0"/>
                <a:cs typeface="Arial" panose="020B0604020202020204" pitchFamily="34" charset="0"/>
              </a:rPr>
              <a:t>Actividad Antioxidante</a:t>
            </a:r>
          </a:p>
          <a:p>
            <a:pPr marL="685800" indent="-685800">
              <a:buFontTx/>
              <a:buChar char="-"/>
            </a:pPr>
            <a:r>
              <a:rPr lang="es-ES" sz="3800" dirty="0" smtClean="0">
                <a:latin typeface="Arial" panose="020B0604020202020204" pitchFamily="34" charset="0"/>
                <a:cs typeface="Arial" panose="020B0604020202020204" pitchFamily="34" charset="0"/>
              </a:rPr>
              <a:t>DPPH</a:t>
            </a:r>
          </a:p>
          <a:p>
            <a:pPr marL="685800" indent="-685800">
              <a:buFontTx/>
              <a:buChar char="-"/>
            </a:pPr>
            <a:r>
              <a:rPr lang="es-ES" sz="3800" dirty="0" smtClean="0">
                <a:latin typeface="Arial" panose="020B0604020202020204" pitchFamily="34" charset="0"/>
                <a:cs typeface="Arial" panose="020B0604020202020204" pitchFamily="34" charset="0"/>
              </a:rPr>
              <a:t>FRAP</a:t>
            </a:r>
          </a:p>
          <a:p>
            <a:pPr marL="685800" indent="-685800">
              <a:buFontTx/>
              <a:buChar char="-"/>
            </a:pPr>
            <a:r>
              <a:rPr lang="es-ES" sz="3800" dirty="0" smtClean="0">
                <a:latin typeface="Arial" panose="020B0604020202020204" pitchFamily="34" charset="0"/>
                <a:cs typeface="Arial" panose="020B0604020202020204" pitchFamily="34" charset="0"/>
              </a:rPr>
              <a:t>Factor de protección solar (FPS) (Método </a:t>
            </a:r>
            <a:r>
              <a:rPr lang="es-ES" sz="3800" dirty="0" err="1">
                <a:latin typeface="Arial" panose="020B0604020202020204" pitchFamily="34" charset="0"/>
                <a:cs typeface="Arial" panose="020B0604020202020204" pitchFamily="34" charset="0"/>
              </a:rPr>
              <a:t>M</a:t>
            </a:r>
            <a:r>
              <a:rPr lang="es-ES" sz="3800" dirty="0" err="1" smtClean="0">
                <a:latin typeface="Arial" panose="020B0604020202020204" pitchFamily="34" charset="0"/>
                <a:cs typeface="Arial" panose="020B0604020202020204" pitchFamily="34" charset="0"/>
              </a:rPr>
              <a:t>ansur</a:t>
            </a:r>
            <a:r>
              <a:rPr lang="es-ES" sz="3800" dirty="0" smtClean="0">
                <a:latin typeface="Arial" panose="020B0604020202020204" pitchFamily="34" charset="0"/>
                <a:cs typeface="Arial" panose="020B0604020202020204" pitchFamily="34" charset="0"/>
              </a:rPr>
              <a:t>)</a:t>
            </a:r>
          </a:p>
        </p:txBody>
      </p:sp>
      <p:sp>
        <p:nvSpPr>
          <p:cNvPr id="36" name="CuadroTexto 35"/>
          <p:cNvSpPr txBox="1"/>
          <p:nvPr/>
        </p:nvSpPr>
        <p:spPr>
          <a:xfrm>
            <a:off x="6716698" y="21435614"/>
            <a:ext cx="7570831" cy="1846659"/>
          </a:xfrm>
          <a:prstGeom prst="rect">
            <a:avLst/>
          </a:prstGeom>
          <a:noFill/>
        </p:spPr>
        <p:txBody>
          <a:bodyPr wrap="square" rtlCol="0">
            <a:spAutoFit/>
          </a:bodyPr>
          <a:lstStyle/>
          <a:p>
            <a:pPr marL="685800" indent="-685800">
              <a:buFontTx/>
              <a:buChar char="-"/>
            </a:pPr>
            <a:r>
              <a:rPr lang="es-ES" sz="3800" dirty="0" smtClean="0">
                <a:latin typeface="Arial" panose="020B0604020202020204" pitchFamily="34" charset="0"/>
                <a:cs typeface="Arial" panose="020B0604020202020204" pitchFamily="34" charset="0"/>
              </a:rPr>
              <a:t>Irritabilidad Dérmica</a:t>
            </a:r>
          </a:p>
          <a:p>
            <a:pPr marL="685800" indent="-685800">
              <a:buFontTx/>
              <a:buChar char="-"/>
            </a:pPr>
            <a:r>
              <a:rPr lang="es-ES" sz="3800" dirty="0" smtClean="0">
                <a:latin typeface="Arial" panose="020B0604020202020204" pitchFamily="34" charset="0"/>
                <a:cs typeface="Arial" panose="020B0604020202020204" pitchFamily="34" charset="0"/>
              </a:rPr>
              <a:t>Irritabilidad Oftálmica</a:t>
            </a:r>
          </a:p>
          <a:p>
            <a:r>
              <a:rPr lang="es-ES" sz="3800" dirty="0" smtClean="0">
                <a:latin typeface="Arial" panose="020B0604020202020204" pitchFamily="34" charset="0"/>
                <a:cs typeface="Arial" panose="020B0604020202020204" pitchFamily="34" charset="0"/>
              </a:rPr>
              <a:t>(Método de </a:t>
            </a:r>
            <a:r>
              <a:rPr lang="es-ES" sz="3800" dirty="0" err="1" smtClean="0">
                <a:latin typeface="Arial" panose="020B0604020202020204" pitchFamily="34" charset="0"/>
                <a:cs typeface="Arial" panose="020B0604020202020204" pitchFamily="34" charset="0"/>
              </a:rPr>
              <a:t>Draizer</a:t>
            </a:r>
            <a:r>
              <a:rPr lang="es-ES" sz="3800" dirty="0" smtClean="0">
                <a:latin typeface="Arial" panose="020B0604020202020204" pitchFamily="34" charset="0"/>
                <a:cs typeface="Arial" panose="020B0604020202020204" pitchFamily="34" charset="0"/>
              </a:rPr>
              <a:t> 1944)</a:t>
            </a:r>
            <a:endParaRPr lang="es-ES" sz="3800" dirty="0">
              <a:latin typeface="Arial" panose="020B0604020202020204" pitchFamily="34" charset="0"/>
              <a:cs typeface="Arial" panose="020B0604020202020204" pitchFamily="34" charset="0"/>
            </a:endParaRPr>
          </a:p>
        </p:txBody>
      </p:sp>
      <p:graphicFrame>
        <p:nvGraphicFramePr>
          <p:cNvPr id="37" name="Content Placeholder 114" descr="Sample table with 4 columns, 7 rows." title="Sample Table"/>
          <p:cNvGraphicFramePr>
            <a:graphicFrameLocks/>
          </p:cNvGraphicFramePr>
          <p:nvPr>
            <p:extLst>
              <p:ext uri="{D42A27DB-BD31-4B8C-83A1-F6EECF244321}">
                <p14:modId xmlns:p14="http://schemas.microsoft.com/office/powerpoint/2010/main" val="2476222036"/>
              </p:ext>
            </p:extLst>
          </p:nvPr>
        </p:nvGraphicFramePr>
        <p:xfrm>
          <a:off x="18166198" y="8570557"/>
          <a:ext cx="21466192" cy="5052426"/>
        </p:xfrm>
        <a:graphic>
          <a:graphicData uri="http://schemas.openxmlformats.org/drawingml/2006/table">
            <a:tbl>
              <a:tblPr firstRow="1" bandRow="1">
                <a:tableStyleId>{B301B821-A1FF-4177-AEE7-76D212191A09}</a:tableStyleId>
              </a:tblPr>
              <a:tblGrid>
                <a:gridCol w="5366548">
                  <a:extLst>
                    <a:ext uri="{9D8B030D-6E8A-4147-A177-3AD203B41FA5}">
                      <a16:colId xmlns="" xmlns:a16="http://schemas.microsoft.com/office/drawing/2014/main" val="20000"/>
                    </a:ext>
                  </a:extLst>
                </a:gridCol>
                <a:gridCol w="5366548">
                  <a:extLst>
                    <a:ext uri="{9D8B030D-6E8A-4147-A177-3AD203B41FA5}">
                      <a16:colId xmlns="" xmlns:a16="http://schemas.microsoft.com/office/drawing/2014/main" val="20001"/>
                    </a:ext>
                  </a:extLst>
                </a:gridCol>
                <a:gridCol w="5366548">
                  <a:extLst>
                    <a:ext uri="{9D8B030D-6E8A-4147-A177-3AD203B41FA5}">
                      <a16:colId xmlns="" xmlns:a16="http://schemas.microsoft.com/office/drawing/2014/main" val="20002"/>
                    </a:ext>
                  </a:extLst>
                </a:gridCol>
                <a:gridCol w="5366548">
                  <a:extLst>
                    <a:ext uri="{9D8B030D-6E8A-4147-A177-3AD203B41FA5}">
                      <a16:colId xmlns="" xmlns:a16="http://schemas.microsoft.com/office/drawing/2014/main" val="20003"/>
                    </a:ext>
                  </a:extLst>
                </a:gridCol>
              </a:tblGrid>
              <a:tr h="1021080">
                <a:tc rowSpan="2">
                  <a:txBody>
                    <a:bodyPr/>
                    <a:lstStyle/>
                    <a:p>
                      <a:pPr marL="0" marR="0" lvl="0" indent="0" algn="ctr" defTabSz="2194731" rtl="0" eaLnBrk="1" fontAlgn="auto" latinLnBrk="0" hangingPunct="1">
                        <a:lnSpc>
                          <a:spcPct val="100000"/>
                        </a:lnSpc>
                        <a:spcBef>
                          <a:spcPts val="0"/>
                        </a:spcBef>
                        <a:spcAft>
                          <a:spcPts val="0"/>
                        </a:spcAft>
                        <a:buClrTx/>
                        <a:buSzTx/>
                        <a:buFontTx/>
                        <a:buNone/>
                        <a:tabLst/>
                        <a:defRPr/>
                      </a:pPr>
                      <a:r>
                        <a:rPr lang="en-US" sz="3200" dirty="0" err="1" smtClean="0">
                          <a:latin typeface="Arial" panose="020B0604020202020204" pitchFamily="34" charset="0"/>
                          <a:cs typeface="Arial" panose="020B0604020202020204" pitchFamily="34" charset="0"/>
                        </a:rPr>
                        <a:t>Muestras</a:t>
                      </a:r>
                      <a:endParaRPr lang="en-US" sz="3200" dirty="0" smtClean="0">
                        <a:latin typeface="Arial" panose="020B0604020202020204" pitchFamily="34" charset="0"/>
                        <a:cs typeface="Arial" panose="020B0604020202020204" pitchFamily="34" charset="0"/>
                      </a:endParaRPr>
                    </a:p>
                  </a:txBody>
                  <a:tcPr anchor="ctr">
                    <a:solidFill>
                      <a:schemeClr val="tx2"/>
                    </a:solidFill>
                  </a:tcPr>
                </a:tc>
                <a:tc rowSpan="2">
                  <a:txBody>
                    <a:bodyPr/>
                    <a:lstStyle/>
                    <a:p>
                      <a:pPr algn="ctr"/>
                      <a:r>
                        <a:rPr lang="es-ES" sz="3200" dirty="0" smtClean="0">
                          <a:latin typeface="Arial" panose="020B0604020202020204" pitchFamily="34" charset="0"/>
                          <a:cs typeface="Arial" panose="020B0604020202020204" pitchFamily="34" charset="0"/>
                        </a:rPr>
                        <a:t>Contenido</a:t>
                      </a:r>
                      <a:r>
                        <a:rPr lang="es-ES" sz="3200" baseline="0" dirty="0" smtClean="0">
                          <a:latin typeface="Arial" panose="020B0604020202020204" pitchFamily="34" charset="0"/>
                          <a:cs typeface="Arial" panose="020B0604020202020204" pitchFamily="34" charset="0"/>
                        </a:rPr>
                        <a:t> Total de Fenoles</a:t>
                      </a:r>
                      <a:r>
                        <a:rPr lang="es-ES" sz="3200" dirty="0" smtClean="0">
                          <a:latin typeface="Arial" panose="020B0604020202020204" pitchFamily="34" charset="0"/>
                          <a:cs typeface="Arial" panose="020B0604020202020204" pitchFamily="34" charset="0"/>
                        </a:rPr>
                        <a:t> Equivalente mg AG/g</a:t>
                      </a:r>
                    </a:p>
                  </a:txBody>
                  <a:tcPr anchor="ctr">
                    <a:solidFill>
                      <a:schemeClr val="tx2"/>
                    </a:solidFill>
                  </a:tcPr>
                </a:tc>
                <a:tc gridSpan="2">
                  <a:txBody>
                    <a:bodyPr/>
                    <a:lstStyle/>
                    <a:p>
                      <a:pPr marL="0" marR="0" lvl="0" indent="0" algn="ctr" defTabSz="2194731" rtl="0" eaLnBrk="1" fontAlgn="auto" latinLnBrk="0" hangingPunct="1">
                        <a:lnSpc>
                          <a:spcPct val="100000"/>
                        </a:lnSpc>
                        <a:spcBef>
                          <a:spcPts val="0"/>
                        </a:spcBef>
                        <a:spcAft>
                          <a:spcPts val="0"/>
                        </a:spcAft>
                        <a:buClrTx/>
                        <a:buSzTx/>
                        <a:buFontTx/>
                        <a:buNone/>
                        <a:tabLst/>
                        <a:defRPr/>
                      </a:pPr>
                      <a:endParaRPr lang="en-US" sz="3200" dirty="0" smtClean="0">
                        <a:latin typeface="Lato" panose="020F0502020204030203"/>
                      </a:endParaRPr>
                    </a:p>
                    <a:p>
                      <a:pPr algn="ctr"/>
                      <a:r>
                        <a:rPr lang="en-US" sz="3200" dirty="0" smtClean="0">
                          <a:latin typeface="Lato" panose="020F0502020204030203"/>
                        </a:rPr>
                        <a:t>Actividad Antioxidante</a:t>
                      </a:r>
                      <a:endParaRPr lang="en-US" sz="3200" dirty="0">
                        <a:latin typeface="Lato" panose="020F0502020204030203"/>
                      </a:endParaRPr>
                    </a:p>
                  </a:txBody>
                  <a:tcPr anchor="ctr">
                    <a:solidFill>
                      <a:schemeClr val="tx2"/>
                    </a:solidFill>
                  </a:tcPr>
                </a:tc>
                <a:tc hMerge="1">
                  <a:txBody>
                    <a:bodyPr/>
                    <a:lstStyle/>
                    <a:p>
                      <a:pPr algn="ctr"/>
                      <a:endParaRPr lang="en-US" sz="3200" dirty="0">
                        <a:latin typeface="Lato" panose="020F0502020204030203"/>
                      </a:endParaRPr>
                    </a:p>
                  </a:txBody>
                  <a:tcPr anchor="ctr">
                    <a:solidFill>
                      <a:schemeClr val="tx2"/>
                    </a:solidFill>
                  </a:tcPr>
                </a:tc>
                <a:extLst>
                  <a:ext uri="{0D108BD9-81ED-4DB2-BD59-A6C34878D82A}">
                    <a16:rowId xmlns="" xmlns:a16="http://schemas.microsoft.com/office/drawing/2014/main" val="10000"/>
                  </a:ext>
                </a:extLst>
              </a:tr>
              <a:tr h="1021080">
                <a:tc vMerge="1">
                  <a:txBody>
                    <a:bodyPr/>
                    <a:lstStyle/>
                    <a:p>
                      <a:endParaRPr lang="es-ES"/>
                    </a:p>
                  </a:txBody>
                  <a:tcPr/>
                </a:tc>
                <a:tc vMerge="1">
                  <a:txBody>
                    <a:bodyPr/>
                    <a:lstStyle/>
                    <a:p>
                      <a:endParaRPr lang="es-ES"/>
                    </a:p>
                  </a:txBody>
                  <a:tcPr/>
                </a:tc>
                <a:tc>
                  <a:txBody>
                    <a:bodyPr/>
                    <a:lstStyle/>
                    <a:p>
                      <a:pPr algn="ctr"/>
                      <a:r>
                        <a:rPr lang="es-ES" sz="3200" b="1" dirty="0" err="1" smtClean="0">
                          <a:solidFill>
                            <a:schemeClr val="bg1"/>
                          </a:solidFill>
                          <a:latin typeface="Arial" panose="020B0604020202020204" pitchFamily="34" charset="0"/>
                          <a:cs typeface="Arial" panose="020B0604020202020204" pitchFamily="34" charset="0"/>
                        </a:rPr>
                        <a:t>Conc</a:t>
                      </a:r>
                      <a:r>
                        <a:rPr lang="es-ES" sz="3200" b="1" dirty="0" smtClean="0">
                          <a:solidFill>
                            <a:schemeClr val="bg1"/>
                          </a:solidFill>
                          <a:latin typeface="Arial" panose="020B0604020202020204" pitchFamily="34" charset="0"/>
                          <a:cs typeface="Arial" panose="020B0604020202020204" pitchFamily="34" charset="0"/>
                        </a:rPr>
                        <a:t>.</a:t>
                      </a:r>
                      <a:r>
                        <a:rPr lang="es-ES" sz="3200" b="1" baseline="0" dirty="0" smtClean="0">
                          <a:solidFill>
                            <a:schemeClr val="bg1"/>
                          </a:solidFill>
                          <a:latin typeface="Arial" panose="020B0604020202020204" pitchFamily="34" charset="0"/>
                          <a:cs typeface="Arial" panose="020B0604020202020204" pitchFamily="34" charset="0"/>
                        </a:rPr>
                        <a:t> </a:t>
                      </a:r>
                      <a:r>
                        <a:rPr lang="es-ES" sz="3200" b="1" dirty="0" smtClean="0">
                          <a:solidFill>
                            <a:schemeClr val="bg1"/>
                          </a:solidFill>
                          <a:latin typeface="Arial" panose="020B0604020202020204" pitchFamily="34" charset="0"/>
                          <a:cs typeface="Arial" panose="020B0604020202020204" pitchFamily="34" charset="0"/>
                        </a:rPr>
                        <a:t> </a:t>
                      </a:r>
                      <a:r>
                        <a:rPr lang="es-ES" sz="3200" b="1" dirty="0" err="1" smtClean="0">
                          <a:solidFill>
                            <a:schemeClr val="bg1"/>
                          </a:solidFill>
                          <a:latin typeface="Arial" panose="020B0604020202020204" pitchFamily="34" charset="0"/>
                          <a:cs typeface="Arial" panose="020B0604020202020204" pitchFamily="34" charset="0"/>
                        </a:rPr>
                        <a:t>Equiv</a:t>
                      </a:r>
                      <a:r>
                        <a:rPr lang="es-ES" sz="3200" b="1" dirty="0" smtClean="0">
                          <a:solidFill>
                            <a:schemeClr val="bg1"/>
                          </a:solidFill>
                          <a:latin typeface="Arial" panose="020B0604020202020204" pitchFamily="34" charset="0"/>
                          <a:cs typeface="Arial" panose="020B0604020202020204" pitchFamily="34" charset="0"/>
                        </a:rPr>
                        <a:t> µM</a:t>
                      </a:r>
                    </a:p>
                    <a:p>
                      <a:pPr algn="ctr"/>
                      <a:r>
                        <a:rPr lang="es-ES" sz="3200" b="1" dirty="0" smtClean="0">
                          <a:solidFill>
                            <a:schemeClr val="bg1"/>
                          </a:solidFill>
                          <a:latin typeface="Arial" panose="020B0604020202020204" pitchFamily="34" charset="0"/>
                          <a:cs typeface="Arial" panose="020B0604020202020204" pitchFamily="34" charset="0"/>
                        </a:rPr>
                        <a:t> </a:t>
                      </a:r>
                      <a:r>
                        <a:rPr lang="es-ES" sz="3200" b="1" dirty="0" err="1" smtClean="0">
                          <a:solidFill>
                            <a:schemeClr val="bg1"/>
                          </a:solidFill>
                          <a:latin typeface="Arial" panose="020B0604020202020204" pitchFamily="34" charset="0"/>
                          <a:cs typeface="Arial" panose="020B0604020202020204" pitchFamily="34" charset="0"/>
                        </a:rPr>
                        <a:t>AAsc</a:t>
                      </a:r>
                      <a:r>
                        <a:rPr lang="es-ES" sz="3200" b="1" dirty="0" smtClean="0">
                          <a:solidFill>
                            <a:schemeClr val="bg1"/>
                          </a:solidFill>
                          <a:latin typeface="Arial" panose="020B0604020202020204" pitchFamily="34" charset="0"/>
                          <a:cs typeface="Arial" panose="020B0604020202020204" pitchFamily="34" charset="0"/>
                        </a:rPr>
                        <a:t>/</a:t>
                      </a:r>
                      <a:r>
                        <a:rPr lang="es-ES" sz="3200" b="1" dirty="0" err="1" smtClean="0">
                          <a:solidFill>
                            <a:schemeClr val="bg1"/>
                          </a:solidFill>
                          <a:latin typeface="Arial" panose="020B0604020202020204" pitchFamily="34" charset="0"/>
                          <a:cs typeface="Arial" panose="020B0604020202020204" pitchFamily="34" charset="0"/>
                        </a:rPr>
                        <a:t>mL</a:t>
                      </a:r>
                      <a:endParaRPr lang="es-ES" sz="3200" b="1" dirty="0" smtClean="0">
                        <a:solidFill>
                          <a:schemeClr val="bg1"/>
                        </a:solidFill>
                        <a:latin typeface="Arial" panose="020B0604020202020204" pitchFamily="34" charset="0"/>
                        <a:cs typeface="Arial" panose="020B0604020202020204" pitchFamily="34" charset="0"/>
                      </a:endParaRPr>
                    </a:p>
                    <a:p>
                      <a:pPr algn="ctr"/>
                      <a:r>
                        <a:rPr lang="es-ES" sz="3200" b="1" dirty="0" smtClean="0">
                          <a:solidFill>
                            <a:schemeClr val="bg1"/>
                          </a:solidFill>
                          <a:latin typeface="Arial" panose="020B0604020202020204" pitchFamily="34" charset="0"/>
                          <a:cs typeface="Arial" panose="020B0604020202020204" pitchFamily="34" charset="0"/>
                        </a:rPr>
                        <a:t>(FRAP)</a:t>
                      </a:r>
                      <a:endParaRPr lang="es-ES" sz="3200" b="1" dirty="0">
                        <a:solidFill>
                          <a:schemeClr val="bg1"/>
                        </a:solidFill>
                        <a:latin typeface="Arial" panose="020B0604020202020204" pitchFamily="34" charset="0"/>
                        <a:cs typeface="Arial" panose="020B0604020202020204" pitchFamily="34" charset="0"/>
                      </a:endParaRPr>
                    </a:p>
                  </a:txBody>
                  <a:tcPr anchor="ctr">
                    <a:solidFill>
                      <a:schemeClr val="tx2"/>
                    </a:solidFill>
                  </a:tcPr>
                </a:tc>
                <a:tc>
                  <a:txBody>
                    <a:bodyPr/>
                    <a:lstStyle/>
                    <a:p>
                      <a:pPr algn="ctr"/>
                      <a:r>
                        <a:rPr lang="en-US" sz="3200" b="1" dirty="0" smtClean="0">
                          <a:solidFill>
                            <a:schemeClr val="bg1"/>
                          </a:solidFill>
                          <a:latin typeface="Arial" panose="020B0604020202020204" pitchFamily="34" charset="0"/>
                          <a:cs typeface="Arial" panose="020B0604020202020204" pitchFamily="34" charset="0"/>
                        </a:rPr>
                        <a:t>Conc. </a:t>
                      </a:r>
                      <a:r>
                        <a:rPr lang="en-US" sz="3200" b="1" dirty="0" err="1" smtClean="0">
                          <a:solidFill>
                            <a:schemeClr val="bg1"/>
                          </a:solidFill>
                          <a:latin typeface="Arial" panose="020B0604020202020204" pitchFamily="34" charset="0"/>
                          <a:cs typeface="Arial" panose="020B0604020202020204" pitchFamily="34" charset="0"/>
                        </a:rPr>
                        <a:t>Equiv</a:t>
                      </a:r>
                      <a:r>
                        <a:rPr lang="en-US" sz="3200" b="1" dirty="0" smtClean="0">
                          <a:solidFill>
                            <a:schemeClr val="bg1"/>
                          </a:solidFill>
                          <a:latin typeface="Arial" panose="020B0604020202020204" pitchFamily="34" charset="0"/>
                          <a:cs typeface="Arial" panose="020B0604020202020204" pitchFamily="34" charset="0"/>
                        </a:rPr>
                        <a:t> </a:t>
                      </a:r>
                      <a:r>
                        <a:rPr lang="en-US" sz="3200" b="1" baseline="0" dirty="0" smtClean="0">
                          <a:solidFill>
                            <a:schemeClr val="bg1"/>
                          </a:solidFill>
                          <a:latin typeface="Arial" panose="020B0604020202020204" pitchFamily="34" charset="0"/>
                          <a:cs typeface="Arial" panose="020B0604020202020204" pitchFamily="34" charset="0"/>
                        </a:rPr>
                        <a:t>µ</a:t>
                      </a:r>
                      <a:r>
                        <a:rPr lang="en-US" sz="3200" b="1" dirty="0" smtClean="0">
                          <a:solidFill>
                            <a:schemeClr val="bg1"/>
                          </a:solidFill>
                          <a:latin typeface="Arial" panose="020B0604020202020204" pitchFamily="34" charset="0"/>
                          <a:cs typeface="Arial" panose="020B0604020202020204" pitchFamily="34" charset="0"/>
                        </a:rPr>
                        <a:t>M</a:t>
                      </a:r>
                    </a:p>
                    <a:p>
                      <a:pPr algn="ctr"/>
                      <a:r>
                        <a:rPr lang="en-US" sz="3200" b="1" dirty="0" smtClean="0">
                          <a:solidFill>
                            <a:schemeClr val="bg1"/>
                          </a:solidFill>
                          <a:latin typeface="Arial" panose="020B0604020202020204" pitchFamily="34" charset="0"/>
                          <a:cs typeface="Arial" panose="020B0604020202020204" pitchFamily="34" charset="0"/>
                        </a:rPr>
                        <a:t> Trolox/mL</a:t>
                      </a:r>
                    </a:p>
                    <a:p>
                      <a:pPr algn="ctr"/>
                      <a:r>
                        <a:rPr lang="en-US" sz="3200" b="1" dirty="0" smtClean="0">
                          <a:solidFill>
                            <a:schemeClr val="bg1"/>
                          </a:solidFill>
                          <a:latin typeface="Arial" panose="020B0604020202020204" pitchFamily="34" charset="0"/>
                          <a:cs typeface="Arial" panose="020B0604020202020204" pitchFamily="34" charset="0"/>
                        </a:rPr>
                        <a:t>(DPPH)</a:t>
                      </a:r>
                      <a:endParaRPr lang="en-US" sz="3200" b="1" dirty="0">
                        <a:solidFill>
                          <a:schemeClr val="bg1"/>
                        </a:solidFill>
                        <a:latin typeface="Arial" panose="020B0604020202020204" pitchFamily="34" charset="0"/>
                        <a:cs typeface="Arial" panose="020B0604020202020204" pitchFamily="34" charset="0"/>
                      </a:endParaRPr>
                    </a:p>
                  </a:txBody>
                  <a:tcPr anchor="ctr">
                    <a:solidFill>
                      <a:schemeClr val="tx2"/>
                    </a:solidFill>
                  </a:tcPr>
                </a:tc>
              </a:tr>
              <a:tr h="470263">
                <a:tc>
                  <a:txBody>
                    <a:bodyPr/>
                    <a:lstStyle/>
                    <a:p>
                      <a:pPr algn="ctr"/>
                      <a:r>
                        <a:rPr lang="en-US" sz="3200" dirty="0" smtClean="0">
                          <a:latin typeface="Arial" panose="020B0604020202020204" pitchFamily="34" charset="0"/>
                          <a:cs typeface="Arial" panose="020B0604020202020204" pitchFamily="34" charset="0"/>
                        </a:rPr>
                        <a:t>ASI</a:t>
                      </a:r>
                      <a:endParaRPr lang="en-US" sz="32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lnSpc>
                          <a:spcPct val="150000"/>
                        </a:lnSpc>
                        <a:spcBef>
                          <a:spcPts val="600"/>
                        </a:spcBef>
                        <a:spcAft>
                          <a:spcPts val="600"/>
                        </a:spcAft>
                      </a:pPr>
                      <a:r>
                        <a:rPr lang="es-ES" sz="3200" kern="100" dirty="0">
                          <a:effectLst/>
                          <a:latin typeface="Arial" panose="020B0604020202020204" pitchFamily="34" charset="0"/>
                          <a:ea typeface="Calibri" panose="020F0502020204030204" pitchFamily="34" charset="0"/>
                          <a:cs typeface="Arial" panose="020B0604020202020204" pitchFamily="34" charset="0"/>
                        </a:rPr>
                        <a:t>2,745 ± </a:t>
                      </a:r>
                      <a:r>
                        <a:rPr lang="es-ES" sz="3200" kern="100" dirty="0" smtClean="0">
                          <a:effectLst/>
                          <a:latin typeface="Arial" panose="020B0604020202020204" pitchFamily="34" charset="0"/>
                          <a:ea typeface="Calibri" panose="020F0502020204030204" pitchFamily="34" charset="0"/>
                          <a:cs typeface="Arial" panose="020B0604020202020204" pitchFamily="34" charset="0"/>
                        </a:rPr>
                        <a:t>0,035* </a:t>
                      </a:r>
                      <a:endParaRPr lang="es-E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2194731" rtl="0" eaLnBrk="1" fontAlgn="auto" latinLnBrk="0" hangingPunct="1">
                        <a:lnSpc>
                          <a:spcPct val="100000"/>
                        </a:lnSpc>
                        <a:spcBef>
                          <a:spcPts val="0"/>
                        </a:spcBef>
                        <a:spcAft>
                          <a:spcPts val="0"/>
                        </a:spcAft>
                        <a:buClrTx/>
                        <a:buSzTx/>
                        <a:buFontTx/>
                        <a:buNone/>
                        <a:tabLst/>
                        <a:defRPr/>
                      </a:pPr>
                      <a:r>
                        <a:rPr lang="en-US" sz="3200" dirty="0" smtClean="0">
                          <a:latin typeface="Arial" panose="020B0604020202020204" pitchFamily="34" charset="0"/>
                          <a:cs typeface="Arial" panose="020B0604020202020204" pitchFamily="34" charset="0"/>
                        </a:rPr>
                        <a:t>995,130</a:t>
                      </a:r>
                      <a:r>
                        <a:rPr lang="es-ES" sz="3200" kern="100" dirty="0" smtClean="0">
                          <a:effectLst/>
                          <a:latin typeface="Arial" panose="020B0604020202020204" pitchFamily="34" charset="0"/>
                          <a:ea typeface="Calibri" panose="020F0502020204030204" pitchFamily="34" charset="0"/>
                          <a:cs typeface="Arial" panose="020B0604020202020204" pitchFamily="34" charset="0"/>
                        </a:rPr>
                        <a:t>± 0,635</a:t>
                      </a:r>
                      <a:r>
                        <a:rPr lang="es-ES" sz="3200" kern="100" baseline="30000" dirty="0" smtClean="0">
                          <a:effectLst/>
                          <a:latin typeface="Arial" panose="020B0604020202020204" pitchFamily="34" charset="0"/>
                          <a:ea typeface="Calibri" panose="020F0502020204030204" pitchFamily="34" charset="0"/>
                          <a:cs typeface="Arial" panose="020B0604020202020204" pitchFamily="34" charset="0"/>
                        </a:rPr>
                        <a:t>b</a:t>
                      </a:r>
                      <a:r>
                        <a:rPr lang="es-ES" sz="3200" kern="100" dirty="0" smtClean="0">
                          <a:effectLst/>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nchor="ctr"/>
                </a:tc>
                <a:tc>
                  <a:txBody>
                    <a:bodyPr/>
                    <a:lstStyle/>
                    <a:p>
                      <a:pPr algn="ctr">
                        <a:lnSpc>
                          <a:spcPct val="150000"/>
                        </a:lnSpc>
                        <a:spcAft>
                          <a:spcPts val="0"/>
                        </a:spcAft>
                        <a:tabLst>
                          <a:tab pos="829945" algn="ctr"/>
                        </a:tabLst>
                      </a:pPr>
                      <a:r>
                        <a:rPr lang="es-ES" sz="3200" kern="100" dirty="0">
                          <a:effectLst/>
                          <a:latin typeface="Arial" panose="020B0604020202020204" pitchFamily="34" charset="0"/>
                          <a:ea typeface="Calibri" panose="020F0502020204030204" pitchFamily="34" charset="0"/>
                          <a:cs typeface="Arial" panose="020B0604020202020204" pitchFamily="34" charset="0"/>
                        </a:rPr>
                        <a:t>11,055 ± 0,216</a:t>
                      </a:r>
                      <a:r>
                        <a:rPr lang="es-ES" sz="3200" kern="100" baseline="30000" dirty="0">
                          <a:effectLst/>
                          <a:latin typeface="Arial" panose="020B0604020202020204" pitchFamily="34" charset="0"/>
                          <a:ea typeface="Calibri" panose="020F0502020204030204" pitchFamily="34" charset="0"/>
                          <a:cs typeface="Arial" panose="020B0604020202020204" pitchFamily="34" charset="0"/>
                        </a:rPr>
                        <a:t>a</a:t>
                      </a:r>
                      <a:endParaRPr lang="es-E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845534">
                <a:tc>
                  <a:txBody>
                    <a:bodyPr/>
                    <a:lstStyle/>
                    <a:p>
                      <a:pPr algn="ctr"/>
                      <a:r>
                        <a:rPr lang="en-US" sz="3200" dirty="0" smtClean="0">
                          <a:latin typeface="Arial" panose="020B0604020202020204" pitchFamily="34" charset="0"/>
                          <a:cs typeface="Arial" panose="020B0604020202020204" pitchFamily="34" charset="0"/>
                        </a:rPr>
                        <a:t>HS</a:t>
                      </a:r>
                      <a:endParaRPr lang="en-US" sz="3200" dirty="0">
                        <a:latin typeface="Arial" panose="020B0604020202020204" pitchFamily="34" charset="0"/>
                        <a:cs typeface="Arial" panose="020B0604020202020204" pitchFamily="34" charset="0"/>
                      </a:endParaRPr>
                    </a:p>
                  </a:txBody>
                  <a:tcPr anchor="ctr"/>
                </a:tc>
                <a:tc>
                  <a:txBody>
                    <a:bodyPr/>
                    <a:lstStyle/>
                    <a:p>
                      <a:pPr algn="ctr">
                        <a:lnSpc>
                          <a:spcPct val="150000"/>
                        </a:lnSpc>
                        <a:spcAft>
                          <a:spcPts val="600"/>
                        </a:spcAft>
                      </a:pPr>
                      <a:r>
                        <a:rPr lang="es-ES" sz="3200" kern="100" dirty="0">
                          <a:effectLst/>
                          <a:latin typeface="Arial" panose="020B0604020202020204" pitchFamily="34" charset="0"/>
                          <a:ea typeface="Calibri" panose="020F0502020204030204" pitchFamily="34" charset="0"/>
                          <a:cs typeface="Arial" panose="020B0604020202020204" pitchFamily="34" charset="0"/>
                        </a:rPr>
                        <a:t>0,213 ± </a:t>
                      </a:r>
                      <a:r>
                        <a:rPr lang="es-ES" sz="3200" kern="100" dirty="0" smtClean="0">
                          <a:effectLst/>
                          <a:latin typeface="Arial" panose="020B0604020202020204" pitchFamily="34" charset="0"/>
                          <a:ea typeface="Calibri" panose="020F0502020204030204" pitchFamily="34" charset="0"/>
                          <a:cs typeface="Arial" panose="020B0604020202020204" pitchFamily="34" charset="0"/>
                        </a:rPr>
                        <a:t>0,034* </a:t>
                      </a:r>
                      <a:endParaRPr lang="es-E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en-US" sz="3200" dirty="0" smtClean="0">
                          <a:latin typeface="Arial" panose="020B0604020202020204" pitchFamily="34" charset="0"/>
                          <a:cs typeface="Arial" panose="020B0604020202020204" pitchFamily="34" charset="0"/>
                        </a:rPr>
                        <a:t>215,</a:t>
                      </a:r>
                      <a:r>
                        <a:rPr lang="en-US" sz="3200" baseline="0" dirty="0" smtClean="0">
                          <a:latin typeface="Arial" panose="020B0604020202020204" pitchFamily="34" charset="0"/>
                          <a:cs typeface="Arial" panose="020B0604020202020204" pitchFamily="34" charset="0"/>
                        </a:rPr>
                        <a:t>110</a:t>
                      </a:r>
                      <a:r>
                        <a:rPr lang="es-ES" sz="3200" kern="100" dirty="0" smtClean="0">
                          <a:effectLst/>
                          <a:latin typeface="Arial" panose="020B0604020202020204" pitchFamily="34" charset="0"/>
                          <a:ea typeface="Calibri" panose="020F0502020204030204" pitchFamily="34" charset="0"/>
                          <a:cs typeface="Arial" panose="020B0604020202020204" pitchFamily="34" charset="0"/>
                        </a:rPr>
                        <a:t>± 0,334</a:t>
                      </a:r>
                      <a:r>
                        <a:rPr lang="es-ES" sz="3200" kern="100" baseline="30000" dirty="0" smtClean="0">
                          <a:effectLst/>
                          <a:latin typeface="Arial" panose="020B0604020202020204" pitchFamily="34" charset="0"/>
                          <a:ea typeface="Calibri" panose="020F0502020204030204" pitchFamily="34" charset="0"/>
                          <a:cs typeface="Arial" panose="020B0604020202020204" pitchFamily="34" charset="0"/>
                        </a:rPr>
                        <a:t>a</a:t>
                      </a:r>
                      <a:r>
                        <a:rPr lang="es-ES" sz="3200" kern="100" dirty="0" smtClean="0">
                          <a:effectLst/>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nchor="ctr"/>
                </a:tc>
                <a:tc>
                  <a:txBody>
                    <a:bodyPr/>
                    <a:lstStyle/>
                    <a:p>
                      <a:pPr algn="ctr">
                        <a:lnSpc>
                          <a:spcPct val="150000"/>
                        </a:lnSpc>
                        <a:spcAft>
                          <a:spcPts val="0"/>
                        </a:spcAft>
                      </a:pPr>
                      <a:r>
                        <a:rPr lang="es-ES" sz="3200" kern="100" dirty="0">
                          <a:effectLst/>
                          <a:latin typeface="Arial" panose="020B0604020202020204" pitchFamily="34" charset="0"/>
                          <a:ea typeface="Calibri" panose="020F0502020204030204" pitchFamily="34" charset="0"/>
                          <a:cs typeface="Arial" panose="020B0604020202020204" pitchFamily="34" charset="0"/>
                        </a:rPr>
                        <a:t>8,415 ± 0,538</a:t>
                      </a:r>
                      <a:r>
                        <a:rPr lang="es-ES" sz="3200" kern="100" baseline="30000" dirty="0">
                          <a:effectLst/>
                          <a:latin typeface="Arial" panose="020B0604020202020204" pitchFamily="34" charset="0"/>
                          <a:ea typeface="Calibri" panose="020F0502020204030204" pitchFamily="34" charset="0"/>
                          <a:cs typeface="Arial" panose="020B0604020202020204" pitchFamily="34" charset="0"/>
                        </a:rPr>
                        <a:t>b</a:t>
                      </a:r>
                      <a:endParaRPr lang="es-ES" sz="3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854092">
                <a:tc>
                  <a:txBody>
                    <a:bodyPr/>
                    <a:lstStyle/>
                    <a:p>
                      <a:pPr marL="0" marR="0" lvl="0" indent="0" algn="ctr" defTabSz="2194731" rtl="0" eaLnBrk="1" fontAlgn="auto" latinLnBrk="0" hangingPunct="1">
                        <a:lnSpc>
                          <a:spcPct val="100000"/>
                        </a:lnSpc>
                        <a:spcBef>
                          <a:spcPts val="0"/>
                        </a:spcBef>
                        <a:spcAft>
                          <a:spcPts val="0"/>
                        </a:spcAft>
                        <a:buClrTx/>
                        <a:buSzTx/>
                        <a:buFontTx/>
                        <a:buNone/>
                        <a:tabLst/>
                        <a:defRPr/>
                      </a:pPr>
                      <a:r>
                        <a:rPr lang="en-US" sz="3200" b="1" dirty="0" smtClean="0">
                          <a:solidFill>
                            <a:srgbClr val="C00000"/>
                          </a:solidFill>
                          <a:latin typeface="Arial" panose="020B0604020202020204" pitchFamily="34" charset="0"/>
                          <a:cs typeface="Arial" panose="020B0604020202020204" pitchFamily="34" charset="0"/>
                        </a:rPr>
                        <a:t>CFA</a:t>
                      </a:r>
                    </a:p>
                  </a:txBody>
                  <a:tcPr anchor="ctr"/>
                </a:tc>
                <a:tc>
                  <a:txBody>
                    <a:bodyPr/>
                    <a:lstStyle/>
                    <a:p>
                      <a:pPr algn="ctr">
                        <a:lnSpc>
                          <a:spcPct val="150000"/>
                        </a:lnSpc>
                        <a:spcBef>
                          <a:spcPts val="600"/>
                        </a:spcBef>
                        <a:spcAft>
                          <a:spcPts val="600"/>
                        </a:spcAft>
                      </a:pPr>
                      <a:r>
                        <a:rPr lang="es-ES" sz="32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0,889 ± 0,056</a:t>
                      </a:r>
                    </a:p>
                  </a:txBody>
                  <a:tcPr marL="68580" marR="68580" marT="0" marB="0" anchor="ctr"/>
                </a:tc>
                <a:tc>
                  <a:txBody>
                    <a:bodyPr/>
                    <a:lstStyle/>
                    <a:p>
                      <a:pPr algn="ctr"/>
                      <a:r>
                        <a:rPr lang="en-US" sz="3200" b="1" dirty="0" smtClean="0">
                          <a:solidFill>
                            <a:srgbClr val="C00000"/>
                          </a:solidFill>
                          <a:latin typeface="Arial" panose="020B0604020202020204" pitchFamily="34" charset="0"/>
                          <a:cs typeface="Arial" panose="020B0604020202020204" pitchFamily="34" charset="0"/>
                        </a:rPr>
                        <a:t>229,220 </a:t>
                      </a:r>
                      <a:r>
                        <a:rPr lang="es-ES" sz="3200" b="1" kern="1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0,256</a:t>
                      </a:r>
                      <a:r>
                        <a:rPr lang="es-ES" sz="3200" b="1" kern="100" baseline="300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c</a:t>
                      </a:r>
                      <a:endParaRPr lang="en-US" sz="32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lnSpc>
                          <a:spcPct val="150000"/>
                        </a:lnSpc>
                        <a:spcAft>
                          <a:spcPts val="0"/>
                        </a:spcAft>
                      </a:pPr>
                      <a:r>
                        <a:rPr lang="es-ES" sz="32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5,858 ± 0,497</a:t>
                      </a:r>
                      <a:r>
                        <a:rPr lang="es-ES" sz="3200" b="1" kern="100" baseline="30000" dirty="0">
                          <a:solidFill>
                            <a:srgbClr val="C00000"/>
                          </a:solidFill>
                          <a:effectLst/>
                          <a:latin typeface="Arial" panose="020B0604020202020204" pitchFamily="34" charset="0"/>
                          <a:ea typeface="Calibri" panose="020F0502020204030204" pitchFamily="34" charset="0"/>
                          <a:cs typeface="Arial" panose="020B0604020202020204" pitchFamily="34" charset="0"/>
                        </a:rPr>
                        <a:t>c</a:t>
                      </a:r>
                      <a:endParaRPr lang="es-ES" sz="32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bl>
          </a:graphicData>
        </a:graphic>
      </p:graphicFrame>
      <p:sp>
        <p:nvSpPr>
          <p:cNvPr id="41" name="CuadroTexto 40"/>
          <p:cNvSpPr txBox="1"/>
          <p:nvPr/>
        </p:nvSpPr>
        <p:spPr>
          <a:xfrm>
            <a:off x="18581685" y="7797862"/>
            <a:ext cx="25418311" cy="677108"/>
          </a:xfrm>
          <a:prstGeom prst="rect">
            <a:avLst/>
          </a:prstGeom>
          <a:noFill/>
        </p:spPr>
        <p:txBody>
          <a:bodyPr wrap="square" rtlCol="0">
            <a:spAutoFit/>
          </a:bodyPr>
          <a:lstStyle/>
          <a:p>
            <a:r>
              <a:rPr lang="es-ES" sz="3800" b="1" dirty="0" smtClean="0">
                <a:latin typeface="Arial" panose="020B0604020202020204" pitchFamily="34" charset="0"/>
                <a:cs typeface="Arial" panose="020B0604020202020204" pitchFamily="34" charset="0"/>
              </a:rPr>
              <a:t>Tabla 1. </a:t>
            </a:r>
            <a:r>
              <a:rPr lang="es-ES" sz="3800" dirty="0" smtClean="0">
                <a:latin typeface="Arial" panose="020B0604020202020204" pitchFamily="34" charset="0"/>
                <a:cs typeface="Arial" panose="020B0604020202020204" pitchFamily="34" charset="0"/>
              </a:rPr>
              <a:t>Contenido total de fenoles (</a:t>
            </a:r>
            <a:r>
              <a:rPr lang="es-ES" sz="3800" dirty="0" err="1" smtClean="0">
                <a:latin typeface="Arial" panose="020B0604020202020204" pitchFamily="34" charset="0"/>
                <a:cs typeface="Arial" panose="020B0604020202020204" pitchFamily="34" charset="0"/>
              </a:rPr>
              <a:t>Folin-Ciocalteu</a:t>
            </a:r>
            <a:r>
              <a:rPr lang="es-ES" sz="3800" dirty="0" smtClean="0">
                <a:latin typeface="Arial" panose="020B0604020202020204" pitchFamily="34" charset="0"/>
                <a:cs typeface="Arial" panose="020B0604020202020204" pitchFamily="34" charset="0"/>
              </a:rPr>
              <a:t>). Método de FRAP. Método DPPH)</a:t>
            </a:r>
            <a:endParaRPr lang="es-ES" sz="3800" dirty="0">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xmlns="" id="{632A4200-69C5-9C92-7EA7-6B55C124A40A}"/>
              </a:ext>
            </a:extLst>
          </p:cNvPr>
          <p:cNvSpPr txBox="1"/>
          <p:nvPr/>
        </p:nvSpPr>
        <p:spPr>
          <a:xfrm>
            <a:off x="18771557" y="13901790"/>
            <a:ext cx="9349657" cy="2431435"/>
          </a:xfrm>
          <a:prstGeom prst="rect">
            <a:avLst/>
          </a:prstGeom>
          <a:noFill/>
        </p:spPr>
        <p:txBody>
          <a:bodyPr wrap="square" rtlCol="0">
            <a:spAutoFit/>
          </a:bodyPr>
          <a:lstStyle/>
          <a:p>
            <a:pPr algn="ctr"/>
            <a:r>
              <a:rPr lang="es-US" sz="3800" b="1" dirty="0" smtClean="0">
                <a:latin typeface="Arial" panose="020B0604020202020204" pitchFamily="34" charset="0"/>
                <a:cs typeface="Arial" panose="020B0604020202020204" pitchFamily="34" charset="0"/>
              </a:rPr>
              <a:t>Capacidad Fotoprotectora</a:t>
            </a:r>
          </a:p>
          <a:p>
            <a:pPr algn="ctr"/>
            <a:endParaRPr lang="es-US" sz="3800" b="1" dirty="0" smtClean="0">
              <a:latin typeface="Arial" panose="020B0604020202020204" pitchFamily="34" charset="0"/>
              <a:cs typeface="Arial" panose="020B0604020202020204" pitchFamily="34" charset="0"/>
            </a:endParaRPr>
          </a:p>
          <a:p>
            <a:pPr algn="ctr"/>
            <a:r>
              <a:rPr lang="es-US" sz="3800" b="1" dirty="0" smtClean="0">
                <a:solidFill>
                  <a:srgbClr val="FF0000"/>
                </a:solidFill>
                <a:latin typeface="Arial" panose="020B0604020202020204" pitchFamily="34" charset="0"/>
                <a:cs typeface="Arial" panose="020B0604020202020204" pitchFamily="34" charset="0"/>
              </a:rPr>
              <a:t>FPS = 6,14</a:t>
            </a:r>
          </a:p>
          <a:p>
            <a:pPr algn="ctr"/>
            <a:endParaRPr lang="es-US" sz="3800" b="1" dirty="0" smtClean="0">
              <a:solidFill>
                <a:srgbClr val="FF0000"/>
              </a:solidFill>
              <a:latin typeface="Arial" panose="020B0604020202020204" pitchFamily="34" charset="0"/>
              <a:cs typeface="Arial" panose="020B0604020202020204" pitchFamily="34" charset="0"/>
            </a:endParaRPr>
          </a:p>
        </p:txBody>
      </p:sp>
      <p:sp>
        <p:nvSpPr>
          <p:cNvPr id="17" name="Rectángulo 16"/>
          <p:cNvSpPr/>
          <p:nvPr/>
        </p:nvSpPr>
        <p:spPr>
          <a:xfrm>
            <a:off x="21464231" y="14965697"/>
            <a:ext cx="3820516" cy="9653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8165150" y="20532497"/>
            <a:ext cx="5565050" cy="677108"/>
          </a:xfrm>
          <a:prstGeom prst="rect">
            <a:avLst/>
          </a:prstGeom>
        </p:spPr>
        <p:txBody>
          <a:bodyPr wrap="none">
            <a:spAutoFit/>
          </a:bodyPr>
          <a:lstStyle/>
          <a:p>
            <a:pPr algn="ctr"/>
            <a:r>
              <a:rPr lang="es-ES" sz="3800" b="1" dirty="0" smtClean="0">
                <a:latin typeface="Arial" panose="020B0604020202020204" pitchFamily="34" charset="0"/>
                <a:cs typeface="Arial" panose="020B0604020202020204" pitchFamily="34" charset="0"/>
              </a:rPr>
              <a:t>Ensayos </a:t>
            </a:r>
            <a:r>
              <a:rPr lang="es-ES" sz="3800" b="1" dirty="0">
                <a:latin typeface="Arial" panose="020B0604020202020204" pitchFamily="34" charset="0"/>
                <a:cs typeface="Arial" panose="020B0604020202020204" pitchFamily="34" charset="0"/>
              </a:rPr>
              <a:t>Toxicológicos</a:t>
            </a:r>
          </a:p>
        </p:txBody>
      </p:sp>
      <p:sp>
        <p:nvSpPr>
          <p:cNvPr id="46" name="CuadroTexto 45">
            <a:extLst>
              <a:ext uri="{FF2B5EF4-FFF2-40B4-BE49-F238E27FC236}">
                <a16:creationId xmlns:a16="http://schemas.microsoft.com/office/drawing/2014/main" xmlns="" id="{632A4200-69C5-9C92-7EA7-6B55C124A40A}"/>
              </a:ext>
            </a:extLst>
          </p:cNvPr>
          <p:cNvSpPr txBox="1"/>
          <p:nvPr/>
        </p:nvSpPr>
        <p:spPr>
          <a:xfrm>
            <a:off x="18108747" y="18469004"/>
            <a:ext cx="9349657" cy="677108"/>
          </a:xfrm>
          <a:prstGeom prst="rect">
            <a:avLst/>
          </a:prstGeom>
          <a:noFill/>
        </p:spPr>
        <p:txBody>
          <a:bodyPr wrap="square" rtlCol="0">
            <a:spAutoFit/>
          </a:bodyPr>
          <a:lstStyle/>
          <a:p>
            <a:pPr algn="ctr"/>
            <a:r>
              <a:rPr lang="es-US" sz="3800" b="1" dirty="0" smtClean="0">
                <a:latin typeface="Arial" panose="020B0604020202020204" pitchFamily="34" charset="0"/>
                <a:cs typeface="Arial" panose="020B0604020202020204" pitchFamily="34" charset="0"/>
              </a:rPr>
              <a:t>Ensayos toxicológicos </a:t>
            </a:r>
          </a:p>
        </p:txBody>
      </p:sp>
      <p:pic>
        <p:nvPicPr>
          <p:cNvPr id="51" name="Imagen 50">
            <a:extLst>
              <a:ext uri="{FF2B5EF4-FFF2-40B4-BE49-F238E27FC236}">
                <a16:creationId xmlns="" xmlns:a16="http://schemas.microsoft.com/office/drawing/2014/main" id="{4D5D5DEA-4ABD-CFDC-B4EA-289E2B47B65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9166804" y="20703045"/>
            <a:ext cx="5226651" cy="5426519"/>
          </a:xfrm>
          <a:prstGeom prst="rect">
            <a:avLst/>
          </a:prstGeom>
          <a:noFill/>
          <a:ln>
            <a:noFill/>
          </a:ln>
        </p:spPr>
      </p:pic>
      <p:sp>
        <p:nvSpPr>
          <p:cNvPr id="20" name="Rectángulo 19"/>
          <p:cNvSpPr/>
          <p:nvPr/>
        </p:nvSpPr>
        <p:spPr>
          <a:xfrm>
            <a:off x="25817396" y="22139522"/>
            <a:ext cx="2535023" cy="804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CuadroTexto 51">
            <a:extLst>
              <a:ext uri="{FF2B5EF4-FFF2-40B4-BE49-F238E27FC236}">
                <a16:creationId xmlns:a16="http://schemas.microsoft.com/office/drawing/2014/main" xmlns="" id="{632A4200-69C5-9C92-7EA7-6B55C124A40A}"/>
              </a:ext>
            </a:extLst>
          </p:cNvPr>
          <p:cNvSpPr txBox="1"/>
          <p:nvPr/>
        </p:nvSpPr>
        <p:spPr>
          <a:xfrm>
            <a:off x="24313220" y="22215670"/>
            <a:ext cx="5454496" cy="1846659"/>
          </a:xfrm>
          <a:prstGeom prst="rect">
            <a:avLst/>
          </a:prstGeom>
          <a:noFill/>
        </p:spPr>
        <p:txBody>
          <a:bodyPr wrap="square" rtlCol="0">
            <a:spAutoFit/>
          </a:bodyPr>
          <a:lstStyle/>
          <a:p>
            <a:pPr algn="ctr"/>
            <a:r>
              <a:rPr lang="es-US" sz="3800" b="1" dirty="0" smtClean="0">
                <a:solidFill>
                  <a:srgbClr val="FF0000"/>
                </a:solidFill>
                <a:latin typeface="Arial" panose="020B0604020202020204" pitchFamily="34" charset="0"/>
                <a:cs typeface="Arial" panose="020B0604020202020204" pitchFamily="34" charset="0"/>
              </a:rPr>
              <a:t>IIP = 0</a:t>
            </a:r>
          </a:p>
          <a:p>
            <a:pPr algn="ctr"/>
            <a:endParaRPr lang="es-US" sz="3800" b="1" dirty="0" smtClean="0">
              <a:solidFill>
                <a:srgbClr val="FF0000"/>
              </a:solidFill>
              <a:latin typeface="Arial" panose="020B0604020202020204" pitchFamily="34" charset="0"/>
              <a:cs typeface="Arial" panose="020B0604020202020204" pitchFamily="34" charset="0"/>
            </a:endParaRPr>
          </a:p>
          <a:p>
            <a:pPr algn="ctr"/>
            <a:r>
              <a:rPr lang="es-US" sz="3800" b="1" dirty="0" smtClean="0">
                <a:solidFill>
                  <a:srgbClr val="FF0000"/>
                </a:solidFill>
                <a:latin typeface="Arial" panose="020B0604020202020204" pitchFamily="34" charset="0"/>
                <a:cs typeface="Arial" panose="020B0604020202020204" pitchFamily="34" charset="0"/>
              </a:rPr>
              <a:t>No irritante dérmico</a:t>
            </a:r>
          </a:p>
        </p:txBody>
      </p:sp>
      <p:pic>
        <p:nvPicPr>
          <p:cNvPr id="56" name="Imagen 55">
            <a:extLst>
              <a:ext uri="{FF2B5EF4-FFF2-40B4-BE49-F238E27FC236}">
                <a16:creationId xmlns="" xmlns:a16="http://schemas.microsoft.com/office/drawing/2014/main" id="{DD797D04-5B90-25EE-59AB-A90BD8FD6244}"/>
              </a:ext>
            </a:extLst>
          </p:cNvPr>
          <p:cNvPicPr>
            <a:picLocks noChangeAspect="1"/>
          </p:cNvPicPr>
          <p:nvPr/>
        </p:nvPicPr>
        <p:blipFill>
          <a:blip r:embed="rId8"/>
          <a:stretch>
            <a:fillRect/>
          </a:stretch>
        </p:blipFill>
        <p:spPr>
          <a:xfrm>
            <a:off x="30008881" y="20777075"/>
            <a:ext cx="6433753" cy="5244434"/>
          </a:xfrm>
          <a:prstGeom prst="rect">
            <a:avLst/>
          </a:prstGeom>
        </p:spPr>
      </p:pic>
      <p:sp>
        <p:nvSpPr>
          <p:cNvPr id="57" name="Rectángulo 56"/>
          <p:cNvSpPr/>
          <p:nvPr/>
        </p:nvSpPr>
        <p:spPr>
          <a:xfrm>
            <a:off x="37986152" y="20823942"/>
            <a:ext cx="2724744" cy="728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CuadroTexto 57">
            <a:extLst>
              <a:ext uri="{FF2B5EF4-FFF2-40B4-BE49-F238E27FC236}">
                <a16:creationId xmlns:a16="http://schemas.microsoft.com/office/drawing/2014/main" xmlns="" id="{632A4200-69C5-9C92-7EA7-6B55C124A40A}"/>
              </a:ext>
            </a:extLst>
          </p:cNvPr>
          <p:cNvSpPr txBox="1"/>
          <p:nvPr/>
        </p:nvSpPr>
        <p:spPr>
          <a:xfrm>
            <a:off x="36899849" y="20773113"/>
            <a:ext cx="5454496" cy="1846659"/>
          </a:xfrm>
          <a:prstGeom prst="rect">
            <a:avLst/>
          </a:prstGeom>
          <a:noFill/>
        </p:spPr>
        <p:txBody>
          <a:bodyPr wrap="square" rtlCol="0">
            <a:spAutoFit/>
          </a:bodyPr>
          <a:lstStyle/>
          <a:p>
            <a:pPr algn="ctr"/>
            <a:r>
              <a:rPr lang="es-US" sz="3800" b="1" dirty="0" smtClean="0">
                <a:solidFill>
                  <a:srgbClr val="FF0000"/>
                </a:solidFill>
                <a:latin typeface="Arial" panose="020B0604020202020204" pitchFamily="34" charset="0"/>
                <a:cs typeface="Arial" panose="020B0604020202020204" pitchFamily="34" charset="0"/>
              </a:rPr>
              <a:t>IIO = 2,5</a:t>
            </a:r>
          </a:p>
          <a:p>
            <a:pPr algn="ctr"/>
            <a:endParaRPr lang="es-US" sz="3800" b="1" dirty="0" smtClean="0">
              <a:solidFill>
                <a:srgbClr val="FF0000"/>
              </a:solidFill>
              <a:latin typeface="Arial" panose="020B0604020202020204" pitchFamily="34" charset="0"/>
              <a:cs typeface="Arial" panose="020B0604020202020204" pitchFamily="34" charset="0"/>
            </a:endParaRPr>
          </a:p>
          <a:p>
            <a:pPr algn="ctr"/>
            <a:r>
              <a:rPr lang="es-US" sz="3800" b="1" dirty="0" smtClean="0">
                <a:solidFill>
                  <a:srgbClr val="FF0000"/>
                </a:solidFill>
                <a:latin typeface="Arial" panose="020B0604020202020204" pitchFamily="34" charset="0"/>
                <a:cs typeface="Arial" panose="020B0604020202020204" pitchFamily="34" charset="0"/>
              </a:rPr>
              <a:t>No irritante oftálmico</a:t>
            </a:r>
          </a:p>
        </p:txBody>
      </p:sp>
      <p:sp>
        <p:nvSpPr>
          <p:cNvPr id="22" name="Rectángulo redondeado 21"/>
          <p:cNvSpPr/>
          <p:nvPr/>
        </p:nvSpPr>
        <p:spPr>
          <a:xfrm>
            <a:off x="250811" y="6267320"/>
            <a:ext cx="15685876" cy="69865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redondeado 27"/>
          <p:cNvSpPr/>
          <p:nvPr/>
        </p:nvSpPr>
        <p:spPr>
          <a:xfrm>
            <a:off x="250811" y="13479831"/>
            <a:ext cx="15756776" cy="1102777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ángulo redondeado 58"/>
          <p:cNvSpPr/>
          <p:nvPr/>
        </p:nvSpPr>
        <p:spPr>
          <a:xfrm>
            <a:off x="16516118" y="6069330"/>
            <a:ext cx="26591621" cy="225733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ángulo redondeado 59"/>
          <p:cNvSpPr/>
          <p:nvPr/>
        </p:nvSpPr>
        <p:spPr>
          <a:xfrm>
            <a:off x="16827535" y="28834851"/>
            <a:ext cx="26280204" cy="32333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Rectángulo redondeado 60"/>
          <p:cNvSpPr/>
          <p:nvPr/>
        </p:nvSpPr>
        <p:spPr>
          <a:xfrm>
            <a:off x="179911" y="24839097"/>
            <a:ext cx="15756776" cy="71649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Rectángulo 62"/>
          <p:cNvSpPr/>
          <p:nvPr/>
        </p:nvSpPr>
        <p:spPr>
          <a:xfrm>
            <a:off x="900990" y="26459663"/>
            <a:ext cx="14744696" cy="5232202"/>
          </a:xfrm>
          <a:prstGeom prst="rect">
            <a:avLst/>
          </a:prstGeom>
        </p:spPr>
        <p:txBody>
          <a:bodyPr wrap="square">
            <a:spAutoFit/>
          </a:bodyPr>
          <a:lstStyle/>
          <a:p>
            <a:pPr algn="just">
              <a:spcAft>
                <a:spcPts val="1200"/>
              </a:spcAft>
              <a:buFontTx/>
              <a:buAutoNum type="arabicPeriod"/>
            </a:pPr>
            <a:r>
              <a:rPr lang="en-US" sz="3800" dirty="0" smtClean="0">
                <a:latin typeface="Arial" panose="020B0604020202020204" pitchFamily="34" charset="0"/>
                <a:cs typeface="Arial" panose="020B0604020202020204" pitchFamily="34" charset="0"/>
              </a:rPr>
              <a:t>Wong </a:t>
            </a:r>
            <a:r>
              <a:rPr lang="en-US" sz="3800" dirty="0">
                <a:latin typeface="Arial" panose="020B0604020202020204" pitchFamily="34" charset="0"/>
                <a:cs typeface="Arial" panose="020B0604020202020204" pitchFamily="34" charset="0"/>
              </a:rPr>
              <a:t>QYA, Chew FT. Defining skin aging and its risk factors: a systematic review and meta-analysis. </a:t>
            </a:r>
            <a:r>
              <a:rPr lang="es-ES" sz="3800" dirty="0" err="1">
                <a:latin typeface="Arial" panose="020B0604020202020204" pitchFamily="34" charset="0"/>
                <a:cs typeface="Arial" panose="020B0604020202020204" pitchFamily="34" charset="0"/>
              </a:rPr>
              <a:t>Sci</a:t>
            </a:r>
            <a:r>
              <a:rPr lang="es-ES" sz="3800" dirty="0">
                <a:latin typeface="Arial" panose="020B0604020202020204" pitchFamily="34" charset="0"/>
                <a:cs typeface="Arial" panose="020B0604020202020204" pitchFamily="34" charset="0"/>
              </a:rPr>
              <a:t> </a:t>
            </a:r>
            <a:r>
              <a:rPr lang="es-ES" sz="3800" dirty="0" err="1">
                <a:latin typeface="Arial" panose="020B0604020202020204" pitchFamily="34" charset="0"/>
                <a:cs typeface="Arial" panose="020B0604020202020204" pitchFamily="34" charset="0"/>
              </a:rPr>
              <a:t>Rep</a:t>
            </a:r>
            <a:r>
              <a:rPr lang="es-ES" sz="3800" dirty="0">
                <a:latin typeface="Arial" panose="020B0604020202020204" pitchFamily="34" charset="0"/>
                <a:cs typeface="Arial" panose="020B0604020202020204" pitchFamily="34" charset="0"/>
              </a:rPr>
              <a:t> [Internet]. 2021 </a:t>
            </a:r>
            <a:endParaRPr lang="es-ES" sz="3800" dirty="0" smtClean="0">
              <a:latin typeface="Arial" panose="020B0604020202020204" pitchFamily="34" charset="0"/>
              <a:cs typeface="Arial" panose="020B0604020202020204" pitchFamily="34" charset="0"/>
            </a:endParaRPr>
          </a:p>
          <a:p>
            <a:pPr algn="just">
              <a:spcAft>
                <a:spcPts val="1200"/>
              </a:spcAft>
              <a:buFontTx/>
              <a:buAutoNum type="arabicPeriod"/>
            </a:pPr>
            <a:r>
              <a:rPr lang="en-US" sz="3800" dirty="0">
                <a:latin typeface="Arial" panose="020B0604020202020204" pitchFamily="34" charset="0"/>
                <a:ea typeface="Lato" panose="020F0502020204030203" pitchFamily="34" charset="0"/>
                <a:cs typeface="Arial" panose="020B0604020202020204" pitchFamily="34" charset="0"/>
              </a:rPr>
              <a:t>Miguel GA, </a:t>
            </a:r>
            <a:r>
              <a:rPr lang="en-US" sz="3800" dirty="0" err="1">
                <a:latin typeface="Arial" panose="020B0604020202020204" pitchFamily="34" charset="0"/>
                <a:ea typeface="Lato" panose="020F0502020204030203" pitchFamily="34" charset="0"/>
                <a:cs typeface="Arial" panose="020B0604020202020204" pitchFamily="34" charset="0"/>
              </a:rPr>
              <a:t>Álvarez-López</a:t>
            </a:r>
            <a:r>
              <a:rPr lang="en-US" sz="3800" dirty="0">
                <a:latin typeface="Arial" panose="020B0604020202020204" pitchFamily="34" charset="0"/>
                <a:ea typeface="Lato" panose="020F0502020204030203" pitchFamily="34" charset="0"/>
                <a:cs typeface="Arial" panose="020B0604020202020204" pitchFamily="34" charset="0"/>
              </a:rPr>
              <a:t> C. Extraction and antioxidant activity of </a:t>
            </a:r>
            <a:r>
              <a:rPr lang="en-US" sz="3800" dirty="0" err="1">
                <a:latin typeface="Arial" panose="020B0604020202020204" pitchFamily="34" charset="0"/>
                <a:ea typeface="Lato" panose="020F0502020204030203" pitchFamily="34" charset="0"/>
                <a:cs typeface="Arial" panose="020B0604020202020204" pitchFamily="34" charset="0"/>
              </a:rPr>
              <a:t>sericin</a:t>
            </a:r>
            <a:r>
              <a:rPr lang="en-US" sz="3800" dirty="0">
                <a:latin typeface="Arial" panose="020B0604020202020204" pitchFamily="34" charset="0"/>
                <a:ea typeface="Lato" panose="020F0502020204030203" pitchFamily="34" charset="0"/>
                <a:cs typeface="Arial" panose="020B0604020202020204" pitchFamily="34" charset="0"/>
              </a:rPr>
              <a:t>, a protein from silk. </a:t>
            </a:r>
            <a:r>
              <a:rPr lang="en-US" sz="3800" dirty="0" err="1">
                <a:latin typeface="Arial" panose="020B0604020202020204" pitchFamily="34" charset="0"/>
                <a:ea typeface="Lato" panose="020F0502020204030203" pitchFamily="34" charset="0"/>
                <a:cs typeface="Arial" panose="020B0604020202020204" pitchFamily="34" charset="0"/>
              </a:rPr>
              <a:t>Braz</a:t>
            </a:r>
            <a:r>
              <a:rPr lang="en-US" sz="3800" dirty="0">
                <a:latin typeface="Arial" panose="020B0604020202020204" pitchFamily="34" charset="0"/>
                <a:ea typeface="Lato" panose="020F0502020204030203" pitchFamily="34" charset="0"/>
                <a:cs typeface="Arial" panose="020B0604020202020204" pitchFamily="34" charset="0"/>
              </a:rPr>
              <a:t> J Food Technol. 2020</a:t>
            </a:r>
            <a:r>
              <a:rPr lang="en-US" sz="3800" dirty="0" smtClean="0">
                <a:latin typeface="Arial" panose="020B0604020202020204" pitchFamily="34" charset="0"/>
                <a:ea typeface="Lato" panose="020F0502020204030203" pitchFamily="34" charset="0"/>
                <a:cs typeface="Arial" panose="020B0604020202020204" pitchFamily="34" charset="0"/>
              </a:rPr>
              <a:t>.</a:t>
            </a:r>
          </a:p>
          <a:p>
            <a:pPr algn="just">
              <a:spcAft>
                <a:spcPts val="1200"/>
              </a:spcAft>
              <a:buFontTx/>
              <a:buAutoNum type="arabicPeriod"/>
            </a:pPr>
            <a:r>
              <a:rPr lang="en-US" sz="3800" dirty="0">
                <a:latin typeface="Arial" panose="020B0604020202020204" pitchFamily="34" charset="0"/>
                <a:ea typeface="Lato" panose="020F0502020204030203" pitchFamily="34" charset="0"/>
                <a:cs typeface="Arial" panose="020B0604020202020204" pitchFamily="34" charset="0"/>
              </a:rPr>
              <a:t>Lara-Arcos CPF, Sánchez-Gómez N, Morales-Contreras M. </a:t>
            </a:r>
            <a:r>
              <a:rPr lang="en-US" sz="3800" dirty="0" err="1">
                <a:latin typeface="Arial" panose="020B0604020202020204" pitchFamily="34" charset="0"/>
                <a:ea typeface="Lato" panose="020F0502020204030203" pitchFamily="34" charset="0"/>
                <a:cs typeface="Arial" panose="020B0604020202020204" pitchFamily="34" charset="0"/>
              </a:rPr>
              <a:t>Investigación</a:t>
            </a:r>
            <a:r>
              <a:rPr lang="en-US" sz="3800" dirty="0">
                <a:latin typeface="Arial" panose="020B0604020202020204" pitchFamily="34" charset="0"/>
                <a:ea typeface="Lato" panose="020F0502020204030203" pitchFamily="34" charset="0"/>
                <a:cs typeface="Arial" panose="020B0604020202020204" pitchFamily="34" charset="0"/>
              </a:rPr>
              <a:t> de </a:t>
            </a:r>
            <a:r>
              <a:rPr lang="en-US" sz="3800" dirty="0" err="1">
                <a:latin typeface="Arial" panose="020B0604020202020204" pitchFamily="34" charset="0"/>
                <a:ea typeface="Lato" panose="020F0502020204030203" pitchFamily="34" charset="0"/>
                <a:cs typeface="Arial" panose="020B0604020202020204" pitchFamily="34" charset="0"/>
              </a:rPr>
              <a:t>mercados</a:t>
            </a:r>
            <a:r>
              <a:rPr lang="en-US" sz="3800" dirty="0">
                <a:latin typeface="Arial" panose="020B0604020202020204" pitchFamily="34" charset="0"/>
                <a:ea typeface="Lato" panose="020F0502020204030203" pitchFamily="34" charset="0"/>
                <a:cs typeface="Arial" panose="020B0604020202020204" pitchFamily="34" charset="0"/>
              </a:rPr>
              <a:t> de </a:t>
            </a:r>
            <a:r>
              <a:rPr lang="en-US" sz="3800" dirty="0" err="1" smtClean="0">
                <a:latin typeface="Arial" panose="020B0604020202020204" pitchFamily="34" charset="0"/>
                <a:ea typeface="Lato" panose="020F0502020204030203" pitchFamily="34" charset="0"/>
                <a:cs typeface="Arial" panose="020B0604020202020204" pitchFamily="34" charset="0"/>
              </a:rPr>
              <a:t>productos</a:t>
            </a:r>
            <a:r>
              <a:rPr lang="en-US" sz="3800" dirty="0" smtClean="0">
                <a:latin typeface="Arial" panose="020B0604020202020204" pitchFamily="34" charset="0"/>
                <a:ea typeface="Lato" panose="020F0502020204030203" pitchFamily="34" charset="0"/>
                <a:cs typeface="Arial" panose="020B0604020202020204" pitchFamily="34" charset="0"/>
              </a:rPr>
              <a:t> </a:t>
            </a:r>
            <a:r>
              <a:rPr lang="en-US" sz="3800" dirty="0" err="1">
                <a:latin typeface="Arial" panose="020B0604020202020204" pitchFamily="34" charset="0"/>
                <a:ea typeface="Lato" panose="020F0502020204030203" pitchFamily="34" charset="0"/>
                <a:cs typeface="Arial" panose="020B0604020202020204" pitchFamily="34" charset="0"/>
              </a:rPr>
              <a:t>cosméticos</a:t>
            </a:r>
            <a:r>
              <a:rPr lang="en-US" sz="3800" dirty="0">
                <a:latin typeface="Arial" panose="020B0604020202020204" pitchFamily="34" charset="0"/>
                <a:ea typeface="Lato" panose="020F0502020204030203" pitchFamily="34" charset="0"/>
                <a:cs typeface="Arial" panose="020B0604020202020204" pitchFamily="34" charset="0"/>
              </a:rPr>
              <a:t> </a:t>
            </a:r>
            <a:r>
              <a:rPr lang="en-US" sz="3800" dirty="0" err="1">
                <a:latin typeface="Arial" panose="020B0604020202020204" pitchFamily="34" charset="0"/>
                <a:ea typeface="Lato" panose="020F0502020204030203" pitchFamily="34" charset="0"/>
                <a:cs typeface="Arial" panose="020B0604020202020204" pitchFamily="34" charset="0"/>
              </a:rPr>
              <a:t>naturales</a:t>
            </a:r>
            <a:r>
              <a:rPr lang="en-US" sz="3800" dirty="0">
                <a:latin typeface="Arial" panose="020B0604020202020204" pitchFamily="34" charset="0"/>
                <a:ea typeface="Lato" panose="020F0502020204030203" pitchFamily="34" charset="0"/>
                <a:cs typeface="Arial" panose="020B0604020202020204" pitchFamily="34" charset="0"/>
              </a:rPr>
              <a:t> </a:t>
            </a:r>
            <a:r>
              <a:rPr lang="en-US" sz="3800" dirty="0" err="1">
                <a:latin typeface="Arial" panose="020B0604020202020204" pitchFamily="34" charset="0"/>
                <a:ea typeface="Lato" panose="020F0502020204030203" pitchFamily="34" charset="0"/>
                <a:cs typeface="Arial" panose="020B0604020202020204" pitchFamily="34" charset="0"/>
              </a:rPr>
              <a:t>antiacné</a:t>
            </a:r>
            <a:r>
              <a:rPr lang="en-US" sz="3800" dirty="0">
                <a:latin typeface="Arial" panose="020B0604020202020204" pitchFamily="34" charset="0"/>
                <a:ea typeface="Lato" panose="020F0502020204030203" pitchFamily="34" charset="0"/>
                <a:cs typeface="Arial" panose="020B0604020202020204" pitchFamily="34" charset="0"/>
              </a:rPr>
              <a:t>. RINDERESU [Internet]. 2024</a:t>
            </a:r>
            <a:endParaRPr lang="en-US" sz="3800" dirty="0" smtClean="0">
              <a:latin typeface="Arial" panose="020B0604020202020204" pitchFamily="34" charset="0"/>
              <a:ea typeface="Lato" panose="020F0502020204030203" pitchFamily="34" charset="0"/>
              <a:cs typeface="Arial" panose="020B0604020202020204" pitchFamily="34" charset="0"/>
            </a:endParaRPr>
          </a:p>
          <a:p>
            <a:pPr algn="just">
              <a:spcAft>
                <a:spcPts val="1200"/>
              </a:spcAft>
              <a:buFontTx/>
              <a:buAutoNum type="arabicPeriod"/>
            </a:pPr>
            <a:endParaRPr lang="en-US" sz="3800" dirty="0">
              <a:latin typeface="Arial" panose="020B0604020202020204" pitchFamily="34" charset="0"/>
              <a:ea typeface="Lato" panose="020F0502020204030203" pitchFamily="34" charset="0"/>
              <a:cs typeface="Arial" panose="020B0604020202020204" pitchFamily="34" charset="0"/>
            </a:endParaRPr>
          </a:p>
        </p:txBody>
      </p:sp>
      <p:sp>
        <p:nvSpPr>
          <p:cNvPr id="65" name="Flecha derecha 64"/>
          <p:cNvSpPr/>
          <p:nvPr/>
        </p:nvSpPr>
        <p:spPr>
          <a:xfrm>
            <a:off x="26348526" y="15475364"/>
            <a:ext cx="4945855" cy="34097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Rectángulo 66"/>
          <p:cNvSpPr/>
          <p:nvPr/>
        </p:nvSpPr>
        <p:spPr>
          <a:xfrm>
            <a:off x="20073703" y="13901790"/>
            <a:ext cx="6866473" cy="715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Rectángulo 67"/>
          <p:cNvSpPr/>
          <p:nvPr/>
        </p:nvSpPr>
        <p:spPr>
          <a:xfrm>
            <a:off x="19804546" y="18483301"/>
            <a:ext cx="6065402" cy="6935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0008881" y="26185118"/>
            <a:ext cx="6780479" cy="1938992"/>
          </a:xfrm>
          <a:prstGeom prst="rect">
            <a:avLst/>
          </a:prstGeom>
        </p:spPr>
        <p:txBody>
          <a:bodyPr wrap="square">
            <a:spAutoFit/>
          </a:bodyPr>
          <a:lstStyle/>
          <a:p>
            <a:r>
              <a:rPr lang="es-ES" sz="3000" b="1" dirty="0" err="1" smtClean="0">
                <a:latin typeface="Arial" panose="020B0604020202020204" pitchFamily="34" charset="0"/>
                <a:cs typeface="Arial" panose="020B0604020202020204" pitchFamily="34" charset="0"/>
              </a:rPr>
              <a:t>Fig</a:t>
            </a:r>
            <a:r>
              <a:rPr lang="es-ES" sz="3000" b="1" dirty="0" smtClean="0">
                <a:latin typeface="Arial" panose="020B0604020202020204" pitchFamily="34" charset="0"/>
                <a:cs typeface="Arial" panose="020B0604020202020204" pitchFamily="34" charset="0"/>
              </a:rPr>
              <a:t> 3. </a:t>
            </a:r>
            <a:r>
              <a:rPr lang="es-ES" sz="3000" dirty="0" smtClean="0">
                <a:latin typeface="Arial" panose="020B0604020202020204" pitchFamily="34" charset="0"/>
                <a:cs typeface="Arial" panose="020B0604020202020204" pitchFamily="34" charset="0"/>
              </a:rPr>
              <a:t>A</a:t>
            </a:r>
            <a:r>
              <a:rPr lang="es-ES" sz="3000" dirty="0">
                <a:latin typeface="Arial" panose="020B0604020202020204" pitchFamily="34" charset="0"/>
                <a:cs typeface="Arial" panose="020B0604020202020204" pitchFamily="34" charset="0"/>
              </a:rPr>
              <a:t>: eritema y edema grado 1, respectivamente (24h); B: eritema grado 1, (24h) posteriores a la aplicación del producto. </a:t>
            </a:r>
          </a:p>
        </p:txBody>
      </p:sp>
      <p:sp>
        <p:nvSpPr>
          <p:cNvPr id="49" name="CuadroTexto 48">
            <a:extLst>
              <a:ext uri="{FF2B5EF4-FFF2-40B4-BE49-F238E27FC236}">
                <a16:creationId xmlns:a16="http://schemas.microsoft.com/office/drawing/2014/main" xmlns="" id="{632A4200-69C5-9C92-7EA7-6B55C124A40A}"/>
              </a:ext>
            </a:extLst>
          </p:cNvPr>
          <p:cNvSpPr txBox="1"/>
          <p:nvPr/>
        </p:nvSpPr>
        <p:spPr>
          <a:xfrm>
            <a:off x="18413345" y="7072670"/>
            <a:ext cx="9349657" cy="677108"/>
          </a:xfrm>
          <a:prstGeom prst="rect">
            <a:avLst/>
          </a:prstGeom>
          <a:noFill/>
        </p:spPr>
        <p:txBody>
          <a:bodyPr wrap="square" rtlCol="0">
            <a:spAutoFit/>
          </a:bodyPr>
          <a:lstStyle/>
          <a:p>
            <a:pPr algn="ctr"/>
            <a:r>
              <a:rPr lang="es-US" sz="3800" b="1" dirty="0" smtClean="0">
                <a:latin typeface="Arial" panose="020B0604020202020204" pitchFamily="34" charset="0"/>
                <a:cs typeface="Arial" panose="020B0604020202020204" pitchFamily="34" charset="0"/>
              </a:rPr>
              <a:t>Actividad Antioxidante </a:t>
            </a:r>
          </a:p>
        </p:txBody>
      </p:sp>
      <p:sp>
        <p:nvSpPr>
          <p:cNvPr id="50" name="Rectángulo 49"/>
          <p:cNvSpPr/>
          <p:nvPr/>
        </p:nvSpPr>
        <p:spPr>
          <a:xfrm>
            <a:off x="20073703" y="7086968"/>
            <a:ext cx="6037818" cy="633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31873112" y="14167299"/>
            <a:ext cx="6499797" cy="39138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3" name="Rectángulo 52"/>
          <p:cNvSpPr/>
          <p:nvPr/>
        </p:nvSpPr>
        <p:spPr>
          <a:xfrm>
            <a:off x="30198868" y="14271129"/>
            <a:ext cx="9934834" cy="3600986"/>
          </a:xfrm>
          <a:prstGeom prst="rect">
            <a:avLst/>
          </a:prstGeom>
        </p:spPr>
        <p:txBody>
          <a:bodyPr wrap="square">
            <a:spAutoFit/>
          </a:bodyPr>
          <a:lstStyle/>
          <a:p>
            <a:pPr algn="ctr"/>
            <a:r>
              <a:rPr lang="es-US" sz="3800" b="1" dirty="0">
                <a:latin typeface="Arial" panose="020B0604020202020204" pitchFamily="34" charset="0"/>
                <a:cs typeface="Arial" panose="020B0604020202020204" pitchFamily="34" charset="0"/>
              </a:rPr>
              <a:t>Mercosur: </a:t>
            </a:r>
          </a:p>
          <a:p>
            <a:pPr algn="ctr"/>
            <a:r>
              <a:rPr lang="es-US" sz="3800" dirty="0">
                <a:latin typeface="Arial" panose="020B0604020202020204" pitchFamily="34" charset="0"/>
                <a:cs typeface="Arial" panose="020B0604020202020204" pitchFamily="34" charset="0"/>
              </a:rPr>
              <a:t>FPS=6 (fotoprotector)</a:t>
            </a:r>
          </a:p>
          <a:p>
            <a:pPr algn="ctr"/>
            <a:r>
              <a:rPr lang="es-US" sz="3800" b="1" dirty="0">
                <a:latin typeface="Arial" panose="020B0604020202020204" pitchFamily="34" charset="0"/>
                <a:cs typeface="Arial" panose="020B0604020202020204" pitchFamily="34" charset="0"/>
              </a:rPr>
              <a:t>COLIPA: </a:t>
            </a:r>
          </a:p>
          <a:p>
            <a:pPr algn="ctr"/>
            <a:r>
              <a:rPr lang="es-US" sz="3800" dirty="0">
                <a:latin typeface="Arial" panose="020B0604020202020204" pitchFamily="34" charset="0"/>
                <a:cs typeface="Arial" panose="020B0604020202020204" pitchFamily="34" charset="0"/>
              </a:rPr>
              <a:t>FPS = 2-6 (Bajo)</a:t>
            </a:r>
          </a:p>
          <a:p>
            <a:pPr algn="ctr"/>
            <a:r>
              <a:rPr lang="es-US" sz="3800" b="1" dirty="0">
                <a:latin typeface="Arial" panose="020B0604020202020204" pitchFamily="34" charset="0"/>
                <a:cs typeface="Arial" panose="020B0604020202020204" pitchFamily="34" charset="0"/>
              </a:rPr>
              <a:t>FDA: </a:t>
            </a:r>
          </a:p>
          <a:p>
            <a:pPr algn="ctr"/>
            <a:r>
              <a:rPr lang="es-US" sz="3800" dirty="0">
                <a:latin typeface="Arial" panose="020B0604020202020204" pitchFamily="34" charset="0"/>
                <a:cs typeface="Arial" panose="020B0604020202020204" pitchFamily="34" charset="0"/>
              </a:rPr>
              <a:t>FPS = 5-7 (Moderado)</a:t>
            </a:r>
            <a:endParaRPr lang="en-US" sz="3800" dirty="0">
              <a:latin typeface="Arial" panose="020B0604020202020204" pitchFamily="34" charset="0"/>
              <a:cs typeface="Arial" panose="020B0604020202020204" pitchFamily="34" charset="0"/>
            </a:endParaRPr>
          </a:p>
        </p:txBody>
      </p:sp>
      <p:sp>
        <p:nvSpPr>
          <p:cNvPr id="55" name="Rectángulo 54"/>
          <p:cNvSpPr/>
          <p:nvPr/>
        </p:nvSpPr>
        <p:spPr>
          <a:xfrm>
            <a:off x="20168237" y="19696231"/>
            <a:ext cx="6499797" cy="8769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2" name="CuadroTexto 61">
            <a:extLst>
              <a:ext uri="{FF2B5EF4-FFF2-40B4-BE49-F238E27FC236}">
                <a16:creationId xmlns:a16="http://schemas.microsoft.com/office/drawing/2014/main" xmlns="" id="{632A4200-69C5-9C92-7EA7-6B55C124A40A}"/>
              </a:ext>
            </a:extLst>
          </p:cNvPr>
          <p:cNvSpPr txBox="1"/>
          <p:nvPr/>
        </p:nvSpPr>
        <p:spPr>
          <a:xfrm>
            <a:off x="18743308" y="19799771"/>
            <a:ext cx="9349657" cy="677108"/>
          </a:xfrm>
          <a:prstGeom prst="rect">
            <a:avLst/>
          </a:prstGeom>
          <a:noFill/>
        </p:spPr>
        <p:txBody>
          <a:bodyPr wrap="square" rtlCol="0">
            <a:spAutoFit/>
          </a:bodyPr>
          <a:lstStyle/>
          <a:p>
            <a:pPr algn="ctr"/>
            <a:r>
              <a:rPr lang="es-US" sz="3800" b="1" dirty="0" smtClean="0">
                <a:latin typeface="Arial" panose="020B0604020202020204" pitchFamily="34" charset="0"/>
                <a:cs typeface="Arial" panose="020B0604020202020204" pitchFamily="34" charset="0"/>
              </a:rPr>
              <a:t>Irritabilidad Dérmica  </a:t>
            </a:r>
          </a:p>
        </p:txBody>
      </p:sp>
      <p:sp>
        <p:nvSpPr>
          <p:cNvPr id="64" name="Rectángulo 63"/>
          <p:cNvSpPr/>
          <p:nvPr/>
        </p:nvSpPr>
        <p:spPr>
          <a:xfrm>
            <a:off x="30008881" y="19736475"/>
            <a:ext cx="6499797" cy="8769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9" name="CuadroTexto 68">
            <a:extLst>
              <a:ext uri="{FF2B5EF4-FFF2-40B4-BE49-F238E27FC236}">
                <a16:creationId xmlns:a16="http://schemas.microsoft.com/office/drawing/2014/main" xmlns="" id="{632A4200-69C5-9C92-7EA7-6B55C124A40A}"/>
              </a:ext>
            </a:extLst>
          </p:cNvPr>
          <p:cNvSpPr txBox="1"/>
          <p:nvPr/>
        </p:nvSpPr>
        <p:spPr>
          <a:xfrm>
            <a:off x="28607743" y="19839414"/>
            <a:ext cx="9349657" cy="677108"/>
          </a:xfrm>
          <a:prstGeom prst="rect">
            <a:avLst/>
          </a:prstGeom>
          <a:noFill/>
        </p:spPr>
        <p:txBody>
          <a:bodyPr wrap="square" rtlCol="0">
            <a:spAutoFit/>
          </a:bodyPr>
          <a:lstStyle/>
          <a:p>
            <a:pPr algn="ctr"/>
            <a:r>
              <a:rPr lang="es-US" sz="3800" b="1" dirty="0" smtClean="0">
                <a:latin typeface="Arial" panose="020B0604020202020204" pitchFamily="34" charset="0"/>
                <a:cs typeface="Arial" panose="020B0604020202020204" pitchFamily="34" charset="0"/>
              </a:rPr>
              <a:t>Irritabilidad Oftálmica </a:t>
            </a:r>
          </a:p>
        </p:txBody>
      </p:sp>
      <p:sp>
        <p:nvSpPr>
          <p:cNvPr id="4" name="Rectángulo 3"/>
          <p:cNvSpPr/>
          <p:nvPr/>
        </p:nvSpPr>
        <p:spPr>
          <a:xfrm>
            <a:off x="18850466" y="26256136"/>
            <a:ext cx="6613998" cy="1015663"/>
          </a:xfrm>
          <a:prstGeom prst="rect">
            <a:avLst/>
          </a:prstGeom>
        </p:spPr>
        <p:txBody>
          <a:bodyPr wrap="square">
            <a:spAutoFit/>
          </a:bodyPr>
          <a:lstStyle/>
          <a:p>
            <a:r>
              <a:rPr lang="es-ES" sz="3000" b="1" dirty="0" err="1" smtClean="0">
                <a:latin typeface="Arial" panose="020B0604020202020204" pitchFamily="34" charset="0"/>
                <a:cs typeface="Arial" panose="020B0604020202020204" pitchFamily="34" charset="0"/>
              </a:rPr>
              <a:t>Fig</a:t>
            </a:r>
            <a:r>
              <a:rPr lang="es-ES" sz="3000" b="1" dirty="0" smtClean="0">
                <a:latin typeface="Arial" panose="020B0604020202020204" pitchFamily="34" charset="0"/>
                <a:cs typeface="Arial" panose="020B0604020202020204" pitchFamily="34" charset="0"/>
              </a:rPr>
              <a:t> 2.</a:t>
            </a:r>
            <a:r>
              <a:rPr lang="es-ES" sz="3000" dirty="0" smtClean="0">
                <a:latin typeface="Arial" panose="020B0604020202020204" pitchFamily="34" charset="0"/>
                <a:cs typeface="Arial" panose="020B0604020202020204" pitchFamily="34" charset="0"/>
              </a:rPr>
              <a:t>. </a:t>
            </a:r>
            <a:r>
              <a:rPr lang="es-ES" sz="3000" dirty="0">
                <a:latin typeface="Arial" panose="020B0604020202020204" pitchFamily="34" charset="0"/>
                <a:cs typeface="Arial" panose="020B0604020202020204" pitchFamily="34" charset="0"/>
              </a:rPr>
              <a:t>Ausencia de eritema y edema (4, 24, 48, 72 horas)</a:t>
            </a:r>
          </a:p>
        </p:txBody>
      </p:sp>
      <p:sp>
        <p:nvSpPr>
          <p:cNvPr id="8" name="Rectángulo 7"/>
          <p:cNvSpPr/>
          <p:nvPr/>
        </p:nvSpPr>
        <p:spPr>
          <a:xfrm>
            <a:off x="36951165" y="22632197"/>
            <a:ext cx="5351865" cy="5170646"/>
          </a:xfrm>
          <a:prstGeom prst="rect">
            <a:avLst/>
          </a:prstGeom>
        </p:spPr>
        <p:txBody>
          <a:bodyPr wrap="square">
            <a:spAutoFit/>
          </a:bodyPr>
          <a:lstStyle/>
          <a:p>
            <a:pPr algn="just"/>
            <a:r>
              <a:rPr lang="es-ES" sz="3000" dirty="0">
                <a:latin typeface="Arial" panose="020B0604020202020204" pitchFamily="34" charset="0"/>
                <a:cs typeface="Arial" panose="020B0604020202020204" pitchFamily="34" charset="0"/>
              </a:rPr>
              <a:t>El </a:t>
            </a:r>
            <a:r>
              <a:rPr lang="es-ES" sz="3000" dirty="0" smtClean="0">
                <a:latin typeface="Arial" panose="020B0604020202020204" pitchFamily="34" charset="0"/>
                <a:cs typeface="Arial" panose="020B0604020202020204" pitchFamily="34" charset="0"/>
              </a:rPr>
              <a:t>CFA </a:t>
            </a:r>
            <a:r>
              <a:rPr lang="es-ES" sz="3000" dirty="0">
                <a:latin typeface="Arial" panose="020B0604020202020204" pitchFamily="34" charset="0"/>
                <a:cs typeface="Arial" panose="020B0604020202020204" pitchFamily="34" charset="0"/>
              </a:rPr>
              <a:t>provocó alteración a nivel de la conjuntiva, ocasionando eritema y edema grado 1 respectivamente. A partir de las 24 horas se observó una recuperación de la estructura dado solo por la presencia de eritema grado 1 hasta las 48 horas, lo que evidenció una reversibilidad de la lesión.</a:t>
            </a: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558</Words>
  <Application>Microsoft Office PowerPoint</Application>
  <PresentationFormat>Personalizado</PresentationFormat>
  <Paragraphs>73</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Calibri Light</vt:lpstr>
      <vt:lpstr>Lato</vt:lpstr>
      <vt:lpstr>Tahoma</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JJ</cp:lastModifiedBy>
  <cp:revision>44</cp:revision>
  <dcterms:modified xsi:type="dcterms:W3CDTF">2026-07-09T03:39:10Z</dcterms:modified>
</cp:coreProperties>
</file>