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0" d="100"/>
          <a:sy n="20" d="100"/>
        </p:scale>
        <p:origin x="642" y="36"/>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FEB-468C-827B-B2EB8EC66A3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FEB-468C-827B-B2EB8EC66A34}"/>
              </c:ext>
            </c:extLst>
          </c:dPt>
          <c:dLbls>
            <c:delete val="1"/>
          </c:dLbls>
          <c:cat>
            <c:strRef>
              <c:f>Hoja1!$A$115:$B$115</c:f>
              <c:strCache>
                <c:ptCount val="2"/>
                <c:pt idx="0">
                  <c:v>si</c:v>
                </c:pt>
                <c:pt idx="1">
                  <c:v>no</c:v>
                </c:pt>
              </c:strCache>
            </c:strRef>
          </c:cat>
          <c:val>
            <c:numRef>
              <c:f>Hoja1!$A$116:$B$116</c:f>
              <c:numCache>
                <c:formatCode>General</c:formatCode>
                <c:ptCount val="2"/>
                <c:pt idx="0">
                  <c:v>106</c:v>
                </c:pt>
                <c:pt idx="1">
                  <c:v>4</c:v>
                </c:pt>
              </c:numCache>
            </c:numRef>
          </c:val>
          <c:extLst>
            <c:ext xmlns:c16="http://schemas.microsoft.com/office/drawing/2014/chart" uri="{C3380CC4-5D6E-409C-BE32-E72D297353CC}">
              <c16:uniqueId val="{00000004-EFEB-468C-827B-B2EB8EC66A3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010399045873415E-2"/>
          <c:y val="6.3445658812980033E-2"/>
          <c:w val="0.91959145321037028"/>
          <c:h val="0.8594764618044047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9FD-4E76-A120-783D36DFF40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9FD-4E76-A120-783D36DFF404}"/>
              </c:ext>
            </c:extLst>
          </c:dPt>
          <c:dLbls>
            <c:delete val="1"/>
          </c:dLbls>
          <c:cat>
            <c:strRef>
              <c:f>Hoja1!$E$115:$F$115</c:f>
              <c:strCache>
                <c:ptCount val="2"/>
                <c:pt idx="0">
                  <c:v>si</c:v>
                </c:pt>
                <c:pt idx="1">
                  <c:v>no</c:v>
                </c:pt>
              </c:strCache>
            </c:strRef>
          </c:cat>
          <c:val>
            <c:numRef>
              <c:f>Hoja1!$E$116:$F$116</c:f>
              <c:numCache>
                <c:formatCode>General</c:formatCode>
                <c:ptCount val="2"/>
                <c:pt idx="0">
                  <c:v>50</c:v>
                </c:pt>
                <c:pt idx="1">
                  <c:v>60</c:v>
                </c:pt>
              </c:numCache>
            </c:numRef>
          </c:val>
          <c:extLst>
            <c:ext xmlns:c16="http://schemas.microsoft.com/office/drawing/2014/chart" uri="{C3380CC4-5D6E-409C-BE32-E72D297353CC}">
              <c16:uniqueId val="{00000004-69FD-4E76-A120-783D36DFF40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CB339-715C-4F53-9EB0-DF1613DE3A48}" type="doc">
      <dgm:prSet loTypeId="urn:microsoft.com/office/officeart/2005/8/layout/arrow3" loCatId="relationship" qsTypeId="urn:microsoft.com/office/officeart/2005/8/quickstyle/simple3" qsCatId="simple" csTypeId="urn:microsoft.com/office/officeart/2005/8/colors/accent3_4" csCatId="accent3" phldr="1"/>
      <dgm:spPr/>
      <dgm:t>
        <a:bodyPr/>
        <a:lstStyle/>
        <a:p>
          <a:endParaRPr lang="es-MX"/>
        </a:p>
      </dgm:t>
    </dgm:pt>
    <dgm:pt modelId="{738C724E-983D-40DC-B4E2-5CDAADC910E9}">
      <dgm:prSet phldrT="[Texto]" custT="1"/>
      <dgm:spPr/>
      <dgm:t>
        <a:bodyPr/>
        <a:lstStyle/>
        <a:p>
          <a:r>
            <a:rPr lang="es-MX" sz="4000" dirty="0">
              <a:latin typeface="Arial" panose="020B0604020202020204" pitchFamily="34" charset="0"/>
              <a:cs typeface="Arial" panose="020B0604020202020204" pitchFamily="34" charset="0"/>
            </a:rPr>
            <a:t>Emolientes</a:t>
          </a:r>
        </a:p>
        <a:p>
          <a:r>
            <a:rPr lang="es-MX" sz="4000" dirty="0">
              <a:latin typeface="Arial" panose="020B0604020202020204" pitchFamily="34" charset="0"/>
              <a:cs typeface="Arial" panose="020B0604020202020204" pitchFamily="34" charset="0"/>
            </a:rPr>
            <a:t>(Evita la pérdida de agua </a:t>
          </a:r>
          <a:r>
            <a:rPr lang="es-MX" sz="4000" dirty="0" err="1">
              <a:latin typeface="Arial" panose="020B0604020202020204" pitchFamily="34" charset="0"/>
              <a:cs typeface="Arial" panose="020B0604020202020204" pitchFamily="34" charset="0"/>
            </a:rPr>
            <a:t>transepidérmica</a:t>
          </a:r>
          <a:r>
            <a:rPr lang="es-MX" sz="4000" dirty="0">
              <a:latin typeface="Arial" panose="020B0604020202020204" pitchFamily="34" charset="0"/>
              <a:cs typeface="Arial" panose="020B0604020202020204" pitchFamily="34" charset="0"/>
            </a:rPr>
            <a:t>)</a:t>
          </a:r>
        </a:p>
      </dgm:t>
    </dgm:pt>
    <dgm:pt modelId="{D7A73E5A-74A4-436A-B96C-CB468F7A985C}" type="parTrans" cxnId="{1621B18D-F2B4-4889-B01C-B9866BBB7383}">
      <dgm:prSet/>
      <dgm:spPr/>
      <dgm:t>
        <a:bodyPr/>
        <a:lstStyle/>
        <a:p>
          <a:endParaRPr lang="es-MX" sz="4000"/>
        </a:p>
      </dgm:t>
    </dgm:pt>
    <dgm:pt modelId="{6DD7A630-F4D1-4D72-A5C4-A7FBFA1B0D19}" type="sibTrans" cxnId="{1621B18D-F2B4-4889-B01C-B9866BBB7383}">
      <dgm:prSet/>
      <dgm:spPr/>
      <dgm:t>
        <a:bodyPr/>
        <a:lstStyle/>
        <a:p>
          <a:endParaRPr lang="es-MX" sz="4000"/>
        </a:p>
      </dgm:t>
    </dgm:pt>
    <dgm:pt modelId="{A61FB6EF-90A3-4BD7-A7A6-5DDBC792F333}">
      <dgm:prSet phldrT="[Texto]" custT="1"/>
      <dgm:spPr/>
      <dgm:t>
        <a:bodyPr/>
        <a:lstStyle/>
        <a:p>
          <a:endParaRPr lang="es-PE" sz="4000"/>
        </a:p>
      </dgm:t>
    </dgm:pt>
    <dgm:pt modelId="{CA64E4F2-84C1-4368-8BAE-B5775C6A338E}" type="parTrans" cxnId="{9E110E3E-BAB2-42AC-A8B5-B98FE5AAF867}">
      <dgm:prSet/>
      <dgm:spPr/>
      <dgm:t>
        <a:bodyPr/>
        <a:lstStyle/>
        <a:p>
          <a:endParaRPr lang="es-MX" sz="4000"/>
        </a:p>
      </dgm:t>
    </dgm:pt>
    <dgm:pt modelId="{54AC2F5A-3E56-48C2-BA43-B9F47883BE10}" type="sibTrans" cxnId="{9E110E3E-BAB2-42AC-A8B5-B98FE5AAF867}">
      <dgm:prSet/>
      <dgm:spPr/>
      <dgm:t>
        <a:bodyPr/>
        <a:lstStyle/>
        <a:p>
          <a:endParaRPr lang="es-MX" sz="4000"/>
        </a:p>
      </dgm:t>
    </dgm:pt>
    <dgm:pt modelId="{161C78CC-9C25-4C8E-A3DC-AE431D0AFAEA}">
      <dgm:prSet custT="1"/>
      <dgm:spPr/>
      <dgm:t>
        <a:bodyPr/>
        <a:lstStyle/>
        <a:p>
          <a:r>
            <a:rPr lang="es-MX" sz="4000" dirty="0">
              <a:latin typeface="Arial" panose="020B0604020202020204" pitchFamily="34" charset="0"/>
              <a:cs typeface="Arial" panose="020B0604020202020204" pitchFamily="34" charset="0"/>
            </a:rPr>
            <a:t>Humectantes</a:t>
          </a:r>
        </a:p>
        <a:p>
          <a:r>
            <a:rPr lang="es-MX" sz="4000" dirty="0">
              <a:latin typeface="Arial" panose="020B0604020202020204" pitchFamily="34" charset="0"/>
              <a:cs typeface="Arial" panose="020B0604020202020204" pitchFamily="34" charset="0"/>
            </a:rPr>
            <a:t>(Aumenta la hidratación del estrato córneo)</a:t>
          </a:r>
          <a:endParaRPr lang="es-PE" sz="4000" dirty="0">
            <a:latin typeface="Arial" panose="020B0604020202020204" pitchFamily="34" charset="0"/>
            <a:cs typeface="Arial" panose="020B0604020202020204" pitchFamily="34" charset="0"/>
          </a:endParaRPr>
        </a:p>
      </dgm:t>
    </dgm:pt>
    <dgm:pt modelId="{2D29E75C-DB02-4BE6-A442-9687E099D3D9}" type="parTrans" cxnId="{B5AA8192-47B0-4641-8E6A-6C5990672A7D}">
      <dgm:prSet/>
      <dgm:spPr/>
      <dgm:t>
        <a:bodyPr/>
        <a:lstStyle/>
        <a:p>
          <a:endParaRPr lang="es-PE" sz="4000"/>
        </a:p>
      </dgm:t>
    </dgm:pt>
    <dgm:pt modelId="{D03C6AD4-E0E9-4200-AD06-FD7ECA3E2B3F}" type="sibTrans" cxnId="{B5AA8192-47B0-4641-8E6A-6C5990672A7D}">
      <dgm:prSet/>
      <dgm:spPr/>
      <dgm:t>
        <a:bodyPr/>
        <a:lstStyle/>
        <a:p>
          <a:endParaRPr lang="es-PE" sz="4000"/>
        </a:p>
      </dgm:t>
    </dgm:pt>
    <dgm:pt modelId="{9A14248C-E71F-4156-9149-D499917667C9}">
      <dgm:prSet custT="1"/>
      <dgm:spPr/>
      <dgm:t>
        <a:bodyPr/>
        <a:lstStyle/>
        <a:p>
          <a:endParaRPr lang="es-PE" sz="4000" dirty="0">
            <a:latin typeface="Arial" panose="020B0604020202020204" pitchFamily="34" charset="0"/>
            <a:cs typeface="Arial" panose="020B0604020202020204" pitchFamily="34" charset="0"/>
          </a:endParaRPr>
        </a:p>
      </dgm:t>
    </dgm:pt>
    <dgm:pt modelId="{D1DC1710-6CB7-4A24-AC55-2F70ECD2451D}" type="parTrans" cxnId="{938E43AF-0DA9-49A5-A064-1072E4929C26}">
      <dgm:prSet/>
      <dgm:spPr/>
      <dgm:t>
        <a:bodyPr/>
        <a:lstStyle/>
        <a:p>
          <a:endParaRPr lang="es-PE" sz="4000"/>
        </a:p>
      </dgm:t>
    </dgm:pt>
    <dgm:pt modelId="{E5DBFD08-ABCB-4CC2-A424-1FF2888B973A}" type="sibTrans" cxnId="{938E43AF-0DA9-49A5-A064-1072E4929C26}">
      <dgm:prSet/>
      <dgm:spPr/>
      <dgm:t>
        <a:bodyPr/>
        <a:lstStyle/>
        <a:p>
          <a:endParaRPr lang="es-PE" sz="4000"/>
        </a:p>
      </dgm:t>
    </dgm:pt>
    <dgm:pt modelId="{2EA363AF-BF01-491E-9C10-DEB676BD5B91}" type="pres">
      <dgm:prSet presAssocID="{3D2CB339-715C-4F53-9EB0-DF1613DE3A48}" presName="compositeShape" presStyleCnt="0">
        <dgm:presLayoutVars>
          <dgm:chMax val="2"/>
          <dgm:dir/>
          <dgm:resizeHandles val="exact"/>
        </dgm:presLayoutVars>
      </dgm:prSet>
      <dgm:spPr/>
    </dgm:pt>
    <dgm:pt modelId="{6D5E5DC1-B0C3-4967-9BF2-C9D7DE40634A}" type="pres">
      <dgm:prSet presAssocID="{3D2CB339-715C-4F53-9EB0-DF1613DE3A48}" presName="divider" presStyleLbl="fgShp" presStyleIdx="0" presStyleCnt="1" custScaleY="158490" custLinFactNeighborX="-2171" custLinFactNeighborY="-5323"/>
      <dgm:spPr>
        <a:solidFill>
          <a:schemeClr val="tx2">
            <a:lumMod val="20000"/>
            <a:lumOff val="80000"/>
          </a:schemeClr>
        </a:solidFill>
      </dgm:spPr>
    </dgm:pt>
    <dgm:pt modelId="{D7A75E18-253A-44E4-93A4-A99639076735}" type="pres">
      <dgm:prSet presAssocID="{738C724E-983D-40DC-B4E2-5CDAADC910E9}" presName="downArrow" presStyleLbl="node1" presStyleIdx="0" presStyleCnt="2" custScaleY="72643" custLinFactNeighborX="-2934" custLinFactNeighborY="-2979"/>
      <dgm:spPr/>
    </dgm:pt>
    <dgm:pt modelId="{F0B7F600-F73C-4CD1-9B14-EFF5701E679B}" type="pres">
      <dgm:prSet presAssocID="{738C724E-983D-40DC-B4E2-5CDAADC910E9}" presName="downArrowText" presStyleLbl="revTx" presStyleIdx="0" presStyleCnt="2" custScaleX="170847">
        <dgm:presLayoutVars>
          <dgm:bulletEnabled val="1"/>
        </dgm:presLayoutVars>
      </dgm:prSet>
      <dgm:spPr/>
    </dgm:pt>
    <dgm:pt modelId="{B279CABD-5777-4D8C-AA46-D2FA6896E960}" type="pres">
      <dgm:prSet presAssocID="{161C78CC-9C25-4C8E-A3DC-AE431D0AFAEA}" presName="upArrow" presStyleLbl="node1" presStyleIdx="1" presStyleCnt="2" custScaleX="88399" custScaleY="73315"/>
      <dgm:spPr/>
    </dgm:pt>
    <dgm:pt modelId="{6D87F0F2-81C6-45B0-B847-B3449FA7345E}" type="pres">
      <dgm:prSet presAssocID="{161C78CC-9C25-4C8E-A3DC-AE431D0AFAEA}" presName="upArrowText" presStyleLbl="revTx" presStyleIdx="1" presStyleCnt="2" custScaleX="168398">
        <dgm:presLayoutVars>
          <dgm:bulletEnabled val="1"/>
        </dgm:presLayoutVars>
      </dgm:prSet>
      <dgm:spPr/>
    </dgm:pt>
  </dgm:ptLst>
  <dgm:cxnLst>
    <dgm:cxn modelId="{9E110E3E-BAB2-42AC-A8B5-B98FE5AAF867}" srcId="{3D2CB339-715C-4F53-9EB0-DF1613DE3A48}" destId="{A61FB6EF-90A3-4BD7-A7A6-5DDBC792F333}" srcOrd="3" destOrd="0" parTransId="{CA64E4F2-84C1-4368-8BAE-B5775C6A338E}" sibTransId="{54AC2F5A-3E56-48C2-BA43-B9F47883BE10}"/>
    <dgm:cxn modelId="{3E930F5A-4516-4A93-B02D-E260214FD261}" type="presOf" srcId="{3D2CB339-715C-4F53-9EB0-DF1613DE3A48}" destId="{2EA363AF-BF01-491E-9C10-DEB676BD5B91}" srcOrd="0" destOrd="0" presId="urn:microsoft.com/office/officeart/2005/8/layout/arrow3"/>
    <dgm:cxn modelId="{1621B18D-F2B4-4889-B01C-B9866BBB7383}" srcId="{3D2CB339-715C-4F53-9EB0-DF1613DE3A48}" destId="{738C724E-983D-40DC-B4E2-5CDAADC910E9}" srcOrd="0" destOrd="0" parTransId="{D7A73E5A-74A4-436A-B96C-CB468F7A985C}" sibTransId="{6DD7A630-F4D1-4D72-A5C4-A7FBFA1B0D19}"/>
    <dgm:cxn modelId="{B5AA8192-47B0-4641-8E6A-6C5990672A7D}" srcId="{3D2CB339-715C-4F53-9EB0-DF1613DE3A48}" destId="{161C78CC-9C25-4C8E-A3DC-AE431D0AFAEA}" srcOrd="1" destOrd="0" parTransId="{2D29E75C-DB02-4BE6-A442-9687E099D3D9}" sibTransId="{D03C6AD4-E0E9-4200-AD06-FD7ECA3E2B3F}"/>
    <dgm:cxn modelId="{938E43AF-0DA9-49A5-A064-1072E4929C26}" srcId="{3D2CB339-715C-4F53-9EB0-DF1613DE3A48}" destId="{9A14248C-E71F-4156-9149-D499917667C9}" srcOrd="2" destOrd="0" parTransId="{D1DC1710-6CB7-4A24-AC55-2F70ECD2451D}" sibTransId="{E5DBFD08-ABCB-4CC2-A424-1FF2888B973A}"/>
    <dgm:cxn modelId="{199F78B4-9893-436E-BBBE-5342D1FA0EDF}" type="presOf" srcId="{161C78CC-9C25-4C8E-A3DC-AE431D0AFAEA}" destId="{6D87F0F2-81C6-45B0-B847-B3449FA7345E}" srcOrd="0" destOrd="0" presId="urn:microsoft.com/office/officeart/2005/8/layout/arrow3"/>
    <dgm:cxn modelId="{E02BA1CC-BA81-4A2B-A794-778627E5E9FE}" type="presOf" srcId="{738C724E-983D-40DC-B4E2-5CDAADC910E9}" destId="{F0B7F600-F73C-4CD1-9B14-EFF5701E679B}" srcOrd="0" destOrd="0" presId="urn:microsoft.com/office/officeart/2005/8/layout/arrow3"/>
    <dgm:cxn modelId="{347CD58D-0E11-457F-AE0D-FEA31B032989}" type="presParOf" srcId="{2EA363AF-BF01-491E-9C10-DEB676BD5B91}" destId="{6D5E5DC1-B0C3-4967-9BF2-C9D7DE40634A}" srcOrd="0" destOrd="0" presId="urn:microsoft.com/office/officeart/2005/8/layout/arrow3"/>
    <dgm:cxn modelId="{2A39164D-34F2-481A-81C3-5E76C4DFFF0B}" type="presParOf" srcId="{2EA363AF-BF01-491E-9C10-DEB676BD5B91}" destId="{D7A75E18-253A-44E4-93A4-A99639076735}" srcOrd="1" destOrd="0" presId="urn:microsoft.com/office/officeart/2005/8/layout/arrow3"/>
    <dgm:cxn modelId="{CFE2F095-32AD-467B-A51C-2EFA5A60AABE}" type="presParOf" srcId="{2EA363AF-BF01-491E-9C10-DEB676BD5B91}" destId="{F0B7F600-F73C-4CD1-9B14-EFF5701E679B}" srcOrd="2" destOrd="0" presId="urn:microsoft.com/office/officeart/2005/8/layout/arrow3"/>
    <dgm:cxn modelId="{E7027F8E-8205-465C-98B5-56D2607CA46B}" type="presParOf" srcId="{2EA363AF-BF01-491E-9C10-DEB676BD5B91}" destId="{B279CABD-5777-4D8C-AA46-D2FA6896E960}" srcOrd="3" destOrd="0" presId="urn:microsoft.com/office/officeart/2005/8/layout/arrow3"/>
    <dgm:cxn modelId="{10A9CDC4-C94E-4882-8F95-4F9D59ECA0F6}" type="presParOf" srcId="{2EA363AF-BF01-491E-9C10-DEB676BD5B91}" destId="{6D87F0F2-81C6-45B0-B847-B3449FA7345E}" srcOrd="4" destOrd="0" presId="urn:microsoft.com/office/officeart/2005/8/layout/arrow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E8C55-C484-4BE4-9B2B-F8B73A8D1199}"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s-ES"/>
        </a:p>
      </dgm:t>
    </dgm:pt>
    <dgm:pt modelId="{B51A8C92-E2F4-4B2A-A27A-296C8E9CD556}">
      <dgm:prSet phldrT="[Texto]" custT="1"/>
      <dgm:spPr/>
      <dgm:t>
        <a:bodyPr/>
        <a:lstStyle/>
        <a:p>
          <a:pPr algn="ctr">
            <a:lnSpc>
              <a:spcPct val="114000"/>
            </a:lnSpc>
            <a:spcAft>
              <a:spcPts val="0"/>
            </a:spcAft>
          </a:pPr>
          <a:r>
            <a:rPr lang="es-MX" sz="3500" dirty="0">
              <a:latin typeface="Arial" panose="020B0604020202020204" pitchFamily="34" charset="0"/>
              <a:cs typeface="Arial" panose="020B0604020202020204" pitchFamily="34" charset="0"/>
            </a:rPr>
            <a:t>Evaluación de los parámetros fisicoquímicos y tecnológicos para las variantes del diseño a escala de laboratorio</a:t>
          </a:r>
          <a:endParaRPr lang="es-ES" sz="3500" dirty="0">
            <a:latin typeface="Arial" panose="020B0604020202020204" pitchFamily="34" charset="0"/>
            <a:cs typeface="Arial" panose="020B0604020202020204" pitchFamily="34" charset="0"/>
          </a:endParaRPr>
        </a:p>
      </dgm:t>
    </dgm:pt>
    <dgm:pt modelId="{D98AA9F9-833F-4EDC-B934-D6A0C81EC571}" type="parTrans" cxnId="{EE747B22-AC9E-4539-9019-2BC34284A1A3}">
      <dgm:prSet/>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474E9D85-81DB-41AE-8278-B87FBF9BAEE1}" type="sibTrans" cxnId="{EE747B22-AC9E-4539-9019-2BC34284A1A3}">
      <dgm:prSet custT="1"/>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D59AD41E-9D83-4D64-8B21-53C85295D534}">
      <dgm:prSet phldrT="[Texto]" custT="1"/>
      <dgm:spPr/>
      <dgm:t>
        <a:bodyPr/>
        <a:lstStyle/>
        <a:p>
          <a:pPr algn="ctr">
            <a:lnSpc>
              <a:spcPct val="114000"/>
            </a:lnSpc>
          </a:pPr>
          <a:r>
            <a:rPr lang="es-ES" sz="3500" dirty="0">
              <a:latin typeface="Arial" panose="020B0604020202020204" pitchFamily="34" charset="0"/>
              <a:cs typeface="Arial" panose="020B0604020202020204" pitchFamily="34" charset="0"/>
            </a:rPr>
            <a:t>Diseño experimental</a:t>
          </a:r>
        </a:p>
      </dgm:t>
    </dgm:pt>
    <dgm:pt modelId="{7CD72008-681E-4FFE-8AAF-B3F6B64BCCFA}" type="sibTrans" cxnId="{C6F587D1-6BE3-4F11-BB55-916070521C77}">
      <dgm:prSet custT="1"/>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39BE6CE5-BABB-48D8-8071-1B50C3AF0363}" type="parTrans" cxnId="{C6F587D1-6BE3-4F11-BB55-916070521C77}">
      <dgm:prSet/>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ED6CDFFD-DE54-4B1B-A41B-495B54052A8E}">
      <dgm:prSet custT="1"/>
      <dgm:spPr/>
      <dgm:t>
        <a:bodyPr/>
        <a:lstStyle/>
        <a:p>
          <a:pPr algn="ctr">
            <a:lnSpc>
              <a:spcPct val="114000"/>
            </a:lnSpc>
          </a:pPr>
          <a:r>
            <a:rPr lang="es-MX" sz="3500" b="0" dirty="0">
              <a:latin typeface="Arial" panose="020B0604020202020204" pitchFamily="34" charset="0"/>
              <a:cs typeface="Arial" panose="020B0604020202020204" pitchFamily="34" charset="0"/>
            </a:rPr>
            <a:t>Optimización del diseño</a:t>
          </a:r>
          <a:endParaRPr lang="es-PE" sz="3500" b="0" dirty="0">
            <a:latin typeface="Arial" panose="020B0604020202020204" pitchFamily="34" charset="0"/>
            <a:cs typeface="Arial" panose="020B0604020202020204" pitchFamily="34" charset="0"/>
          </a:endParaRPr>
        </a:p>
        <a:p>
          <a:pPr algn="ctr">
            <a:lnSpc>
              <a:spcPct val="114000"/>
            </a:lnSpc>
          </a:pPr>
          <a:r>
            <a:rPr lang="es-MX" sz="3500" b="0" dirty="0">
              <a:latin typeface="Arial" panose="020B0604020202020204" pitchFamily="34" charset="0"/>
              <a:cs typeface="Arial" panose="020B0604020202020204" pitchFamily="34" charset="0"/>
            </a:rPr>
            <a:t>Desarrollo de la formulación óptima Evaluación sensorial del color y el olor</a:t>
          </a:r>
          <a:endParaRPr lang="es-ES" sz="3500" b="0" dirty="0">
            <a:latin typeface="Arial" panose="020B0604020202020204" pitchFamily="34" charset="0"/>
            <a:cs typeface="Arial" panose="020B0604020202020204" pitchFamily="34" charset="0"/>
          </a:endParaRPr>
        </a:p>
      </dgm:t>
    </dgm:pt>
    <dgm:pt modelId="{913DDA7C-A1D5-4243-9759-191CF172A277}" type="parTrans" cxnId="{27888789-78D0-4283-8848-0CF746A5079D}">
      <dgm:prSet/>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3BF195ED-5397-4ED9-A5FF-92570FE8547A}" type="sibTrans" cxnId="{27888789-78D0-4283-8848-0CF746A5079D}">
      <dgm:prSet custT="1"/>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738B8117-0F46-43FA-A4F6-2469035F777D}">
      <dgm:prSet custT="1"/>
      <dgm:spPr/>
      <dgm:t>
        <a:bodyPr/>
        <a:lstStyle/>
        <a:p>
          <a:pPr algn="ctr">
            <a:lnSpc>
              <a:spcPct val="114000"/>
            </a:lnSpc>
          </a:pPr>
          <a:r>
            <a:rPr lang="es-MX" sz="3500" dirty="0">
              <a:latin typeface="Arial" panose="020B0604020202020204" pitchFamily="34" charset="0"/>
              <a:cs typeface="Arial" panose="020B0604020202020204" pitchFamily="34" charset="0"/>
            </a:rPr>
            <a:t>Influencia de la fragancia Eucalipto limón en la formulación óptima</a:t>
          </a:r>
        </a:p>
        <a:p>
          <a:pPr algn="ctr">
            <a:lnSpc>
              <a:spcPct val="114000"/>
            </a:lnSpc>
          </a:pPr>
          <a:r>
            <a:rPr lang="es-MX" sz="3500" dirty="0">
              <a:latin typeface="Arial" panose="020B0604020202020204" pitchFamily="34" charset="0"/>
              <a:cs typeface="Arial" panose="020B0604020202020204" pitchFamily="34" charset="0"/>
            </a:rPr>
            <a:t>Prueba de preferencia por ordenamiento</a:t>
          </a:r>
          <a:endParaRPr lang="es-PE" sz="3500" dirty="0">
            <a:latin typeface="Arial" panose="020B0604020202020204" pitchFamily="34" charset="0"/>
            <a:cs typeface="Arial" panose="020B0604020202020204" pitchFamily="34" charset="0"/>
          </a:endParaRPr>
        </a:p>
      </dgm:t>
    </dgm:pt>
    <dgm:pt modelId="{A5928342-5A99-4230-8229-341A0107EDE7}" type="parTrans" cxnId="{429279FB-B354-4AA0-8983-4394B2708DB6}">
      <dgm:prSet/>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43F7626C-2908-4C04-BA2F-DB9394F2F827}" type="sibTrans" cxnId="{429279FB-B354-4AA0-8983-4394B2708DB6}">
      <dgm:prSet custT="1"/>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07160FFD-D18B-4FC2-9344-D675A97FB105}">
      <dgm:prSet custT="1"/>
      <dgm:spPr/>
      <dgm:t>
        <a:bodyPr/>
        <a:lstStyle/>
        <a:p>
          <a:pPr algn="ctr">
            <a:lnSpc>
              <a:spcPct val="114000"/>
            </a:lnSpc>
          </a:pPr>
          <a:r>
            <a:rPr lang="es-MX" sz="3500" dirty="0">
              <a:latin typeface="Arial" panose="020B0604020202020204" pitchFamily="34" charset="0"/>
              <a:cs typeface="Arial" panose="020B0604020202020204" pitchFamily="34" charset="0"/>
            </a:rPr>
            <a:t>Elaboración de la crema corporal natural</a:t>
          </a:r>
        </a:p>
        <a:p>
          <a:pPr algn="ctr">
            <a:lnSpc>
              <a:spcPct val="114000"/>
            </a:lnSpc>
          </a:pPr>
          <a:r>
            <a:rPr lang="es-MX" sz="3500" dirty="0">
              <a:latin typeface="Arial" panose="020B0604020202020204" pitchFamily="34" charset="0"/>
              <a:cs typeface="Arial" panose="020B0604020202020204" pitchFamily="34" charset="0"/>
            </a:rPr>
            <a:t> Evaluación sensorial </a:t>
          </a:r>
          <a:endParaRPr lang="es-ES" sz="3500" dirty="0">
            <a:latin typeface="Arial" panose="020B0604020202020204" pitchFamily="34" charset="0"/>
            <a:cs typeface="Arial" panose="020B0604020202020204" pitchFamily="34" charset="0"/>
          </a:endParaRPr>
        </a:p>
      </dgm:t>
    </dgm:pt>
    <dgm:pt modelId="{6F39DD19-A91F-4E54-AE9D-23D360BDF23C}" type="parTrans" cxnId="{A5B00CF3-2460-49AF-90E2-25DACD2E7761}">
      <dgm:prSet/>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8DDDF042-86D8-4BA6-854A-D8E219734CA0}" type="sibTrans" cxnId="{A5B00CF3-2460-49AF-90E2-25DACD2E7761}">
      <dgm:prSet custT="1"/>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D81DD319-DFC6-4041-8C7E-636DD082176C}">
      <dgm:prSet custT="1"/>
      <dgm:spPr/>
      <dgm:t>
        <a:bodyPr/>
        <a:lstStyle/>
        <a:p>
          <a:pPr algn="ctr">
            <a:lnSpc>
              <a:spcPct val="114000"/>
            </a:lnSpc>
          </a:pPr>
          <a:r>
            <a:rPr lang="es-MX" sz="3500" dirty="0">
              <a:latin typeface="Arial" panose="020B0604020202020204" pitchFamily="34" charset="0"/>
              <a:cs typeface="Arial" panose="020B0604020202020204" pitchFamily="34" charset="0"/>
            </a:rPr>
            <a:t>Estabilidad preliminar y </a:t>
          </a:r>
          <a:r>
            <a:rPr lang="es-ES_tradnl" sz="3500" dirty="0">
              <a:latin typeface="Arial" panose="020B0604020202020204" pitchFamily="34" charset="0"/>
              <a:cs typeface="Arial" panose="020B0604020202020204" pitchFamily="34" charset="0"/>
            </a:rPr>
            <a:t>acelerada</a:t>
          </a:r>
          <a:endParaRPr lang="es-ES" sz="3500" dirty="0">
            <a:latin typeface="Arial" panose="020B0604020202020204" pitchFamily="34" charset="0"/>
            <a:cs typeface="Arial" panose="020B0604020202020204" pitchFamily="34" charset="0"/>
          </a:endParaRPr>
        </a:p>
      </dgm:t>
    </dgm:pt>
    <dgm:pt modelId="{419FB133-1365-402D-A539-A956DE9637B0}" type="parTrans" cxnId="{EC7B2211-7490-4DBA-BAC8-86AC702BDEB0}">
      <dgm:prSet/>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A4209B04-C4C3-4F88-ABE5-A9B818FE334D}" type="sibTrans" cxnId="{EC7B2211-7490-4DBA-BAC8-86AC702BDEB0}">
      <dgm:prSet custT="1"/>
      <dgm:spPr/>
      <dgm:t>
        <a:bodyPr/>
        <a:lstStyle/>
        <a:p>
          <a:pPr algn="ctr">
            <a:lnSpc>
              <a:spcPct val="114000"/>
            </a:lnSpc>
          </a:pPr>
          <a:endParaRPr lang="es-ES" sz="3500">
            <a:latin typeface="Arial" panose="020B0604020202020204" pitchFamily="34" charset="0"/>
            <a:cs typeface="Arial" panose="020B0604020202020204" pitchFamily="34" charset="0"/>
          </a:endParaRPr>
        </a:p>
      </dgm:t>
    </dgm:pt>
    <dgm:pt modelId="{AC4B343F-B6F1-4945-BD27-ECD6448DC323}">
      <dgm:prSet custT="1"/>
      <dgm:spPr/>
      <dgm:t>
        <a:bodyPr/>
        <a:lstStyle/>
        <a:p>
          <a:pPr algn="ctr">
            <a:lnSpc>
              <a:spcPct val="114000"/>
            </a:lnSpc>
          </a:pPr>
          <a:r>
            <a:rPr lang="es-ES_tradnl" sz="3500" dirty="0">
              <a:latin typeface="Arial" panose="020B0604020202020204" pitchFamily="34" charset="0"/>
              <a:cs typeface="Arial" panose="020B0604020202020204" pitchFamily="34" charset="0"/>
            </a:rPr>
            <a:t>Evaluación toxicológica (dérmica y oftálmica) por el método de Draize, usando </a:t>
          </a:r>
          <a:r>
            <a:rPr lang="es-ES" sz="3500" dirty="0">
              <a:latin typeface="Arial" panose="020B0604020202020204" pitchFamily="34" charset="0"/>
              <a:cs typeface="Arial" panose="020B0604020202020204" pitchFamily="34" charset="0"/>
            </a:rPr>
            <a:t>conejos hembras de la línea NZB</a:t>
          </a:r>
          <a:endParaRPr lang="es-PE" sz="3500" dirty="0">
            <a:latin typeface="Arial" panose="020B0604020202020204" pitchFamily="34" charset="0"/>
            <a:cs typeface="Arial" panose="020B0604020202020204" pitchFamily="34" charset="0"/>
          </a:endParaRPr>
        </a:p>
      </dgm:t>
    </dgm:pt>
    <dgm:pt modelId="{B1021A6E-C29E-4415-A382-55E813149D31}" type="parTrans" cxnId="{F36D142D-68E6-4E81-8439-5E065D42D71A}">
      <dgm:prSet/>
      <dgm:spPr/>
      <dgm:t>
        <a:bodyPr/>
        <a:lstStyle/>
        <a:p>
          <a:pPr algn="ctr">
            <a:lnSpc>
              <a:spcPct val="114000"/>
            </a:lnSpc>
          </a:pPr>
          <a:endParaRPr lang="es-PE" sz="3500"/>
        </a:p>
      </dgm:t>
    </dgm:pt>
    <dgm:pt modelId="{D0B89B1B-B718-4983-AC15-67C534CF9492}" type="sibTrans" cxnId="{F36D142D-68E6-4E81-8439-5E065D42D71A}">
      <dgm:prSet/>
      <dgm:spPr/>
      <dgm:t>
        <a:bodyPr/>
        <a:lstStyle/>
        <a:p>
          <a:pPr algn="ctr">
            <a:lnSpc>
              <a:spcPct val="114000"/>
            </a:lnSpc>
          </a:pPr>
          <a:endParaRPr lang="es-PE" sz="3500"/>
        </a:p>
      </dgm:t>
    </dgm:pt>
    <dgm:pt modelId="{C5726C53-AFD4-4537-B3B2-C1E890BBE32D}" type="pres">
      <dgm:prSet presAssocID="{A5AE8C55-C484-4BE4-9B2B-F8B73A8D1199}" presName="Name0" presStyleCnt="0">
        <dgm:presLayoutVars>
          <dgm:dir/>
          <dgm:resizeHandles val="exact"/>
        </dgm:presLayoutVars>
      </dgm:prSet>
      <dgm:spPr/>
    </dgm:pt>
    <dgm:pt modelId="{C5033D3F-69E3-45D5-9400-FC4549288BCB}" type="pres">
      <dgm:prSet presAssocID="{D59AD41E-9D83-4D64-8B21-53C85295D534}" presName="node" presStyleLbl="node1" presStyleIdx="0" presStyleCnt="7" custScaleX="109273" custScaleY="120969" custLinFactNeighborY="1678">
        <dgm:presLayoutVars>
          <dgm:bulletEnabled val="1"/>
        </dgm:presLayoutVars>
      </dgm:prSet>
      <dgm:spPr/>
    </dgm:pt>
    <dgm:pt modelId="{2B06B36F-670D-4C73-88D4-232FCE32E5E6}" type="pres">
      <dgm:prSet presAssocID="{7CD72008-681E-4FFE-8AAF-B3F6B64BCCFA}" presName="sibTrans" presStyleLbl="sibTrans1D1" presStyleIdx="0" presStyleCnt="6"/>
      <dgm:spPr/>
    </dgm:pt>
    <dgm:pt modelId="{246E03F1-26BD-4455-9936-9F085B9A357B}" type="pres">
      <dgm:prSet presAssocID="{7CD72008-681E-4FFE-8AAF-B3F6B64BCCFA}" presName="connectorText" presStyleLbl="sibTrans1D1" presStyleIdx="0" presStyleCnt="6"/>
      <dgm:spPr/>
    </dgm:pt>
    <dgm:pt modelId="{F29F67E7-FBB1-4D15-8033-84C906C87AE3}" type="pres">
      <dgm:prSet presAssocID="{B51A8C92-E2F4-4B2A-A27A-296C8E9CD556}" presName="node" presStyleLbl="node1" presStyleIdx="1" presStyleCnt="7" custScaleX="167305" custScaleY="201157" custLinFactNeighborX="9554" custLinFactNeighborY="2056">
        <dgm:presLayoutVars>
          <dgm:bulletEnabled val="1"/>
        </dgm:presLayoutVars>
      </dgm:prSet>
      <dgm:spPr/>
    </dgm:pt>
    <dgm:pt modelId="{70CFA022-D3FE-4B77-81C1-AA7AFCB80683}" type="pres">
      <dgm:prSet presAssocID="{474E9D85-81DB-41AE-8278-B87FBF9BAEE1}" presName="sibTrans" presStyleLbl="sibTrans1D1" presStyleIdx="1" presStyleCnt="6"/>
      <dgm:spPr/>
    </dgm:pt>
    <dgm:pt modelId="{9BB924BD-D157-4102-AB08-1EFCCC575DFB}" type="pres">
      <dgm:prSet presAssocID="{474E9D85-81DB-41AE-8278-B87FBF9BAEE1}" presName="connectorText" presStyleLbl="sibTrans1D1" presStyleIdx="1" presStyleCnt="6"/>
      <dgm:spPr/>
    </dgm:pt>
    <dgm:pt modelId="{9871364A-F535-445B-ABE3-ED2B1F77A64A}" type="pres">
      <dgm:prSet presAssocID="{ED6CDFFD-DE54-4B1B-A41B-495B54052A8E}" presName="node" presStyleLbl="node1" presStyleIdx="2" presStyleCnt="7" custScaleX="166006" custScaleY="197390" custLinFactNeighborX="37575" custLinFactNeighborY="1920">
        <dgm:presLayoutVars>
          <dgm:bulletEnabled val="1"/>
        </dgm:presLayoutVars>
      </dgm:prSet>
      <dgm:spPr/>
    </dgm:pt>
    <dgm:pt modelId="{688769D6-BEC8-4E7A-9063-670960AB7D03}" type="pres">
      <dgm:prSet presAssocID="{3BF195ED-5397-4ED9-A5FF-92570FE8547A}" presName="sibTrans" presStyleLbl="sibTrans1D1" presStyleIdx="2" presStyleCnt="6"/>
      <dgm:spPr/>
    </dgm:pt>
    <dgm:pt modelId="{189DCC14-D720-41C5-B350-8B221A2C6475}" type="pres">
      <dgm:prSet presAssocID="{3BF195ED-5397-4ED9-A5FF-92570FE8547A}" presName="connectorText" presStyleLbl="sibTrans1D1" presStyleIdx="2" presStyleCnt="6"/>
      <dgm:spPr/>
    </dgm:pt>
    <dgm:pt modelId="{C3E8D26D-E8E5-4155-BE14-84E489420F45}" type="pres">
      <dgm:prSet presAssocID="{738B8117-0F46-43FA-A4F6-2469035F777D}" presName="node" presStyleLbl="node1" presStyleIdx="3" presStyleCnt="7" custScaleX="174577" custScaleY="211729" custLinFactNeighborX="57600" custLinFactNeighborY="1639">
        <dgm:presLayoutVars>
          <dgm:bulletEnabled val="1"/>
        </dgm:presLayoutVars>
      </dgm:prSet>
      <dgm:spPr/>
    </dgm:pt>
    <dgm:pt modelId="{D40B5FFC-230A-4A51-8195-4BB78472D9C3}" type="pres">
      <dgm:prSet presAssocID="{43F7626C-2908-4C04-BA2F-DB9394F2F827}" presName="sibTrans" presStyleLbl="sibTrans1D1" presStyleIdx="3" presStyleCnt="6"/>
      <dgm:spPr/>
    </dgm:pt>
    <dgm:pt modelId="{135C3311-ADBE-4070-802B-5445F82675FF}" type="pres">
      <dgm:prSet presAssocID="{43F7626C-2908-4C04-BA2F-DB9394F2F827}" presName="connectorText" presStyleLbl="sibTrans1D1" presStyleIdx="3" presStyleCnt="6"/>
      <dgm:spPr/>
    </dgm:pt>
    <dgm:pt modelId="{E7FD8727-3E43-46A4-BA87-C8BAD22687DD}" type="pres">
      <dgm:prSet presAssocID="{07160FFD-D18B-4FC2-9344-D675A97FB105}" presName="node" presStyleLbl="node1" presStyleIdx="4" presStyleCnt="7" custScaleX="198748" custScaleY="149156" custLinFactX="-300000" custLinFactY="100000" custLinFactNeighborX="-370008" custLinFactNeighborY="104073">
        <dgm:presLayoutVars>
          <dgm:bulletEnabled val="1"/>
        </dgm:presLayoutVars>
      </dgm:prSet>
      <dgm:spPr/>
    </dgm:pt>
    <dgm:pt modelId="{9F813575-B1CE-4694-8329-6E94AE945A42}" type="pres">
      <dgm:prSet presAssocID="{8DDDF042-86D8-4BA6-854A-D8E219734CA0}" presName="sibTrans" presStyleLbl="sibTrans1D1" presStyleIdx="4" presStyleCnt="6"/>
      <dgm:spPr/>
    </dgm:pt>
    <dgm:pt modelId="{A4F4171D-099D-44D2-B57B-69E1EFF2C8A2}" type="pres">
      <dgm:prSet presAssocID="{8DDDF042-86D8-4BA6-854A-D8E219734CA0}" presName="connectorText" presStyleLbl="sibTrans1D1" presStyleIdx="4" presStyleCnt="6"/>
      <dgm:spPr/>
    </dgm:pt>
    <dgm:pt modelId="{DB9338DF-F0E2-4E13-AB93-383180870F6F}" type="pres">
      <dgm:prSet presAssocID="{D81DD319-DFC6-4041-8C7E-636DD082176C}" presName="node" presStyleLbl="node1" presStyleIdx="5" presStyleCnt="7" custScaleX="121583" custScaleY="107272" custLinFactX="100000" custLinFactNeighborX="185639" custLinFactNeighborY="-14097">
        <dgm:presLayoutVars>
          <dgm:bulletEnabled val="1"/>
        </dgm:presLayoutVars>
      </dgm:prSet>
      <dgm:spPr/>
    </dgm:pt>
    <dgm:pt modelId="{531FC2AE-1EE5-49E0-A6D5-05F0459DA718}" type="pres">
      <dgm:prSet presAssocID="{A4209B04-C4C3-4F88-ABE5-A9B818FE334D}" presName="sibTrans" presStyleLbl="sibTrans1D1" presStyleIdx="5" presStyleCnt="6"/>
      <dgm:spPr/>
    </dgm:pt>
    <dgm:pt modelId="{66B92E8F-6F16-4C94-8A4C-1A5AC7B90568}" type="pres">
      <dgm:prSet presAssocID="{A4209B04-C4C3-4F88-ABE5-A9B818FE334D}" presName="connectorText" presStyleLbl="sibTrans1D1" presStyleIdx="5" presStyleCnt="6"/>
      <dgm:spPr/>
    </dgm:pt>
    <dgm:pt modelId="{D4CBB082-BE1C-4A7A-97B7-B3068A31F3F1}" type="pres">
      <dgm:prSet presAssocID="{AC4B343F-B6F1-4945-BD27-ECD6448DC323}" presName="node" presStyleLbl="node1" presStyleIdx="6" presStyleCnt="7" custScaleX="241304" custScaleY="148925" custLinFactX="111728" custLinFactNeighborX="200000" custLinFactNeighborY="-13884">
        <dgm:presLayoutVars>
          <dgm:bulletEnabled val="1"/>
        </dgm:presLayoutVars>
      </dgm:prSet>
      <dgm:spPr/>
    </dgm:pt>
  </dgm:ptLst>
  <dgm:cxnLst>
    <dgm:cxn modelId="{EC7B2211-7490-4DBA-BAC8-86AC702BDEB0}" srcId="{A5AE8C55-C484-4BE4-9B2B-F8B73A8D1199}" destId="{D81DD319-DFC6-4041-8C7E-636DD082176C}" srcOrd="5" destOrd="0" parTransId="{419FB133-1365-402D-A539-A956DE9637B0}" sibTransId="{A4209B04-C4C3-4F88-ABE5-A9B818FE334D}"/>
    <dgm:cxn modelId="{046D9712-A475-4577-B362-3D18D53E3779}" type="presOf" srcId="{A4209B04-C4C3-4F88-ABE5-A9B818FE334D}" destId="{531FC2AE-1EE5-49E0-A6D5-05F0459DA718}" srcOrd="0" destOrd="0" presId="urn:microsoft.com/office/officeart/2005/8/layout/bProcess3"/>
    <dgm:cxn modelId="{F830F816-870A-40B4-9ACE-5EC05D0F0F56}" type="presOf" srcId="{D59AD41E-9D83-4D64-8B21-53C85295D534}" destId="{C5033D3F-69E3-45D5-9400-FC4549288BCB}" srcOrd="0" destOrd="0" presId="urn:microsoft.com/office/officeart/2005/8/layout/bProcess3"/>
    <dgm:cxn modelId="{EE747B22-AC9E-4539-9019-2BC34284A1A3}" srcId="{A5AE8C55-C484-4BE4-9B2B-F8B73A8D1199}" destId="{B51A8C92-E2F4-4B2A-A27A-296C8E9CD556}" srcOrd="1" destOrd="0" parTransId="{D98AA9F9-833F-4EDC-B934-D6A0C81EC571}" sibTransId="{474E9D85-81DB-41AE-8278-B87FBF9BAEE1}"/>
    <dgm:cxn modelId="{723F3725-D2A2-485A-8EF0-AB613BC1A4E9}" type="presOf" srcId="{43F7626C-2908-4C04-BA2F-DB9394F2F827}" destId="{135C3311-ADBE-4070-802B-5445F82675FF}" srcOrd="1" destOrd="0" presId="urn:microsoft.com/office/officeart/2005/8/layout/bProcess3"/>
    <dgm:cxn modelId="{ABC1CC29-2964-4BF6-81F0-14DDCE0E9F41}" type="presOf" srcId="{738B8117-0F46-43FA-A4F6-2469035F777D}" destId="{C3E8D26D-E8E5-4155-BE14-84E489420F45}" srcOrd="0" destOrd="0" presId="urn:microsoft.com/office/officeart/2005/8/layout/bProcess3"/>
    <dgm:cxn modelId="{F36D142D-68E6-4E81-8439-5E065D42D71A}" srcId="{A5AE8C55-C484-4BE4-9B2B-F8B73A8D1199}" destId="{AC4B343F-B6F1-4945-BD27-ECD6448DC323}" srcOrd="6" destOrd="0" parTransId="{B1021A6E-C29E-4415-A382-55E813149D31}" sibTransId="{D0B89B1B-B718-4983-AC15-67C534CF9492}"/>
    <dgm:cxn modelId="{95EDE534-8E2E-4CA4-B307-138F396B32C5}" type="presOf" srcId="{8DDDF042-86D8-4BA6-854A-D8E219734CA0}" destId="{A4F4171D-099D-44D2-B57B-69E1EFF2C8A2}" srcOrd="1" destOrd="0" presId="urn:microsoft.com/office/officeart/2005/8/layout/bProcess3"/>
    <dgm:cxn modelId="{3F78F13D-78B1-4736-87C4-AC3AC44277E4}" type="presOf" srcId="{43F7626C-2908-4C04-BA2F-DB9394F2F827}" destId="{D40B5FFC-230A-4A51-8195-4BB78472D9C3}" srcOrd="0" destOrd="0" presId="urn:microsoft.com/office/officeart/2005/8/layout/bProcess3"/>
    <dgm:cxn modelId="{9905EB5D-2E86-468D-9D56-FF7088D227AB}" type="presOf" srcId="{D81DD319-DFC6-4041-8C7E-636DD082176C}" destId="{DB9338DF-F0E2-4E13-AB93-383180870F6F}" srcOrd="0" destOrd="0" presId="urn:microsoft.com/office/officeart/2005/8/layout/bProcess3"/>
    <dgm:cxn modelId="{20628242-3743-4979-9C4A-C512960174ED}" type="presOf" srcId="{474E9D85-81DB-41AE-8278-B87FBF9BAEE1}" destId="{70CFA022-D3FE-4B77-81C1-AA7AFCB80683}" srcOrd="0" destOrd="0" presId="urn:microsoft.com/office/officeart/2005/8/layout/bProcess3"/>
    <dgm:cxn modelId="{794F604B-D7E2-4225-AEC1-24003BFECC8A}" type="presOf" srcId="{7CD72008-681E-4FFE-8AAF-B3F6B64BCCFA}" destId="{246E03F1-26BD-4455-9936-9F085B9A357B}" srcOrd="1" destOrd="0" presId="urn:microsoft.com/office/officeart/2005/8/layout/bProcess3"/>
    <dgm:cxn modelId="{76AC656E-5DA8-44D2-B2CA-6097CE5ADA9E}" type="presOf" srcId="{A5AE8C55-C484-4BE4-9B2B-F8B73A8D1199}" destId="{C5726C53-AFD4-4537-B3B2-C1E890BBE32D}" srcOrd="0" destOrd="0" presId="urn:microsoft.com/office/officeart/2005/8/layout/bProcess3"/>
    <dgm:cxn modelId="{C6EEAC7B-5162-4AF7-AA64-6C8D42137917}" type="presOf" srcId="{ED6CDFFD-DE54-4B1B-A41B-495B54052A8E}" destId="{9871364A-F535-445B-ABE3-ED2B1F77A64A}" srcOrd="0" destOrd="0" presId="urn:microsoft.com/office/officeart/2005/8/layout/bProcess3"/>
    <dgm:cxn modelId="{C8CD3E7D-4BD2-4507-AA5A-2128EA11851C}" type="presOf" srcId="{8DDDF042-86D8-4BA6-854A-D8E219734CA0}" destId="{9F813575-B1CE-4694-8329-6E94AE945A42}" srcOrd="0" destOrd="0" presId="urn:microsoft.com/office/officeart/2005/8/layout/bProcess3"/>
    <dgm:cxn modelId="{AF475E7D-DA77-4978-B8D4-0ECD89B71AC9}" type="presOf" srcId="{B51A8C92-E2F4-4B2A-A27A-296C8E9CD556}" destId="{F29F67E7-FBB1-4D15-8033-84C906C87AE3}" srcOrd="0" destOrd="0" presId="urn:microsoft.com/office/officeart/2005/8/layout/bProcess3"/>
    <dgm:cxn modelId="{148CEA85-4541-4BA9-BF0B-CB7242E09E03}" type="presOf" srcId="{474E9D85-81DB-41AE-8278-B87FBF9BAEE1}" destId="{9BB924BD-D157-4102-AB08-1EFCCC575DFB}" srcOrd="1" destOrd="0" presId="urn:microsoft.com/office/officeart/2005/8/layout/bProcess3"/>
    <dgm:cxn modelId="{27888789-78D0-4283-8848-0CF746A5079D}" srcId="{A5AE8C55-C484-4BE4-9B2B-F8B73A8D1199}" destId="{ED6CDFFD-DE54-4B1B-A41B-495B54052A8E}" srcOrd="2" destOrd="0" parTransId="{913DDA7C-A1D5-4243-9759-191CF172A277}" sibTransId="{3BF195ED-5397-4ED9-A5FF-92570FE8547A}"/>
    <dgm:cxn modelId="{74D58798-27B2-4F1C-B8C6-C77889C5316D}" type="presOf" srcId="{A4209B04-C4C3-4F88-ABE5-A9B818FE334D}" destId="{66B92E8F-6F16-4C94-8A4C-1A5AC7B90568}" srcOrd="1" destOrd="0" presId="urn:microsoft.com/office/officeart/2005/8/layout/bProcess3"/>
    <dgm:cxn modelId="{550047A1-5D63-4E28-96B0-678DAEDE90A2}" type="presOf" srcId="{7CD72008-681E-4FFE-8AAF-B3F6B64BCCFA}" destId="{2B06B36F-670D-4C73-88D4-232FCE32E5E6}" srcOrd="0" destOrd="0" presId="urn:microsoft.com/office/officeart/2005/8/layout/bProcess3"/>
    <dgm:cxn modelId="{EF9969A9-3001-44AA-9E12-E2042257781A}" type="presOf" srcId="{3BF195ED-5397-4ED9-A5FF-92570FE8547A}" destId="{189DCC14-D720-41C5-B350-8B221A2C6475}" srcOrd="1" destOrd="0" presId="urn:microsoft.com/office/officeart/2005/8/layout/bProcess3"/>
    <dgm:cxn modelId="{AFDA94C3-4B70-43CD-BF6D-101C17668294}" type="presOf" srcId="{3BF195ED-5397-4ED9-A5FF-92570FE8547A}" destId="{688769D6-BEC8-4E7A-9063-670960AB7D03}" srcOrd="0" destOrd="0" presId="urn:microsoft.com/office/officeart/2005/8/layout/bProcess3"/>
    <dgm:cxn modelId="{C6F587D1-6BE3-4F11-BB55-916070521C77}" srcId="{A5AE8C55-C484-4BE4-9B2B-F8B73A8D1199}" destId="{D59AD41E-9D83-4D64-8B21-53C85295D534}" srcOrd="0" destOrd="0" parTransId="{39BE6CE5-BABB-48D8-8071-1B50C3AF0363}" sibTransId="{7CD72008-681E-4FFE-8AAF-B3F6B64BCCFA}"/>
    <dgm:cxn modelId="{FA9D5ED2-EC0E-4C9C-8A3F-010753AD1E4A}" type="presOf" srcId="{AC4B343F-B6F1-4945-BD27-ECD6448DC323}" destId="{D4CBB082-BE1C-4A7A-97B7-B3068A31F3F1}" srcOrd="0" destOrd="0" presId="urn:microsoft.com/office/officeart/2005/8/layout/bProcess3"/>
    <dgm:cxn modelId="{BFE68DDA-D5FB-4AE7-A0D9-9A55FA8930A5}" type="presOf" srcId="{07160FFD-D18B-4FC2-9344-D675A97FB105}" destId="{E7FD8727-3E43-46A4-BA87-C8BAD22687DD}" srcOrd="0" destOrd="0" presId="urn:microsoft.com/office/officeart/2005/8/layout/bProcess3"/>
    <dgm:cxn modelId="{A5B00CF3-2460-49AF-90E2-25DACD2E7761}" srcId="{A5AE8C55-C484-4BE4-9B2B-F8B73A8D1199}" destId="{07160FFD-D18B-4FC2-9344-D675A97FB105}" srcOrd="4" destOrd="0" parTransId="{6F39DD19-A91F-4E54-AE9D-23D360BDF23C}" sibTransId="{8DDDF042-86D8-4BA6-854A-D8E219734CA0}"/>
    <dgm:cxn modelId="{429279FB-B354-4AA0-8983-4394B2708DB6}" srcId="{A5AE8C55-C484-4BE4-9B2B-F8B73A8D1199}" destId="{738B8117-0F46-43FA-A4F6-2469035F777D}" srcOrd="3" destOrd="0" parTransId="{A5928342-5A99-4230-8229-341A0107EDE7}" sibTransId="{43F7626C-2908-4C04-BA2F-DB9394F2F827}"/>
    <dgm:cxn modelId="{A02CBF19-00A6-4FAC-8C35-1B69351561DE}" type="presParOf" srcId="{C5726C53-AFD4-4537-B3B2-C1E890BBE32D}" destId="{C5033D3F-69E3-45D5-9400-FC4549288BCB}" srcOrd="0" destOrd="0" presId="urn:microsoft.com/office/officeart/2005/8/layout/bProcess3"/>
    <dgm:cxn modelId="{B26AB910-6B0D-4285-8EC7-540E7862ED19}" type="presParOf" srcId="{C5726C53-AFD4-4537-B3B2-C1E890BBE32D}" destId="{2B06B36F-670D-4C73-88D4-232FCE32E5E6}" srcOrd="1" destOrd="0" presId="urn:microsoft.com/office/officeart/2005/8/layout/bProcess3"/>
    <dgm:cxn modelId="{43B6E862-FCE2-46A0-B1D0-3AB666EEB703}" type="presParOf" srcId="{2B06B36F-670D-4C73-88D4-232FCE32E5E6}" destId="{246E03F1-26BD-4455-9936-9F085B9A357B}" srcOrd="0" destOrd="0" presId="urn:microsoft.com/office/officeart/2005/8/layout/bProcess3"/>
    <dgm:cxn modelId="{04662E7E-793D-4697-BC6C-C22BCB5CE6F4}" type="presParOf" srcId="{C5726C53-AFD4-4537-B3B2-C1E890BBE32D}" destId="{F29F67E7-FBB1-4D15-8033-84C906C87AE3}" srcOrd="2" destOrd="0" presId="urn:microsoft.com/office/officeart/2005/8/layout/bProcess3"/>
    <dgm:cxn modelId="{8B2729C8-830E-4615-83DD-F0FC9AAA37D4}" type="presParOf" srcId="{C5726C53-AFD4-4537-B3B2-C1E890BBE32D}" destId="{70CFA022-D3FE-4B77-81C1-AA7AFCB80683}" srcOrd="3" destOrd="0" presId="urn:microsoft.com/office/officeart/2005/8/layout/bProcess3"/>
    <dgm:cxn modelId="{0FCCB017-D8C4-4D5B-A35C-E90A7D1087F0}" type="presParOf" srcId="{70CFA022-D3FE-4B77-81C1-AA7AFCB80683}" destId="{9BB924BD-D157-4102-AB08-1EFCCC575DFB}" srcOrd="0" destOrd="0" presId="urn:microsoft.com/office/officeart/2005/8/layout/bProcess3"/>
    <dgm:cxn modelId="{80B37733-3938-47E8-B5E1-884E0B3788E6}" type="presParOf" srcId="{C5726C53-AFD4-4537-B3B2-C1E890BBE32D}" destId="{9871364A-F535-445B-ABE3-ED2B1F77A64A}" srcOrd="4" destOrd="0" presId="urn:microsoft.com/office/officeart/2005/8/layout/bProcess3"/>
    <dgm:cxn modelId="{8310980D-25CA-4E11-A478-7B2D88FB2F37}" type="presParOf" srcId="{C5726C53-AFD4-4537-B3B2-C1E890BBE32D}" destId="{688769D6-BEC8-4E7A-9063-670960AB7D03}" srcOrd="5" destOrd="0" presId="urn:microsoft.com/office/officeart/2005/8/layout/bProcess3"/>
    <dgm:cxn modelId="{9BB0319F-FA04-4885-A52B-27DE38A22F7A}" type="presParOf" srcId="{688769D6-BEC8-4E7A-9063-670960AB7D03}" destId="{189DCC14-D720-41C5-B350-8B221A2C6475}" srcOrd="0" destOrd="0" presId="urn:microsoft.com/office/officeart/2005/8/layout/bProcess3"/>
    <dgm:cxn modelId="{613DD2BB-3059-45AA-B328-3D8EF0143BAE}" type="presParOf" srcId="{C5726C53-AFD4-4537-B3B2-C1E890BBE32D}" destId="{C3E8D26D-E8E5-4155-BE14-84E489420F45}" srcOrd="6" destOrd="0" presId="urn:microsoft.com/office/officeart/2005/8/layout/bProcess3"/>
    <dgm:cxn modelId="{9E92908E-9698-4FA3-A370-93C01BA820BE}" type="presParOf" srcId="{C5726C53-AFD4-4537-B3B2-C1E890BBE32D}" destId="{D40B5FFC-230A-4A51-8195-4BB78472D9C3}" srcOrd="7" destOrd="0" presId="urn:microsoft.com/office/officeart/2005/8/layout/bProcess3"/>
    <dgm:cxn modelId="{176E3E1F-6564-489B-ABF7-28AB807E2797}" type="presParOf" srcId="{D40B5FFC-230A-4A51-8195-4BB78472D9C3}" destId="{135C3311-ADBE-4070-802B-5445F82675FF}" srcOrd="0" destOrd="0" presId="urn:microsoft.com/office/officeart/2005/8/layout/bProcess3"/>
    <dgm:cxn modelId="{C29388EB-67C1-4F3A-9F33-D2C7FE9E9937}" type="presParOf" srcId="{C5726C53-AFD4-4537-B3B2-C1E890BBE32D}" destId="{E7FD8727-3E43-46A4-BA87-C8BAD22687DD}" srcOrd="8" destOrd="0" presId="urn:microsoft.com/office/officeart/2005/8/layout/bProcess3"/>
    <dgm:cxn modelId="{9A0F9ECE-42B7-4013-9019-3333A9F45331}" type="presParOf" srcId="{C5726C53-AFD4-4537-B3B2-C1E890BBE32D}" destId="{9F813575-B1CE-4694-8329-6E94AE945A42}" srcOrd="9" destOrd="0" presId="urn:microsoft.com/office/officeart/2005/8/layout/bProcess3"/>
    <dgm:cxn modelId="{F3C59631-FE4E-496F-9668-905FEEC94086}" type="presParOf" srcId="{9F813575-B1CE-4694-8329-6E94AE945A42}" destId="{A4F4171D-099D-44D2-B57B-69E1EFF2C8A2}" srcOrd="0" destOrd="0" presId="urn:microsoft.com/office/officeart/2005/8/layout/bProcess3"/>
    <dgm:cxn modelId="{652824E6-B0D1-4CA4-B621-15969BDDDEE3}" type="presParOf" srcId="{C5726C53-AFD4-4537-B3B2-C1E890BBE32D}" destId="{DB9338DF-F0E2-4E13-AB93-383180870F6F}" srcOrd="10" destOrd="0" presId="urn:microsoft.com/office/officeart/2005/8/layout/bProcess3"/>
    <dgm:cxn modelId="{02AB9660-BABF-4022-B92B-639D64E21B5E}" type="presParOf" srcId="{C5726C53-AFD4-4537-B3B2-C1E890BBE32D}" destId="{531FC2AE-1EE5-49E0-A6D5-05F0459DA718}" srcOrd="11" destOrd="0" presId="urn:microsoft.com/office/officeart/2005/8/layout/bProcess3"/>
    <dgm:cxn modelId="{1B898174-6A66-45EE-B7E7-BD0EFF281468}" type="presParOf" srcId="{531FC2AE-1EE5-49E0-A6D5-05F0459DA718}" destId="{66B92E8F-6F16-4C94-8A4C-1A5AC7B90568}" srcOrd="0" destOrd="0" presId="urn:microsoft.com/office/officeart/2005/8/layout/bProcess3"/>
    <dgm:cxn modelId="{1591D322-456E-4A35-AB6B-0B71DDB44B75}" type="presParOf" srcId="{C5726C53-AFD4-4537-B3B2-C1E890BBE32D}" destId="{D4CBB082-BE1C-4A7A-97B7-B3068A31F3F1}" srcOrd="12" destOrd="0" presId="urn:microsoft.com/office/officeart/2005/8/layout/bProcess3"/>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5DC1-B0C3-4967-9BF2-C9D7DE40634A}">
      <dsp:nvSpPr>
        <dsp:cNvPr id="0" name=""/>
        <dsp:cNvSpPr/>
      </dsp:nvSpPr>
      <dsp:spPr>
        <a:xfrm rot="21300000">
          <a:off x="72845" y="1812594"/>
          <a:ext cx="8689303" cy="2050998"/>
        </a:xfrm>
        <a:prstGeom prst="mathMinus">
          <a:avLst/>
        </a:prstGeom>
        <a:solidFill>
          <a:schemeClr val="tx2">
            <a:lumMod val="20000"/>
            <a:lumOff val="8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7A75E18-253A-44E4-93A4-A99639076735}">
      <dsp:nvSpPr>
        <dsp:cNvPr id="0" name=""/>
        <dsp:cNvSpPr/>
      </dsp:nvSpPr>
      <dsp:spPr>
        <a:xfrm>
          <a:off x="982433" y="544195"/>
          <a:ext cx="2650498" cy="1704002"/>
        </a:xfrm>
        <a:prstGeom prst="downArrow">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B7F600-F73C-4CD1-9B14-EFF5701E679B}">
      <dsp:nvSpPr>
        <dsp:cNvPr id="0" name=""/>
        <dsp:cNvSpPr/>
      </dsp:nvSpPr>
      <dsp:spPr>
        <a:xfrm>
          <a:off x="3681054" y="0"/>
          <a:ext cx="4830183" cy="246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s-MX" sz="4000" kern="1200" dirty="0">
              <a:latin typeface="Arial" panose="020B0604020202020204" pitchFamily="34" charset="0"/>
              <a:cs typeface="Arial" panose="020B0604020202020204" pitchFamily="34" charset="0"/>
            </a:rPr>
            <a:t>Emolientes</a:t>
          </a:r>
        </a:p>
        <a:p>
          <a:pPr marL="0" lvl="0" indent="0" algn="ctr" defTabSz="1778000">
            <a:lnSpc>
              <a:spcPct val="90000"/>
            </a:lnSpc>
            <a:spcBef>
              <a:spcPct val="0"/>
            </a:spcBef>
            <a:spcAft>
              <a:spcPct val="35000"/>
            </a:spcAft>
            <a:buNone/>
          </a:pPr>
          <a:r>
            <a:rPr lang="es-MX" sz="4000" kern="1200" dirty="0">
              <a:latin typeface="Arial" panose="020B0604020202020204" pitchFamily="34" charset="0"/>
              <a:cs typeface="Arial" panose="020B0604020202020204" pitchFamily="34" charset="0"/>
            </a:rPr>
            <a:t>(Evita la pérdida de agua </a:t>
          </a:r>
          <a:r>
            <a:rPr lang="es-MX" sz="4000" kern="1200" dirty="0" err="1">
              <a:latin typeface="Arial" panose="020B0604020202020204" pitchFamily="34" charset="0"/>
              <a:cs typeface="Arial" panose="020B0604020202020204" pitchFamily="34" charset="0"/>
            </a:rPr>
            <a:t>transepidérmica</a:t>
          </a:r>
          <a:r>
            <a:rPr lang="es-MX" sz="4000" kern="1200" dirty="0">
              <a:latin typeface="Arial" panose="020B0604020202020204" pitchFamily="34" charset="0"/>
              <a:cs typeface="Arial" panose="020B0604020202020204" pitchFamily="34" charset="0"/>
            </a:rPr>
            <a:t>)</a:t>
          </a:r>
        </a:p>
      </dsp:txBody>
      <dsp:txXfrm>
        <a:off x="3681054" y="0"/>
        <a:ext cx="4830183" cy="2463007"/>
      </dsp:txXfrm>
    </dsp:sp>
    <dsp:sp modelId="{B279CABD-5777-4D8C-AA46-D2FA6896E960}">
      <dsp:nvSpPr>
        <dsp:cNvPr id="0" name=""/>
        <dsp:cNvSpPr/>
      </dsp:nvSpPr>
      <dsp:spPr>
        <a:xfrm>
          <a:off x="5278038" y="3538344"/>
          <a:ext cx="2343013" cy="1719765"/>
        </a:xfrm>
        <a:prstGeom prst="upArrow">
          <a:avLst/>
        </a:prstGeom>
        <a:gradFill rotWithShape="0">
          <a:gsLst>
            <a:gs pos="0">
              <a:schemeClr val="accent3">
                <a:shade val="50000"/>
                <a:hueOff val="0"/>
                <a:satOff val="0"/>
                <a:lumOff val="35962"/>
                <a:alphaOff val="0"/>
                <a:tint val="50000"/>
                <a:satMod val="300000"/>
              </a:schemeClr>
            </a:gs>
            <a:gs pos="35000">
              <a:schemeClr val="accent3">
                <a:shade val="50000"/>
                <a:hueOff val="0"/>
                <a:satOff val="0"/>
                <a:lumOff val="35962"/>
                <a:alphaOff val="0"/>
                <a:tint val="37000"/>
                <a:satMod val="300000"/>
              </a:schemeClr>
            </a:gs>
            <a:gs pos="100000">
              <a:schemeClr val="accent3">
                <a:shade val="50000"/>
                <a:hueOff val="0"/>
                <a:satOff val="0"/>
                <a:lumOff val="35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D87F0F2-81C6-45B0-B847-B3449FA7345E}">
      <dsp:nvSpPr>
        <dsp:cNvPr id="0" name=""/>
        <dsp:cNvSpPr/>
      </dsp:nvSpPr>
      <dsp:spPr>
        <a:xfrm>
          <a:off x="358375" y="3401295"/>
          <a:ext cx="4760945" cy="246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s-MX" sz="4000" kern="1200" dirty="0">
              <a:latin typeface="Arial" panose="020B0604020202020204" pitchFamily="34" charset="0"/>
              <a:cs typeface="Arial" panose="020B0604020202020204" pitchFamily="34" charset="0"/>
            </a:rPr>
            <a:t>Humectantes</a:t>
          </a:r>
        </a:p>
        <a:p>
          <a:pPr marL="0" lvl="0" indent="0" algn="ctr" defTabSz="1778000">
            <a:lnSpc>
              <a:spcPct val="90000"/>
            </a:lnSpc>
            <a:spcBef>
              <a:spcPct val="0"/>
            </a:spcBef>
            <a:spcAft>
              <a:spcPct val="35000"/>
            </a:spcAft>
            <a:buNone/>
          </a:pPr>
          <a:r>
            <a:rPr lang="es-MX" sz="4000" kern="1200" dirty="0">
              <a:latin typeface="Arial" panose="020B0604020202020204" pitchFamily="34" charset="0"/>
              <a:cs typeface="Arial" panose="020B0604020202020204" pitchFamily="34" charset="0"/>
            </a:rPr>
            <a:t>(Aumenta la hidratación del estrato córneo)</a:t>
          </a:r>
          <a:endParaRPr lang="es-PE" sz="4000" kern="1200" dirty="0">
            <a:latin typeface="Arial" panose="020B0604020202020204" pitchFamily="34" charset="0"/>
            <a:cs typeface="Arial" panose="020B0604020202020204" pitchFamily="34" charset="0"/>
          </a:endParaRPr>
        </a:p>
      </dsp:txBody>
      <dsp:txXfrm>
        <a:off x="358375" y="3401295"/>
        <a:ext cx="4760945" cy="2463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B36F-670D-4C73-88D4-232FCE32E5E6}">
      <dsp:nvSpPr>
        <dsp:cNvPr id="0" name=""/>
        <dsp:cNvSpPr/>
      </dsp:nvSpPr>
      <dsp:spPr>
        <a:xfrm>
          <a:off x="3965491" y="1843293"/>
          <a:ext cx="919212" cy="91440"/>
        </a:xfrm>
        <a:custGeom>
          <a:avLst/>
          <a:gdLst/>
          <a:ahLst/>
          <a:cxnLst/>
          <a:rect l="0" t="0" r="0" b="0"/>
          <a:pathLst>
            <a:path>
              <a:moveTo>
                <a:pt x="0" y="45720"/>
              </a:moveTo>
              <a:lnTo>
                <a:pt x="476706" y="45720"/>
              </a:lnTo>
              <a:lnTo>
                <a:pt x="476706" y="52337"/>
              </a:lnTo>
              <a:lnTo>
                <a:pt x="919212" y="52337"/>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55750">
            <a:lnSpc>
              <a:spcPct val="114000"/>
            </a:lnSpc>
            <a:spcBef>
              <a:spcPct val="0"/>
            </a:spcBef>
            <a:spcAft>
              <a:spcPct val="35000"/>
            </a:spcAft>
            <a:buNone/>
          </a:pPr>
          <a:endParaRPr lang="es-ES" sz="3500" kern="1200">
            <a:latin typeface="Arial" panose="020B0604020202020204" pitchFamily="34" charset="0"/>
            <a:cs typeface="Arial" panose="020B0604020202020204" pitchFamily="34" charset="0"/>
          </a:endParaRPr>
        </a:p>
      </dsp:txBody>
      <dsp:txXfrm>
        <a:off x="4401352" y="1885654"/>
        <a:ext cx="47491" cy="6717"/>
      </dsp:txXfrm>
    </dsp:sp>
    <dsp:sp modelId="{C5033D3F-69E3-45D5-9400-FC4549288BCB}">
      <dsp:nvSpPr>
        <dsp:cNvPr id="0" name=""/>
        <dsp:cNvSpPr/>
      </dsp:nvSpPr>
      <dsp:spPr>
        <a:xfrm>
          <a:off x="779085" y="830176"/>
          <a:ext cx="3188206" cy="21176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114000"/>
            </a:lnSpc>
            <a:spcBef>
              <a:spcPct val="0"/>
            </a:spcBef>
            <a:spcAft>
              <a:spcPct val="35000"/>
            </a:spcAft>
            <a:buNone/>
          </a:pPr>
          <a:r>
            <a:rPr lang="es-ES" sz="3500" kern="1200" dirty="0">
              <a:latin typeface="Arial" panose="020B0604020202020204" pitchFamily="34" charset="0"/>
              <a:cs typeface="Arial" panose="020B0604020202020204" pitchFamily="34" charset="0"/>
            </a:rPr>
            <a:t>Diseño experimental</a:t>
          </a:r>
        </a:p>
      </dsp:txBody>
      <dsp:txXfrm>
        <a:off x="779085" y="830176"/>
        <a:ext cx="3188206" cy="2117673"/>
      </dsp:txXfrm>
    </dsp:sp>
    <dsp:sp modelId="{70CFA022-D3FE-4B77-81C1-AA7AFCB80683}">
      <dsp:nvSpPr>
        <dsp:cNvPr id="0" name=""/>
        <dsp:cNvSpPr/>
      </dsp:nvSpPr>
      <dsp:spPr>
        <a:xfrm>
          <a:off x="9796683" y="1847529"/>
          <a:ext cx="1458015" cy="91440"/>
        </a:xfrm>
        <a:custGeom>
          <a:avLst/>
          <a:gdLst/>
          <a:ahLst/>
          <a:cxnLst/>
          <a:rect l="0" t="0" r="0" b="0"/>
          <a:pathLst>
            <a:path>
              <a:moveTo>
                <a:pt x="0" y="48100"/>
              </a:moveTo>
              <a:lnTo>
                <a:pt x="746107" y="48100"/>
              </a:lnTo>
              <a:lnTo>
                <a:pt x="746107" y="45720"/>
              </a:lnTo>
              <a:lnTo>
                <a:pt x="145801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55750">
            <a:lnSpc>
              <a:spcPct val="114000"/>
            </a:lnSpc>
            <a:spcBef>
              <a:spcPct val="0"/>
            </a:spcBef>
            <a:spcAft>
              <a:spcPct val="35000"/>
            </a:spcAft>
            <a:buNone/>
          </a:pPr>
          <a:endParaRPr lang="es-ES" sz="3500" kern="1200">
            <a:latin typeface="Arial" panose="020B0604020202020204" pitchFamily="34" charset="0"/>
            <a:cs typeface="Arial" panose="020B0604020202020204" pitchFamily="34" charset="0"/>
          </a:endParaRPr>
        </a:p>
      </dsp:txBody>
      <dsp:txXfrm>
        <a:off x="10488475" y="1889890"/>
        <a:ext cx="74430" cy="6717"/>
      </dsp:txXfrm>
    </dsp:sp>
    <dsp:sp modelId="{F29F67E7-FBB1-4D15-8033-84C906C87AE3}">
      <dsp:nvSpPr>
        <dsp:cNvPr id="0" name=""/>
        <dsp:cNvSpPr/>
      </dsp:nvSpPr>
      <dsp:spPr>
        <a:xfrm>
          <a:off x="4917104" y="134911"/>
          <a:ext cx="4881378" cy="352143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114000"/>
            </a:lnSpc>
            <a:spcBef>
              <a:spcPct val="0"/>
            </a:spcBef>
            <a:spcAft>
              <a:spcPts val="0"/>
            </a:spcAft>
            <a:buNone/>
          </a:pPr>
          <a:r>
            <a:rPr lang="es-MX" sz="3500" kern="1200" dirty="0">
              <a:latin typeface="Arial" panose="020B0604020202020204" pitchFamily="34" charset="0"/>
              <a:cs typeface="Arial" panose="020B0604020202020204" pitchFamily="34" charset="0"/>
            </a:rPr>
            <a:t>Evaluación de los parámetros fisicoquímicos y tecnológicos para las variantes del diseño a escala de laboratorio</a:t>
          </a:r>
          <a:endParaRPr lang="es-ES" sz="3500" kern="1200" dirty="0">
            <a:latin typeface="Arial" panose="020B0604020202020204" pitchFamily="34" charset="0"/>
            <a:cs typeface="Arial" panose="020B0604020202020204" pitchFamily="34" charset="0"/>
          </a:endParaRPr>
        </a:p>
      </dsp:txBody>
      <dsp:txXfrm>
        <a:off x="4917104" y="134911"/>
        <a:ext cx="4881378" cy="3521437"/>
      </dsp:txXfrm>
    </dsp:sp>
    <dsp:sp modelId="{688769D6-BEC8-4E7A-9063-670960AB7D03}">
      <dsp:nvSpPr>
        <dsp:cNvPr id="0" name=""/>
        <dsp:cNvSpPr/>
      </dsp:nvSpPr>
      <dsp:spPr>
        <a:xfrm>
          <a:off x="16128777" y="1842610"/>
          <a:ext cx="1224720" cy="91440"/>
        </a:xfrm>
        <a:custGeom>
          <a:avLst/>
          <a:gdLst/>
          <a:ahLst/>
          <a:cxnLst/>
          <a:rect l="0" t="0" r="0" b="0"/>
          <a:pathLst>
            <a:path>
              <a:moveTo>
                <a:pt x="0" y="50639"/>
              </a:moveTo>
              <a:lnTo>
                <a:pt x="629460" y="50639"/>
              </a:lnTo>
              <a:lnTo>
                <a:pt x="629460" y="45720"/>
              </a:lnTo>
              <a:lnTo>
                <a:pt x="122472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55750">
            <a:lnSpc>
              <a:spcPct val="114000"/>
            </a:lnSpc>
            <a:spcBef>
              <a:spcPct val="0"/>
            </a:spcBef>
            <a:spcAft>
              <a:spcPct val="35000"/>
            </a:spcAft>
            <a:buNone/>
          </a:pPr>
          <a:endParaRPr lang="es-ES" sz="3500" kern="1200">
            <a:latin typeface="Arial" panose="020B0604020202020204" pitchFamily="34" charset="0"/>
            <a:cs typeface="Arial" panose="020B0604020202020204" pitchFamily="34" charset="0"/>
          </a:endParaRPr>
        </a:p>
      </dsp:txBody>
      <dsp:txXfrm>
        <a:off x="16709754" y="1884971"/>
        <a:ext cx="62766" cy="6717"/>
      </dsp:txXfrm>
    </dsp:sp>
    <dsp:sp modelId="{9871364A-F535-445B-ABE3-ED2B1F77A64A}">
      <dsp:nvSpPr>
        <dsp:cNvPr id="0" name=""/>
        <dsp:cNvSpPr/>
      </dsp:nvSpPr>
      <dsp:spPr>
        <a:xfrm>
          <a:off x="11287098" y="165503"/>
          <a:ext cx="4843478" cy="345549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114000"/>
            </a:lnSpc>
            <a:spcBef>
              <a:spcPct val="0"/>
            </a:spcBef>
            <a:spcAft>
              <a:spcPct val="35000"/>
            </a:spcAft>
            <a:buNone/>
          </a:pPr>
          <a:r>
            <a:rPr lang="es-MX" sz="3500" b="0" kern="1200" dirty="0">
              <a:latin typeface="Arial" panose="020B0604020202020204" pitchFamily="34" charset="0"/>
              <a:cs typeface="Arial" panose="020B0604020202020204" pitchFamily="34" charset="0"/>
            </a:rPr>
            <a:t>Optimización del diseño</a:t>
          </a:r>
          <a:endParaRPr lang="es-PE" sz="3500" b="0" kern="1200" dirty="0">
            <a:latin typeface="Arial" panose="020B0604020202020204" pitchFamily="34" charset="0"/>
            <a:cs typeface="Arial" panose="020B0604020202020204" pitchFamily="34" charset="0"/>
          </a:endParaRPr>
        </a:p>
        <a:p>
          <a:pPr marL="0" lvl="0" indent="0" algn="ctr" defTabSz="1555750">
            <a:lnSpc>
              <a:spcPct val="114000"/>
            </a:lnSpc>
            <a:spcBef>
              <a:spcPct val="0"/>
            </a:spcBef>
            <a:spcAft>
              <a:spcPct val="35000"/>
            </a:spcAft>
            <a:buNone/>
          </a:pPr>
          <a:r>
            <a:rPr lang="es-MX" sz="3500" b="0" kern="1200" dirty="0">
              <a:latin typeface="Arial" panose="020B0604020202020204" pitchFamily="34" charset="0"/>
              <a:cs typeface="Arial" panose="020B0604020202020204" pitchFamily="34" charset="0"/>
            </a:rPr>
            <a:t>Desarrollo de la formulación óptima Evaluación sensorial del color y el olor</a:t>
          </a:r>
          <a:endParaRPr lang="es-ES" sz="3500" b="0" kern="1200" dirty="0">
            <a:latin typeface="Arial" panose="020B0604020202020204" pitchFamily="34" charset="0"/>
            <a:cs typeface="Arial" panose="020B0604020202020204" pitchFamily="34" charset="0"/>
          </a:endParaRPr>
        </a:p>
      </dsp:txBody>
      <dsp:txXfrm>
        <a:off x="11287098" y="165503"/>
        <a:ext cx="4843478" cy="3455492"/>
      </dsp:txXfrm>
    </dsp:sp>
    <dsp:sp modelId="{D40B5FFC-230A-4A51-8195-4BB78472D9C3}">
      <dsp:nvSpPr>
        <dsp:cNvPr id="0" name=""/>
        <dsp:cNvSpPr/>
      </dsp:nvSpPr>
      <dsp:spPr>
        <a:xfrm>
          <a:off x="4820821" y="3739785"/>
          <a:ext cx="15111850" cy="354381"/>
        </a:xfrm>
        <a:custGeom>
          <a:avLst/>
          <a:gdLst/>
          <a:ahLst/>
          <a:cxnLst/>
          <a:rect l="0" t="0" r="0" b="0"/>
          <a:pathLst>
            <a:path>
              <a:moveTo>
                <a:pt x="15111850" y="0"/>
              </a:moveTo>
              <a:lnTo>
                <a:pt x="15111850" y="194290"/>
              </a:lnTo>
              <a:lnTo>
                <a:pt x="0" y="194290"/>
              </a:lnTo>
              <a:lnTo>
                <a:pt x="0" y="35438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55750">
            <a:lnSpc>
              <a:spcPct val="114000"/>
            </a:lnSpc>
            <a:spcBef>
              <a:spcPct val="0"/>
            </a:spcBef>
            <a:spcAft>
              <a:spcPct val="35000"/>
            </a:spcAft>
            <a:buNone/>
          </a:pPr>
          <a:endParaRPr lang="es-ES" sz="3500" kern="1200">
            <a:latin typeface="Arial" panose="020B0604020202020204" pitchFamily="34" charset="0"/>
            <a:cs typeface="Arial" panose="020B0604020202020204" pitchFamily="34" charset="0"/>
          </a:endParaRPr>
        </a:p>
      </dsp:txBody>
      <dsp:txXfrm>
        <a:off x="11998828" y="3913617"/>
        <a:ext cx="755837" cy="6717"/>
      </dsp:txXfrm>
    </dsp:sp>
    <dsp:sp modelId="{C3E8D26D-E8E5-4155-BE14-84E489420F45}">
      <dsp:nvSpPr>
        <dsp:cNvPr id="0" name=""/>
        <dsp:cNvSpPr/>
      </dsp:nvSpPr>
      <dsp:spPr>
        <a:xfrm>
          <a:off x="17385897" y="35075"/>
          <a:ext cx="5093550" cy="370651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114000"/>
            </a:lnSpc>
            <a:spcBef>
              <a:spcPct val="0"/>
            </a:spcBef>
            <a:spcAft>
              <a:spcPct val="35000"/>
            </a:spcAft>
            <a:buNone/>
          </a:pPr>
          <a:r>
            <a:rPr lang="es-MX" sz="3500" kern="1200" dirty="0">
              <a:latin typeface="Arial" panose="020B0604020202020204" pitchFamily="34" charset="0"/>
              <a:cs typeface="Arial" panose="020B0604020202020204" pitchFamily="34" charset="0"/>
            </a:rPr>
            <a:t>Influencia de la fragancia Eucalipto limón en la formulación óptima</a:t>
          </a:r>
        </a:p>
        <a:p>
          <a:pPr marL="0" lvl="0" indent="0" algn="ctr" defTabSz="1555750">
            <a:lnSpc>
              <a:spcPct val="114000"/>
            </a:lnSpc>
            <a:spcBef>
              <a:spcPct val="0"/>
            </a:spcBef>
            <a:spcAft>
              <a:spcPct val="35000"/>
            </a:spcAft>
            <a:buNone/>
          </a:pPr>
          <a:r>
            <a:rPr lang="es-MX" sz="3500" kern="1200" dirty="0">
              <a:latin typeface="Arial" panose="020B0604020202020204" pitchFamily="34" charset="0"/>
              <a:cs typeface="Arial" panose="020B0604020202020204" pitchFamily="34" charset="0"/>
            </a:rPr>
            <a:t>Prueba de preferencia por ordenamiento</a:t>
          </a:r>
          <a:endParaRPr lang="es-PE" sz="3500" kern="1200" dirty="0">
            <a:latin typeface="Arial" panose="020B0604020202020204" pitchFamily="34" charset="0"/>
            <a:cs typeface="Arial" panose="020B0604020202020204" pitchFamily="34" charset="0"/>
          </a:endParaRPr>
        </a:p>
      </dsp:txBody>
      <dsp:txXfrm>
        <a:off x="17385897" y="35075"/>
        <a:ext cx="5093550" cy="3706510"/>
      </dsp:txXfrm>
    </dsp:sp>
    <dsp:sp modelId="{9F813575-B1CE-4694-8329-6E94AE945A42}">
      <dsp:nvSpPr>
        <dsp:cNvPr id="0" name=""/>
        <dsp:cNvSpPr/>
      </dsp:nvSpPr>
      <dsp:spPr>
        <a:xfrm>
          <a:off x="7718410" y="5386403"/>
          <a:ext cx="1362229" cy="91440"/>
        </a:xfrm>
        <a:custGeom>
          <a:avLst/>
          <a:gdLst/>
          <a:ahLst/>
          <a:cxnLst/>
          <a:rect l="0" t="0" r="0" b="0"/>
          <a:pathLst>
            <a:path>
              <a:moveTo>
                <a:pt x="0" y="45720"/>
              </a:moveTo>
              <a:lnTo>
                <a:pt x="698214" y="45720"/>
              </a:lnTo>
              <a:lnTo>
                <a:pt x="698214" y="54303"/>
              </a:lnTo>
              <a:lnTo>
                <a:pt x="1362229" y="54303"/>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55750">
            <a:lnSpc>
              <a:spcPct val="114000"/>
            </a:lnSpc>
            <a:spcBef>
              <a:spcPct val="0"/>
            </a:spcBef>
            <a:spcAft>
              <a:spcPct val="35000"/>
            </a:spcAft>
            <a:buNone/>
          </a:pPr>
          <a:endParaRPr lang="es-ES" sz="3500" kern="1200">
            <a:latin typeface="Arial" panose="020B0604020202020204" pitchFamily="34" charset="0"/>
            <a:cs typeface="Arial" panose="020B0604020202020204" pitchFamily="34" charset="0"/>
          </a:endParaRPr>
        </a:p>
      </dsp:txBody>
      <dsp:txXfrm>
        <a:off x="8364703" y="5428764"/>
        <a:ext cx="69642" cy="6717"/>
      </dsp:txXfrm>
    </dsp:sp>
    <dsp:sp modelId="{E7FD8727-3E43-46A4-BA87-C8BAD22687DD}">
      <dsp:nvSpPr>
        <dsp:cNvPr id="0" name=""/>
        <dsp:cNvSpPr/>
      </dsp:nvSpPr>
      <dsp:spPr>
        <a:xfrm>
          <a:off x="1921433" y="4126566"/>
          <a:ext cx="5798776" cy="26111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114000"/>
            </a:lnSpc>
            <a:spcBef>
              <a:spcPct val="0"/>
            </a:spcBef>
            <a:spcAft>
              <a:spcPct val="35000"/>
            </a:spcAft>
            <a:buNone/>
          </a:pPr>
          <a:r>
            <a:rPr lang="es-MX" sz="3500" kern="1200" dirty="0">
              <a:latin typeface="Arial" panose="020B0604020202020204" pitchFamily="34" charset="0"/>
              <a:cs typeface="Arial" panose="020B0604020202020204" pitchFamily="34" charset="0"/>
            </a:rPr>
            <a:t>Elaboración de la crema corporal natural</a:t>
          </a:r>
        </a:p>
        <a:p>
          <a:pPr marL="0" lvl="0" indent="0" algn="ctr" defTabSz="1555750">
            <a:lnSpc>
              <a:spcPct val="114000"/>
            </a:lnSpc>
            <a:spcBef>
              <a:spcPct val="0"/>
            </a:spcBef>
            <a:spcAft>
              <a:spcPct val="35000"/>
            </a:spcAft>
            <a:buNone/>
          </a:pPr>
          <a:r>
            <a:rPr lang="es-MX" sz="3500" kern="1200" dirty="0">
              <a:latin typeface="Arial" panose="020B0604020202020204" pitchFamily="34" charset="0"/>
              <a:cs typeface="Arial" panose="020B0604020202020204" pitchFamily="34" charset="0"/>
            </a:rPr>
            <a:t> Evaluación sensorial </a:t>
          </a:r>
          <a:endParaRPr lang="es-ES" sz="3500" kern="1200" dirty="0">
            <a:latin typeface="Arial" panose="020B0604020202020204" pitchFamily="34" charset="0"/>
            <a:cs typeface="Arial" panose="020B0604020202020204" pitchFamily="34" charset="0"/>
          </a:endParaRPr>
        </a:p>
      </dsp:txBody>
      <dsp:txXfrm>
        <a:off x="1921433" y="4126566"/>
        <a:ext cx="5798776" cy="2611112"/>
      </dsp:txXfrm>
    </dsp:sp>
    <dsp:sp modelId="{531FC2AE-1EE5-49E0-A6D5-05F0459DA718}">
      <dsp:nvSpPr>
        <dsp:cNvPr id="0" name=""/>
        <dsp:cNvSpPr/>
      </dsp:nvSpPr>
      <dsp:spPr>
        <a:xfrm>
          <a:off x="12658608" y="5394986"/>
          <a:ext cx="1401646" cy="91440"/>
        </a:xfrm>
        <a:custGeom>
          <a:avLst/>
          <a:gdLst/>
          <a:ahLst/>
          <a:cxnLst/>
          <a:rect l="0" t="0" r="0" b="0"/>
          <a:pathLst>
            <a:path>
              <a:moveTo>
                <a:pt x="0" y="45720"/>
              </a:moveTo>
              <a:lnTo>
                <a:pt x="717923" y="45720"/>
              </a:lnTo>
              <a:lnTo>
                <a:pt x="717923" y="49448"/>
              </a:lnTo>
              <a:lnTo>
                <a:pt x="1401646" y="49448"/>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55750">
            <a:lnSpc>
              <a:spcPct val="114000"/>
            </a:lnSpc>
            <a:spcBef>
              <a:spcPct val="0"/>
            </a:spcBef>
            <a:spcAft>
              <a:spcPct val="35000"/>
            </a:spcAft>
            <a:buNone/>
          </a:pPr>
          <a:endParaRPr lang="es-ES" sz="3500" kern="1200">
            <a:latin typeface="Arial" panose="020B0604020202020204" pitchFamily="34" charset="0"/>
            <a:cs typeface="Arial" panose="020B0604020202020204" pitchFamily="34" charset="0"/>
          </a:endParaRPr>
        </a:p>
      </dsp:txBody>
      <dsp:txXfrm>
        <a:off x="13323625" y="5437348"/>
        <a:ext cx="71612" cy="6717"/>
      </dsp:txXfrm>
    </dsp:sp>
    <dsp:sp modelId="{DB9338DF-F0E2-4E13-AB93-383180870F6F}">
      <dsp:nvSpPr>
        <dsp:cNvPr id="0" name=""/>
        <dsp:cNvSpPr/>
      </dsp:nvSpPr>
      <dsp:spPr>
        <a:xfrm>
          <a:off x="9113039" y="4501759"/>
          <a:ext cx="3547369" cy="187789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114000"/>
            </a:lnSpc>
            <a:spcBef>
              <a:spcPct val="0"/>
            </a:spcBef>
            <a:spcAft>
              <a:spcPct val="35000"/>
            </a:spcAft>
            <a:buNone/>
          </a:pPr>
          <a:r>
            <a:rPr lang="es-MX" sz="3500" kern="1200" dirty="0">
              <a:latin typeface="Arial" panose="020B0604020202020204" pitchFamily="34" charset="0"/>
              <a:cs typeface="Arial" panose="020B0604020202020204" pitchFamily="34" charset="0"/>
            </a:rPr>
            <a:t>Estabilidad preliminar y </a:t>
          </a:r>
          <a:r>
            <a:rPr lang="es-ES_tradnl" sz="3500" kern="1200" dirty="0">
              <a:latin typeface="Arial" panose="020B0604020202020204" pitchFamily="34" charset="0"/>
              <a:cs typeface="Arial" panose="020B0604020202020204" pitchFamily="34" charset="0"/>
            </a:rPr>
            <a:t>acelerada</a:t>
          </a:r>
          <a:endParaRPr lang="es-ES" sz="3500" kern="1200" dirty="0">
            <a:latin typeface="Arial" panose="020B0604020202020204" pitchFamily="34" charset="0"/>
            <a:cs typeface="Arial" panose="020B0604020202020204" pitchFamily="34" charset="0"/>
          </a:endParaRPr>
        </a:p>
      </dsp:txBody>
      <dsp:txXfrm>
        <a:off x="9113039" y="4501759"/>
        <a:ext cx="3547369" cy="1877894"/>
      </dsp:txXfrm>
    </dsp:sp>
    <dsp:sp modelId="{D4CBB082-BE1C-4A7A-97B7-B3068A31F3F1}">
      <dsp:nvSpPr>
        <dsp:cNvPr id="0" name=""/>
        <dsp:cNvSpPr/>
      </dsp:nvSpPr>
      <dsp:spPr>
        <a:xfrm>
          <a:off x="14092655" y="4140901"/>
          <a:ext cx="7040412" cy="260706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114000"/>
            </a:lnSpc>
            <a:spcBef>
              <a:spcPct val="0"/>
            </a:spcBef>
            <a:spcAft>
              <a:spcPct val="35000"/>
            </a:spcAft>
            <a:buNone/>
          </a:pPr>
          <a:r>
            <a:rPr lang="es-ES_tradnl" sz="3500" kern="1200" dirty="0">
              <a:latin typeface="Arial" panose="020B0604020202020204" pitchFamily="34" charset="0"/>
              <a:cs typeface="Arial" panose="020B0604020202020204" pitchFamily="34" charset="0"/>
            </a:rPr>
            <a:t>Evaluación toxicológica (dérmica y oftálmica) por el método de Draize, usando </a:t>
          </a:r>
          <a:r>
            <a:rPr lang="es-ES" sz="3500" kern="1200" dirty="0">
              <a:latin typeface="Arial" panose="020B0604020202020204" pitchFamily="34" charset="0"/>
              <a:cs typeface="Arial" panose="020B0604020202020204" pitchFamily="34" charset="0"/>
            </a:rPr>
            <a:t>conejos hembras de la línea NZB</a:t>
          </a:r>
          <a:endParaRPr lang="es-PE" sz="3500" kern="1200" dirty="0">
            <a:latin typeface="Arial" panose="020B0604020202020204" pitchFamily="34" charset="0"/>
            <a:cs typeface="Arial" panose="020B0604020202020204" pitchFamily="34" charset="0"/>
          </a:endParaRPr>
        </a:p>
      </dsp:txBody>
      <dsp:txXfrm>
        <a:off x="14092655" y="4140901"/>
        <a:ext cx="7040412" cy="260706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7/2/2026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Layout" Target="../diagrams/layout2.xml"/><Relationship Id="rId18" Type="http://schemas.openxmlformats.org/officeDocument/2006/relationships/chart" Target="../charts/chart2.xml"/><Relationship Id="rId26" Type="http://schemas.openxmlformats.org/officeDocument/2006/relationships/image" Target="../media/image14.jpeg"/><Relationship Id="rId3" Type="http://schemas.openxmlformats.org/officeDocument/2006/relationships/image" Target="../media/image5.jpeg"/><Relationship Id="rId21" Type="http://schemas.openxmlformats.org/officeDocument/2006/relationships/image" Target="../media/image10.png"/><Relationship Id="rId34" Type="http://schemas.openxmlformats.org/officeDocument/2006/relationships/image" Target="../media/image22.png"/><Relationship Id="rId7" Type="http://schemas.openxmlformats.org/officeDocument/2006/relationships/diagramQuickStyle" Target="../diagrams/quickStyle1.xml"/><Relationship Id="rId12" Type="http://schemas.openxmlformats.org/officeDocument/2006/relationships/diagramData" Target="../diagrams/data2.xml"/><Relationship Id="rId17" Type="http://schemas.openxmlformats.org/officeDocument/2006/relationships/chart" Target="../charts/chart1.xml"/><Relationship Id="rId25" Type="http://schemas.openxmlformats.org/officeDocument/2006/relationships/image" Target="../media/image13.jpeg"/><Relationship Id="rId33" Type="http://schemas.openxmlformats.org/officeDocument/2006/relationships/image" Target="../media/image21.png"/><Relationship Id="rId2" Type="http://schemas.openxmlformats.org/officeDocument/2006/relationships/notesSlide" Target="../notesSlides/notesSlide1.xml"/><Relationship Id="rId16" Type="http://schemas.microsoft.com/office/2007/relationships/diagramDrawing" Target="../diagrams/drawing2.xml"/><Relationship Id="rId20" Type="http://schemas.microsoft.com/office/2007/relationships/hdphoto" Target="../media/hdphoto1.wdp"/><Relationship Id="rId29"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8.png"/><Relationship Id="rId24" Type="http://schemas.openxmlformats.org/officeDocument/2006/relationships/image" Target="../media/image12.png"/><Relationship Id="rId32" Type="http://schemas.openxmlformats.org/officeDocument/2006/relationships/image" Target="../media/image20.png"/><Relationship Id="rId5" Type="http://schemas.openxmlformats.org/officeDocument/2006/relationships/diagramData" Target="../diagrams/data1.xml"/><Relationship Id="rId15" Type="http://schemas.openxmlformats.org/officeDocument/2006/relationships/diagramColors" Target="../diagrams/colors2.xml"/><Relationship Id="rId23" Type="http://schemas.openxmlformats.org/officeDocument/2006/relationships/image" Target="../media/image11.png"/><Relationship Id="rId28" Type="http://schemas.openxmlformats.org/officeDocument/2006/relationships/image" Target="../media/image16.jpeg"/><Relationship Id="rId10" Type="http://schemas.openxmlformats.org/officeDocument/2006/relationships/image" Target="../media/image7.png"/><Relationship Id="rId19" Type="http://schemas.openxmlformats.org/officeDocument/2006/relationships/image" Target="../media/image9.png"/><Relationship Id="rId31"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1.xml"/><Relationship Id="rId14" Type="http://schemas.openxmlformats.org/officeDocument/2006/relationships/diagramQuickStyle" Target="../diagrams/quickStyle2.xml"/><Relationship Id="rId22" Type="http://schemas.microsoft.com/office/2007/relationships/hdphoto" Target="../media/hdphoto2.wdp"/><Relationship Id="rId27" Type="http://schemas.openxmlformats.org/officeDocument/2006/relationships/image" Target="../media/image15.jpeg"/><Relationship Id="rId30" Type="http://schemas.openxmlformats.org/officeDocument/2006/relationships/image" Target="../media/image18.jpeg"/><Relationship Id="rId35" Type="http://schemas.openxmlformats.org/officeDocument/2006/relationships/image" Target="../media/image23.jpeg"/><Relationship Id="rId8"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12738" y="6174295"/>
            <a:ext cx="20497929" cy="1020402"/>
          </a:xfrm>
        </p:spPr>
        <p:txBody>
          <a:bodyPr/>
          <a:lstStyle/>
          <a:p>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29229" y="19182953"/>
            <a:ext cx="20502939" cy="1020402"/>
          </a:xfrm>
        </p:spPr>
        <p:txBody>
          <a:bodyPr/>
          <a:lstStyle/>
          <a:p>
            <a:r>
              <a:rPr lang="en-US" sz="5800" u="none" dirty="0">
                <a:solidFill>
                  <a:schemeClr val="tx1"/>
                </a:solidFill>
                <a:latin typeface="Trebuchet MS" panose="020B0603020202020204" pitchFamily="34" charset="0"/>
              </a:rPr>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1971130" y="5975284"/>
            <a:ext cx="20497666" cy="1020402"/>
          </a:xfrm>
        </p:spPr>
        <p:txBody>
          <a:bodyPr/>
          <a:lstStyle/>
          <a:p>
            <a:r>
              <a:rPr lang="en-US" sz="5800" u="none" dirty="0">
                <a:solidFill>
                  <a:schemeClr val="tx1"/>
                </a:solidFill>
                <a:latin typeface="Trebuchet MS" panose="020B0603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0416916" y="28838272"/>
            <a:ext cx="20492032" cy="1020402"/>
          </a:xfrm>
        </p:spPr>
        <p:txBody>
          <a:bodyPr/>
          <a:lstStyle/>
          <a:p>
            <a:r>
              <a:rPr lang="en-US" sz="5800" u="none" dirty="0">
                <a:solidFill>
                  <a:schemeClr val="tx1"/>
                </a:solidFill>
                <a:latin typeface="Trebuchet MS" panose="020B0603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14688505" y="4411770"/>
            <a:ext cx="17086895" cy="2238471"/>
          </a:xfrm>
        </p:spPr>
        <p:txBody>
          <a:bodyPr>
            <a:noAutofit/>
          </a:bodyPr>
          <a:lstStyle/>
          <a:p>
            <a:pPr marL="0" marR="0" lvl="0" indent="0" defTabSz="914400" rtl="0" eaLnBrk="0" fontAlgn="base" latinLnBrk="0" hangingPunct="0">
              <a:lnSpc>
                <a:spcPct val="150000"/>
              </a:lnSpc>
              <a:spcBef>
                <a:spcPct val="0"/>
              </a:spcBef>
              <a:spcAft>
                <a:spcPct val="0"/>
              </a:spcAft>
              <a:buClrTx/>
              <a:buSzTx/>
              <a:buFontTx/>
              <a:buNone/>
              <a:tabLst/>
            </a:pPr>
            <a:r>
              <a:rPr lang="en-US" sz="4000" b="1" dirty="0">
                <a:solidFill>
                  <a:schemeClr val="tx1"/>
                </a:solidFill>
                <a:latin typeface="Arial" panose="020B0604020202020204" pitchFamily="34" charset="0"/>
                <a:cs typeface="Arial" panose="020B0604020202020204" pitchFamily="34" charset="0"/>
              </a:rPr>
              <a:t>Autor: </a:t>
            </a:r>
            <a:r>
              <a:rPr kumimoji="0" lang="es-PE" altLang="es-PE"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MSc. </a:t>
            </a:r>
            <a:r>
              <a:rPr kumimoji="0" lang="es-PE" altLang="es-PE" sz="4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Maydeli</a:t>
            </a:r>
            <a:r>
              <a:rPr kumimoji="0" lang="es-PE" altLang="es-PE"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Ramos Zambrana</a:t>
            </a:r>
            <a:r>
              <a:rPr lang="es-PE" altLang="es-PE" sz="4000" dirty="0">
                <a:solidFill>
                  <a:schemeClr val="tx1"/>
                </a:solidFill>
                <a:latin typeface="Arial" panose="020B0604020202020204" pitchFamily="34" charset="0"/>
                <a:cs typeface="Arial" panose="020B0604020202020204" pitchFamily="34" charset="0"/>
              </a:rPr>
              <a:t>, </a:t>
            </a:r>
            <a:r>
              <a:rPr kumimoji="0" lang="es-PE" altLang="es-PE" sz="40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Dra.C</a:t>
            </a:r>
            <a:r>
              <a:rPr kumimoji="0" lang="es-PE" altLang="es-PE"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Patricia Pérez Ramos</a:t>
            </a:r>
            <a:r>
              <a:rPr lang="es-PE" altLang="es-PE" sz="4000" dirty="0">
                <a:solidFill>
                  <a:schemeClr val="tx1"/>
                </a:solidFill>
                <a:latin typeface="Arial" panose="020B0604020202020204" pitchFamily="34" charset="0"/>
                <a:cs typeface="Arial" panose="020B0604020202020204" pitchFamily="34" charset="0"/>
              </a:rPr>
              <a:t>, </a:t>
            </a:r>
            <a:r>
              <a:rPr kumimoji="0" lang="es-PE" altLang="es-PE"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MSc. Laura de la C. Amado Duarte</a:t>
            </a:r>
            <a:endParaRPr kumimoji="0" lang="es-PE" altLang="es-PE" sz="4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912738" y="2835519"/>
            <a:ext cx="41626917" cy="2135830"/>
          </a:xfrm>
        </p:spPr>
        <p:txBody>
          <a:bodyPr>
            <a:noAutofit/>
          </a:bodyPr>
          <a:lstStyle/>
          <a:p>
            <a:r>
              <a:rPr lang="es-ES" sz="8800" b="1" dirty="0">
                <a:solidFill>
                  <a:schemeClr val="tx1"/>
                </a:solidFill>
                <a:latin typeface="Arial" panose="020B0604020202020204" pitchFamily="34" charset="0"/>
                <a:cs typeface="Arial" panose="020B0604020202020204" pitchFamily="34" charset="0"/>
              </a:rPr>
              <a:t>TÍTUTLO: </a:t>
            </a:r>
            <a:r>
              <a:rPr lang="es-ES" sz="8800" b="1" kern="100" dirty="0">
                <a:solidFill>
                  <a:schemeClr val="tx1"/>
                </a:solidFill>
                <a:effectLst/>
                <a:latin typeface="Arial" panose="020B0604020202020204" pitchFamily="34" charset="0"/>
                <a:ea typeface="Aptos"/>
                <a:cs typeface="Arial" panose="020B0604020202020204" pitchFamily="34" charset="0"/>
              </a:rPr>
              <a:t>Crema corporal natural: estabilidad y seguridad</a:t>
            </a:r>
            <a:endParaRPr lang="es-PE" sz="8800" kern="100" dirty="0">
              <a:solidFill>
                <a:schemeClr val="tx1"/>
              </a:solidFill>
              <a:effectLst/>
              <a:latin typeface="Arial" panose="020B0604020202020204" pitchFamily="34" charset="0"/>
              <a:ea typeface="Aptos"/>
              <a:cs typeface="Arial" panose="020B0604020202020204" pitchFamily="34" charset="0"/>
            </a:endParaRPr>
          </a:p>
          <a:p>
            <a:r>
              <a:rPr lang="es-ES" sz="8800" b="1" dirty="0">
                <a:solidFill>
                  <a:schemeClr val="tx1"/>
                </a:solidFill>
                <a:latin typeface="Arial" panose="020B0604020202020204" pitchFamily="34" charset="0"/>
                <a:cs typeface="Arial" panose="020B0604020202020204" pitchFamily="34" charset="0"/>
              </a:rPr>
              <a:t> </a:t>
            </a:r>
            <a:endParaRPr lang="en-US" sz="8800" b="1" dirty="0">
              <a:solidFill>
                <a:schemeClr val="tx1"/>
              </a:solidFill>
              <a:latin typeface="Arial" panose="020B0604020202020204" pitchFamily="34" charset="0"/>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442550"/>
            <a:ext cx="24828800" cy="891579"/>
          </a:xfr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PE" altLang="es-PE" sz="6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Instituto de Farmacia y Alimentos</a:t>
            </a:r>
            <a:endParaRPr kumimoji="0" lang="es-PE" altLang="es-PE" sz="6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PE" altLang="es-PE" sz="6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Universidad de la Habana</a:t>
            </a:r>
            <a:endParaRPr kumimoji="0" lang="es-PE" altLang="es-PE" sz="6000" b="0" i="0" u="none" strike="noStrike" cap="none" normalizeH="0" baseline="0" dirty="0">
              <a:ln>
                <a:noFill/>
              </a:ln>
              <a:solidFill>
                <a:schemeClr val="tx1"/>
              </a:solidFill>
              <a:effectLst/>
            </a:endParaRPr>
          </a:p>
          <a:p>
            <a:endParaRPr lang="en-US" sz="6000" dirty="0">
              <a:solidFill>
                <a:schemeClr val="tx1"/>
              </a:solidFill>
              <a:latin typeface="Arial" panose="020B0604020202020204" pitchFamily="34" charset="0"/>
              <a:cs typeface="Arial" panose="020B0604020202020204" pitchFamily="34" charset="0"/>
            </a:endParaRP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487166" y="27419957"/>
            <a:ext cx="20372474"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BIBLIOGRÁFICAS</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graphicFrame>
        <p:nvGraphicFramePr>
          <p:cNvPr id="18" name="Diagrama 17">
            <a:extLst>
              <a:ext uri="{FF2B5EF4-FFF2-40B4-BE49-F238E27FC236}">
                <a16:creationId xmlns:a16="http://schemas.microsoft.com/office/drawing/2014/main" id="{4DA984E1-444C-416B-80A1-D18AD1754729}"/>
              </a:ext>
            </a:extLst>
          </p:cNvPr>
          <p:cNvGraphicFramePr/>
          <p:nvPr>
            <p:extLst>
              <p:ext uri="{D42A27DB-BD31-4B8C-83A1-F6EECF244321}">
                <p14:modId xmlns:p14="http://schemas.microsoft.com/office/powerpoint/2010/main" val="88597245"/>
              </p:ext>
            </p:extLst>
          </p:nvPr>
        </p:nvGraphicFramePr>
        <p:xfrm>
          <a:off x="6709806" y="7390975"/>
          <a:ext cx="8834994" cy="5864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Imagen 108">
            <a:extLst>
              <a:ext uri="{FF2B5EF4-FFF2-40B4-BE49-F238E27FC236}">
                <a16:creationId xmlns:a16="http://schemas.microsoft.com/office/drawing/2014/main" id="{B316791D-C2AB-4BCF-844B-F8526D4D5BFC}"/>
              </a:ext>
            </a:extLst>
          </p:cNvPr>
          <p:cNvPicPr>
            <a:picLocks noChangeAspect="1"/>
          </p:cNvPicPr>
          <p:nvPr/>
        </p:nvPicPr>
        <p:blipFill>
          <a:blip r:embed="rId10"/>
          <a:stretch>
            <a:fillRect/>
          </a:stretch>
        </p:blipFill>
        <p:spPr>
          <a:xfrm>
            <a:off x="429228" y="7661298"/>
            <a:ext cx="7055819" cy="3816609"/>
          </a:xfrm>
          <a:prstGeom prst="rect">
            <a:avLst/>
          </a:prstGeom>
        </p:spPr>
      </p:pic>
      <p:pic>
        <p:nvPicPr>
          <p:cNvPr id="20" name="Imagen 19">
            <a:extLst>
              <a:ext uri="{FF2B5EF4-FFF2-40B4-BE49-F238E27FC236}">
                <a16:creationId xmlns:a16="http://schemas.microsoft.com/office/drawing/2014/main" id="{864060FF-15B9-4B45-A689-E7CF820F701D}"/>
              </a:ext>
            </a:extLst>
          </p:cNvPr>
          <p:cNvPicPr>
            <a:picLocks noChangeAspect="1"/>
          </p:cNvPicPr>
          <p:nvPr/>
        </p:nvPicPr>
        <p:blipFill>
          <a:blip r:embed="rId11"/>
          <a:stretch>
            <a:fillRect/>
          </a:stretch>
        </p:blipFill>
        <p:spPr>
          <a:xfrm>
            <a:off x="15841090" y="7513626"/>
            <a:ext cx="3951775" cy="4664013"/>
          </a:xfrm>
          <a:prstGeom prst="rect">
            <a:avLst/>
          </a:prstGeom>
        </p:spPr>
      </p:pic>
      <p:sp>
        <p:nvSpPr>
          <p:cNvPr id="22" name="CuadroTexto 21">
            <a:extLst>
              <a:ext uri="{FF2B5EF4-FFF2-40B4-BE49-F238E27FC236}">
                <a16:creationId xmlns:a16="http://schemas.microsoft.com/office/drawing/2014/main" id="{40DEDBCF-E215-4874-98AF-3B47CF5EACC2}"/>
              </a:ext>
            </a:extLst>
          </p:cNvPr>
          <p:cNvSpPr txBox="1"/>
          <p:nvPr/>
        </p:nvSpPr>
        <p:spPr>
          <a:xfrm>
            <a:off x="2535757" y="13051746"/>
            <a:ext cx="16289882" cy="813300"/>
          </a:xfrm>
          <a:prstGeom prst="rect">
            <a:avLst/>
          </a:prstGeom>
          <a:noFill/>
        </p:spPr>
        <p:txBody>
          <a:bodyPr wrap="square">
            <a:spAutoFit/>
          </a:bodyPr>
          <a:lstStyle/>
          <a:p>
            <a:pPr algn="just">
              <a:lnSpc>
                <a:spcPct val="150000"/>
              </a:lnSpc>
              <a:spcAft>
                <a:spcPts val="800"/>
              </a:spcAft>
            </a:pPr>
            <a:r>
              <a:rPr lang="es-MX" sz="3500" b="1" dirty="0">
                <a:effectLst/>
                <a:latin typeface="Arial" panose="020B0604020202020204" pitchFamily="34" charset="0"/>
                <a:ea typeface="Calibri" panose="020F0502020204030204" pitchFamily="34" charset="0"/>
                <a:cs typeface="Times New Roman" panose="02020603050405020304" pitchFamily="18" charset="0"/>
              </a:rPr>
              <a:t>Objetivo General: </a:t>
            </a:r>
            <a:r>
              <a:rPr lang="es-MX" sz="3500" dirty="0">
                <a:effectLst/>
                <a:latin typeface="Arial" panose="020B0604020202020204" pitchFamily="34" charset="0"/>
                <a:ea typeface="Calibri" panose="020F0502020204030204" pitchFamily="34" charset="0"/>
                <a:cs typeface="Times New Roman" panose="02020603050405020304" pitchFamily="18" charset="0"/>
              </a:rPr>
              <a:t>Desarrollar una crema cosmética corporal natural.</a:t>
            </a:r>
            <a:endParaRPr lang="es-PE"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Texto 22">
            <a:extLst>
              <a:ext uri="{FF2B5EF4-FFF2-40B4-BE49-F238E27FC236}">
                <a16:creationId xmlns:a16="http://schemas.microsoft.com/office/drawing/2014/main" id="{A2871FAB-E947-4C26-BDCD-ABBAA003705F}"/>
              </a:ext>
            </a:extLst>
          </p:cNvPr>
          <p:cNvSpPr txBox="1"/>
          <p:nvPr/>
        </p:nvSpPr>
        <p:spPr>
          <a:xfrm>
            <a:off x="790647" y="13964060"/>
            <a:ext cx="23408296" cy="5352940"/>
          </a:xfrm>
          <a:prstGeom prst="rect">
            <a:avLst/>
          </a:prstGeom>
          <a:noFill/>
        </p:spPr>
        <p:txBody>
          <a:bodyPr wrap="square">
            <a:spAutoFit/>
          </a:bodyPr>
          <a:lstStyle/>
          <a:p>
            <a:pPr algn="just">
              <a:lnSpc>
                <a:spcPct val="150000"/>
              </a:lnSpc>
              <a:spcAft>
                <a:spcPts val="800"/>
              </a:spcAft>
            </a:pPr>
            <a:r>
              <a:rPr lang="es-MX" sz="3500" b="1" dirty="0">
                <a:effectLst/>
                <a:latin typeface="Arial" panose="020B0604020202020204" pitchFamily="34" charset="0"/>
                <a:ea typeface="Calibri" panose="020F0502020204030204" pitchFamily="34" charset="0"/>
                <a:cs typeface="Arial" panose="020B0604020202020204" pitchFamily="34" charset="0"/>
              </a:rPr>
              <a:t>Objetivos Específicos: </a:t>
            </a:r>
            <a:endParaRPr lang="es-PE" sz="3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s-MX" sz="3500" dirty="0">
                <a:effectLst/>
                <a:latin typeface="Arial" panose="020B0604020202020204" pitchFamily="34" charset="0"/>
                <a:ea typeface="Calibri" panose="020F0502020204030204" pitchFamily="34" charset="0"/>
                <a:cs typeface="Arial" panose="020B0604020202020204" pitchFamily="34" charset="0"/>
              </a:rPr>
              <a:t>Desarrollar un diseño experimental de mezcla para establecer la formulación óptima de la crema. </a:t>
            </a:r>
            <a:endParaRPr lang="es-PE" sz="3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s-MX" sz="3500" dirty="0">
                <a:effectLst/>
                <a:latin typeface="Arial" panose="020B0604020202020204" pitchFamily="34" charset="0"/>
                <a:ea typeface="Calibri" panose="020F0502020204030204" pitchFamily="34" charset="0"/>
                <a:cs typeface="Arial" panose="020B0604020202020204" pitchFamily="34" charset="0"/>
              </a:rPr>
              <a:t>Caracterizar desde el punto de vista fisicoquímico, tecnológico y sensorial la formulación óptima.</a:t>
            </a:r>
            <a:endParaRPr lang="es-PE" sz="3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s-PE" sz="3500" dirty="0">
                <a:effectLst/>
                <a:latin typeface="Arial" panose="020B0604020202020204" pitchFamily="34" charset="0"/>
                <a:ea typeface="Calibri" panose="020F0502020204030204" pitchFamily="34" charset="0"/>
                <a:cs typeface="Arial" panose="020B0604020202020204" pitchFamily="34" charset="0"/>
              </a:rPr>
              <a:t>Analizar la influencia de la fragancia en la formulación óptima. </a:t>
            </a:r>
          </a:p>
          <a:p>
            <a:pPr marL="342900" lvl="0" indent="-342900" algn="just">
              <a:lnSpc>
                <a:spcPct val="150000"/>
              </a:lnSpc>
              <a:spcAft>
                <a:spcPts val="800"/>
              </a:spcAft>
              <a:buFont typeface="+mj-lt"/>
              <a:buAutoNum type="arabicPeriod"/>
            </a:pPr>
            <a:r>
              <a:rPr lang="es-MX" sz="3500" dirty="0">
                <a:effectLst/>
                <a:latin typeface="Arial" panose="020B0604020202020204" pitchFamily="34" charset="0"/>
                <a:ea typeface="Calibri" panose="020F0502020204030204" pitchFamily="34" charset="0"/>
                <a:cs typeface="Arial" panose="020B0604020202020204" pitchFamily="34" charset="0"/>
              </a:rPr>
              <a:t>Realizar los estudios de calidad y estabilidad en condiciones de estrés de la crema.</a:t>
            </a:r>
            <a:endParaRPr lang="es-PE" sz="3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s-MX" sz="3500" dirty="0">
                <a:effectLst/>
                <a:latin typeface="Arial" panose="020B0604020202020204" pitchFamily="34" charset="0"/>
                <a:ea typeface="Calibri" panose="020F0502020204030204" pitchFamily="34" charset="0"/>
                <a:cs typeface="Arial" panose="020B0604020202020204" pitchFamily="34" charset="0"/>
              </a:rPr>
              <a:t>Evaluar la seguridad toxicológica de la crema.</a:t>
            </a:r>
            <a:endParaRPr lang="es-PE" sz="35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4" name="Marcador de contenido 7">
            <a:extLst>
              <a:ext uri="{FF2B5EF4-FFF2-40B4-BE49-F238E27FC236}">
                <a16:creationId xmlns:a16="http://schemas.microsoft.com/office/drawing/2014/main" id="{66F0A269-5BD2-4716-A0DE-47ACB17321D6}"/>
              </a:ext>
            </a:extLst>
          </p:cNvPr>
          <p:cNvGraphicFramePr>
            <a:graphicFrameLocks/>
          </p:cNvGraphicFramePr>
          <p:nvPr>
            <p:extLst>
              <p:ext uri="{D42A27DB-BD31-4B8C-83A1-F6EECF244321}">
                <p14:modId xmlns:p14="http://schemas.microsoft.com/office/powerpoint/2010/main" val="702317263"/>
              </p:ext>
            </p:extLst>
          </p:nvPr>
        </p:nvGraphicFramePr>
        <p:xfrm>
          <a:off x="429227" y="20024640"/>
          <a:ext cx="28047802" cy="699740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7" name="Tabla 2">
            <a:extLst>
              <a:ext uri="{FF2B5EF4-FFF2-40B4-BE49-F238E27FC236}">
                <a16:creationId xmlns:a16="http://schemas.microsoft.com/office/drawing/2014/main" id="{68B37F49-56F4-4476-A53B-DC8E194FEC8C}"/>
              </a:ext>
            </a:extLst>
          </p:cNvPr>
          <p:cNvGraphicFramePr>
            <a:graphicFrameLocks noGrp="1"/>
          </p:cNvGraphicFramePr>
          <p:nvPr>
            <p:extLst>
              <p:ext uri="{D42A27DB-BD31-4B8C-83A1-F6EECF244321}">
                <p14:modId xmlns:p14="http://schemas.microsoft.com/office/powerpoint/2010/main" val="1279116250"/>
              </p:ext>
            </p:extLst>
          </p:nvPr>
        </p:nvGraphicFramePr>
        <p:xfrm>
          <a:off x="21726196" y="7599339"/>
          <a:ext cx="14286068" cy="6436106"/>
        </p:xfrm>
        <a:graphic>
          <a:graphicData uri="http://schemas.openxmlformats.org/drawingml/2006/table">
            <a:tbl>
              <a:tblPr firstRow="1" firstCol="1" bandRow="1">
                <a:tableStyleId>{5940675A-B579-460E-94D1-54222C63F5DA}</a:tableStyleId>
              </a:tblPr>
              <a:tblGrid>
                <a:gridCol w="1666688">
                  <a:extLst>
                    <a:ext uri="{9D8B030D-6E8A-4147-A177-3AD203B41FA5}">
                      <a16:colId xmlns:a16="http://schemas.microsoft.com/office/drawing/2014/main" val="20000"/>
                    </a:ext>
                  </a:extLst>
                </a:gridCol>
                <a:gridCol w="1614171">
                  <a:extLst>
                    <a:ext uri="{9D8B030D-6E8A-4147-A177-3AD203B41FA5}">
                      <a16:colId xmlns:a16="http://schemas.microsoft.com/office/drawing/2014/main" val="20001"/>
                    </a:ext>
                  </a:extLst>
                </a:gridCol>
                <a:gridCol w="1672282">
                  <a:extLst>
                    <a:ext uri="{9D8B030D-6E8A-4147-A177-3AD203B41FA5}">
                      <a16:colId xmlns:a16="http://schemas.microsoft.com/office/drawing/2014/main" val="20002"/>
                    </a:ext>
                  </a:extLst>
                </a:gridCol>
                <a:gridCol w="1799693">
                  <a:extLst>
                    <a:ext uri="{9D8B030D-6E8A-4147-A177-3AD203B41FA5}">
                      <a16:colId xmlns:a16="http://schemas.microsoft.com/office/drawing/2014/main" val="20003"/>
                    </a:ext>
                  </a:extLst>
                </a:gridCol>
                <a:gridCol w="3115668">
                  <a:extLst>
                    <a:ext uri="{9D8B030D-6E8A-4147-A177-3AD203B41FA5}">
                      <a16:colId xmlns:a16="http://schemas.microsoft.com/office/drawing/2014/main" val="20004"/>
                    </a:ext>
                  </a:extLst>
                </a:gridCol>
                <a:gridCol w="2208783">
                  <a:extLst>
                    <a:ext uri="{9D8B030D-6E8A-4147-A177-3AD203B41FA5}">
                      <a16:colId xmlns:a16="http://schemas.microsoft.com/office/drawing/2014/main" val="20005"/>
                    </a:ext>
                  </a:extLst>
                </a:gridCol>
                <a:gridCol w="2208783">
                  <a:extLst>
                    <a:ext uri="{9D8B030D-6E8A-4147-A177-3AD203B41FA5}">
                      <a16:colId xmlns:a16="http://schemas.microsoft.com/office/drawing/2014/main" val="20006"/>
                    </a:ext>
                  </a:extLst>
                </a:gridCol>
              </a:tblGrid>
              <a:tr h="600455">
                <a:tc rowSpan="2">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Orden de corrida</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gridSpan="3">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Contenido (%)</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hMerge="1">
                  <a:txBody>
                    <a:bodyPr/>
                    <a:lstStyle/>
                    <a:p>
                      <a:endParaRPr lang="es-ES"/>
                    </a:p>
                  </a:txBody>
                  <a:tcPr/>
                </a:tc>
                <a:tc hMerge="1">
                  <a:txBody>
                    <a:bodyPr/>
                    <a:lstStyle/>
                    <a:p>
                      <a:endParaRPr lang="es-ES"/>
                    </a:p>
                  </a:txBody>
                  <a:tcPr/>
                </a:tc>
                <a:tc rowSpan="2">
                  <a:txBody>
                    <a:bodyPr/>
                    <a:lstStyle/>
                    <a:p>
                      <a:pPr algn="ctr">
                        <a:lnSpc>
                          <a:spcPct val="107000"/>
                        </a:lnSpc>
                        <a:spcAft>
                          <a:spcPts val="0"/>
                        </a:spcAft>
                      </a:pPr>
                      <a:r>
                        <a:rPr lang="es-MX" sz="2500" b="1" dirty="0">
                          <a:effectLst/>
                          <a:latin typeface="Arial" panose="020B0604020202020204" pitchFamily="34" charset="0"/>
                          <a:cs typeface="Arial" panose="020B0604020202020204" pitchFamily="34" charset="0"/>
                        </a:rPr>
                        <a:t>Extensibilidad (cm2) </a:t>
                      </a:r>
                      <a:endParaRPr lang="es-ES" sz="2500" b="1" dirty="0">
                        <a:effectLst/>
                        <a:latin typeface="Arial" panose="020B0604020202020204" pitchFamily="34" charset="0"/>
                        <a:cs typeface="Arial" panose="020B0604020202020204" pitchFamily="34" charset="0"/>
                      </a:endParaRPr>
                    </a:p>
                    <a:p>
                      <a:pPr algn="ctr">
                        <a:lnSpc>
                          <a:spcPct val="107000"/>
                        </a:lnSpc>
                        <a:spcAft>
                          <a:spcPts val="0"/>
                        </a:spcAft>
                      </a:pPr>
                      <a:r>
                        <a:rPr lang="es-MX" sz="2500" b="1" dirty="0">
                          <a:effectLst/>
                          <a:latin typeface="Arial" panose="020B0604020202020204" pitchFamily="34" charset="0"/>
                          <a:cs typeface="Arial" panose="020B0604020202020204" pitchFamily="34" charset="0"/>
                        </a:rPr>
                        <a:t>t = 90 días</a:t>
                      </a:r>
                      <a:endParaRPr lang="es-ES" sz="2500" b="1" dirty="0">
                        <a:effectLst/>
                        <a:latin typeface="Arial" panose="020B0604020202020204" pitchFamily="34" charset="0"/>
                        <a:cs typeface="Arial" panose="020B0604020202020204" pitchFamily="34" charset="0"/>
                      </a:endParaRPr>
                    </a:p>
                    <a:p>
                      <a:pPr algn="ctr">
                        <a:lnSpc>
                          <a:spcPct val="107000"/>
                        </a:lnSpc>
                        <a:spcAft>
                          <a:spcPts val="0"/>
                        </a:spcAft>
                      </a:pPr>
                      <a:r>
                        <a:rPr lang="es-MX" sz="2500" b="1" dirty="0">
                          <a:effectLst/>
                          <a:latin typeface="Arial" panose="020B0604020202020204" pitchFamily="34" charset="0"/>
                          <a:cs typeface="Arial" panose="020B0604020202020204" pitchFamily="34" charset="0"/>
                        </a:rPr>
                        <a:t>Ⱦ/ DS</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gridSpan="2">
                  <a:txBody>
                    <a:bodyPr/>
                    <a:lstStyle/>
                    <a:p>
                      <a:pPr algn="ctr">
                        <a:lnSpc>
                          <a:spcPct val="107000"/>
                        </a:lnSpc>
                        <a:spcAft>
                          <a:spcPts val="0"/>
                        </a:spcAft>
                      </a:pPr>
                      <a:r>
                        <a:rPr lang="es-MX" sz="2500" b="1" dirty="0">
                          <a:effectLst/>
                          <a:latin typeface="Arial" panose="020B0604020202020204" pitchFamily="34" charset="0"/>
                          <a:cs typeface="Arial" panose="020B0604020202020204" pitchFamily="34" charset="0"/>
                        </a:rPr>
                        <a:t>pH</a:t>
                      </a:r>
                    </a:p>
                    <a:p>
                      <a:pPr algn="ctr">
                        <a:lnSpc>
                          <a:spcPct val="107000"/>
                        </a:lnSpc>
                        <a:spcAft>
                          <a:spcPts val="0"/>
                        </a:spcAft>
                      </a:pPr>
                      <a:r>
                        <a:rPr kumimoji="0" lang="es-MX"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Ⱦ</a:t>
                      </a:r>
                      <a:r>
                        <a:rPr lang="es-MX" sz="2500" b="1" dirty="0">
                          <a:effectLst/>
                          <a:latin typeface="Arial" panose="020B0604020202020204" pitchFamily="34" charset="0"/>
                          <a:cs typeface="Arial" panose="020B0604020202020204" pitchFamily="34" charset="0"/>
                        </a:rPr>
                        <a:t>/ DS</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hMerge="1">
                  <a:txBody>
                    <a:bodyPr/>
                    <a:lstStyle/>
                    <a:p>
                      <a:endParaRPr lang="es-ES"/>
                    </a:p>
                  </a:txBody>
                  <a:tcPr/>
                </a:tc>
                <a:extLst>
                  <a:ext uri="{0D108BD9-81ED-4DB2-BD59-A6C34878D82A}">
                    <a16:rowId xmlns:a16="http://schemas.microsoft.com/office/drawing/2014/main" val="10000"/>
                  </a:ext>
                </a:extLst>
              </a:tr>
              <a:tr h="641217">
                <a:tc vMerge="1">
                  <a:txBody>
                    <a:bodyPr/>
                    <a:lstStyle/>
                    <a:p>
                      <a:endParaRPr lang="es-ES"/>
                    </a:p>
                  </a:txBody>
                  <a:tcPr/>
                </a:tc>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Cera de abejas</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Alcohol </a:t>
                      </a:r>
                      <a:r>
                        <a:rPr lang="es-ES_tradnl" sz="2500" b="1" dirty="0" err="1">
                          <a:effectLst/>
                          <a:latin typeface="Arial" panose="020B0604020202020204" pitchFamily="34" charset="0"/>
                          <a:cs typeface="Arial" panose="020B0604020202020204" pitchFamily="34" charset="0"/>
                        </a:rPr>
                        <a:t>cetílico</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Agua</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vMerge="1">
                  <a:txBody>
                    <a:bodyPr/>
                    <a:lstStyle/>
                    <a:p>
                      <a:endParaRPr lang="es-ES"/>
                    </a:p>
                  </a:txBody>
                  <a:tcPr/>
                </a:tc>
                <a:tc>
                  <a:txBody>
                    <a:bodyPr/>
                    <a:lstStyle/>
                    <a:p>
                      <a:pPr algn="ctr">
                        <a:lnSpc>
                          <a:spcPct val="107000"/>
                        </a:lnSpc>
                        <a:spcAft>
                          <a:spcPts val="0"/>
                        </a:spcAft>
                      </a:pPr>
                      <a:r>
                        <a:rPr lang="es-MX" sz="2500" b="1" dirty="0">
                          <a:effectLst/>
                          <a:latin typeface="Arial" panose="020B0604020202020204" pitchFamily="34" charset="0"/>
                          <a:cs typeface="Arial" panose="020B0604020202020204" pitchFamily="34" charset="0"/>
                        </a:rPr>
                        <a:t>t = 0</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07000"/>
                        </a:lnSpc>
                        <a:spcAft>
                          <a:spcPts val="0"/>
                        </a:spcAft>
                      </a:pPr>
                      <a:r>
                        <a:rPr lang="es-MX" sz="2500" b="1" dirty="0">
                          <a:effectLst/>
                          <a:latin typeface="Arial" panose="020B0604020202020204" pitchFamily="34" charset="0"/>
                          <a:cs typeface="Arial" panose="020B0604020202020204" pitchFamily="34" charset="0"/>
                        </a:rPr>
                        <a:t>t = 90 días</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1</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1,05</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3,20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70,75</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64,08/ 0,94</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5,02/ 0,03</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5,07/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2</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3,00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1,00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71,00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60,02/ 1,02</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6,14/ 0,01</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5,17/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4671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3</a:t>
                      </a:r>
                      <a:r>
                        <a:rPr lang="es-ES_tradnl" sz="2500" b="1" dirty="0">
                          <a:solidFill>
                            <a:srgbClr val="FF0000"/>
                          </a:solidFill>
                          <a:effectLst/>
                          <a:latin typeface="Arial" panose="020B0604020202020204" pitchFamily="34" charset="0"/>
                          <a:cs typeface="Arial" panose="020B0604020202020204" pitchFamily="34" charset="0"/>
                        </a:rPr>
                        <a:t>*</a:t>
                      </a:r>
                      <a:endParaRPr lang="es-ES" sz="2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1,00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73,50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104,40/ 0,87</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5,40/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5,27/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3635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4</a:t>
                      </a:r>
                      <a:r>
                        <a:rPr lang="es-ES_tradnl" sz="2500" b="1" dirty="0">
                          <a:solidFill>
                            <a:srgbClr val="FF0000"/>
                          </a:solidFill>
                          <a:effectLst/>
                          <a:latin typeface="Arial" panose="020B0604020202020204" pitchFamily="34" charset="0"/>
                          <a:cs typeface="Arial" panose="020B0604020202020204" pitchFamily="34" charset="0"/>
                        </a:rPr>
                        <a:t>*</a:t>
                      </a:r>
                      <a:endParaRPr lang="es-ES" sz="2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1,00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73,50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114,90/ 1,31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5,81/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5,23/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5</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2,00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3,00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70,00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69,06/ 1,01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5,34/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5,18/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6</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2,50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72,00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72,43/ 1,13</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5,51/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5,19/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7</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2,50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72,00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73,66/ 1,06</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5,49/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5,42/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8</a:t>
                      </a:r>
                      <a:r>
                        <a:rPr lang="es-ES_tradnl" sz="2500" b="1" dirty="0">
                          <a:solidFill>
                            <a:srgbClr val="FF0000"/>
                          </a:solidFill>
                          <a:effectLst/>
                          <a:latin typeface="Arial" panose="020B0604020202020204" pitchFamily="34" charset="0"/>
                          <a:cs typeface="Arial" panose="020B0604020202020204" pitchFamily="34" charset="0"/>
                        </a:rPr>
                        <a:t>*</a:t>
                      </a:r>
                      <a:endParaRPr lang="es-ES" sz="2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3,00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2,00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dirty="0">
                          <a:effectLst/>
                          <a:latin typeface="Arial" panose="020B0604020202020204" pitchFamily="34" charset="0"/>
                          <a:cs typeface="Arial" panose="020B0604020202020204" pitchFamily="34" charset="0"/>
                        </a:rPr>
                        <a:t>70,00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73,64/1,07</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5,62/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5,35/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9</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4,00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65,09/ 0,96</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4,98/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4,88/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10</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1,60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2,40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71,00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a:effectLst/>
                          <a:latin typeface="Arial" panose="020B0604020202020204" pitchFamily="34" charset="0"/>
                          <a:cs typeface="Arial" panose="020B0604020202020204" pitchFamily="34" charset="0"/>
                        </a:rPr>
                        <a:t>72,66/ 1,18</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5,52/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5,46/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323480">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11</a:t>
                      </a:r>
                      <a:r>
                        <a:rPr lang="es-ES_tradnl" sz="2500" b="1" dirty="0">
                          <a:solidFill>
                            <a:srgbClr val="FF0000"/>
                          </a:solidFill>
                          <a:effectLst/>
                          <a:latin typeface="Arial" panose="020B0604020202020204" pitchFamily="34" charset="0"/>
                          <a:cs typeface="Arial" panose="020B0604020202020204" pitchFamily="34" charset="0"/>
                        </a:rPr>
                        <a:t>*</a:t>
                      </a:r>
                      <a:endParaRPr lang="es-ES" sz="2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1,75</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1,00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72,25</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120,50/ 1,70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5,99/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5,84/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306385">
                <a:tc>
                  <a:txBody>
                    <a:bodyPr/>
                    <a:lstStyle/>
                    <a:p>
                      <a:pPr algn="ctr">
                        <a:lnSpc>
                          <a:spcPct val="115000"/>
                        </a:lnSpc>
                        <a:spcAft>
                          <a:spcPts val="600"/>
                        </a:spcAft>
                      </a:pPr>
                      <a:r>
                        <a:rPr lang="es-ES_tradnl" sz="2500" b="1" dirty="0">
                          <a:effectLst/>
                          <a:latin typeface="Arial" panose="020B0604020202020204" pitchFamily="34" charset="0"/>
                          <a:cs typeface="Arial" panose="020B0604020202020204" pitchFamily="34" charset="0"/>
                        </a:rPr>
                        <a:t>12</a:t>
                      </a:r>
                      <a:endParaRPr lang="es-ES" sz="2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4,00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ES_tradnl" sz="2500">
                          <a:effectLst/>
                          <a:latin typeface="Arial" panose="020B0604020202020204" pitchFamily="34" charset="0"/>
                          <a:cs typeface="Arial" panose="020B0604020202020204" pitchFamily="34" charset="0"/>
                        </a:rPr>
                        <a:t>70,50</a:t>
                      </a:r>
                      <a:endParaRPr lang="es-E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58,99/ 0,90</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5,19/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600"/>
                        </a:spcAft>
                      </a:pPr>
                      <a:r>
                        <a:rPr lang="es-MX" sz="2500" dirty="0">
                          <a:effectLst/>
                          <a:latin typeface="Arial" panose="020B0604020202020204" pitchFamily="34" charset="0"/>
                          <a:cs typeface="Arial" panose="020B0604020202020204" pitchFamily="34" charset="0"/>
                        </a:rPr>
                        <a:t>5,12/ 0,01</a:t>
                      </a:r>
                      <a:endParaRPr lang="es-ES"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bl>
          </a:graphicData>
        </a:graphic>
      </p:graphicFrame>
      <p:sp>
        <p:nvSpPr>
          <p:cNvPr id="28" name="Rectangle 1">
            <a:extLst>
              <a:ext uri="{FF2B5EF4-FFF2-40B4-BE49-F238E27FC236}">
                <a16:creationId xmlns:a16="http://schemas.microsoft.com/office/drawing/2014/main" id="{9E10E1FF-E749-431C-AC9C-43AECB9D63C2}"/>
              </a:ext>
            </a:extLst>
          </p:cNvPr>
          <p:cNvSpPr>
            <a:spLocks noChangeArrowheads="1"/>
          </p:cNvSpPr>
          <p:nvPr/>
        </p:nvSpPr>
        <p:spPr bwMode="auto">
          <a:xfrm>
            <a:off x="22396894" y="6924382"/>
            <a:ext cx="12160269" cy="4770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s-MX" sz="2500" b="1" i="0" u="none" strike="noStrike" cap="none" normalizeH="0" baseline="0" dirty="0">
                <a:ln>
                  <a:noFill/>
                </a:ln>
                <a:solidFill>
                  <a:schemeClr val="tx1"/>
                </a:solidFill>
                <a:latin typeface="Arial" panose="020B0604020202020204" pitchFamily="34" charset="0"/>
                <a:ea typeface="Times New Roman" panose="02020603050405020304" pitchFamily="18" charset="0"/>
                <a:cs typeface="Arial" panose="020B0604020202020204" pitchFamily="34" charset="0"/>
              </a:rPr>
              <a:t>Propiedades organolépticas: brillosas, homogéneas (excepto 3, 4 , 8 y 11)</a:t>
            </a:r>
            <a:endParaRPr kumimoji="0" lang="es-ES" sz="2500" b="0" i="0" u="none" strike="noStrike" cap="none" normalizeH="0" baseline="0" dirty="0">
              <a:ln>
                <a:noFill/>
              </a:ln>
              <a:solidFill>
                <a:schemeClr val="tx1"/>
              </a:solidFill>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627BD7FB-E75D-41B7-803C-FC326CC0F63A}"/>
              </a:ext>
            </a:extLst>
          </p:cNvPr>
          <p:cNvSpPr txBox="1"/>
          <p:nvPr/>
        </p:nvSpPr>
        <p:spPr>
          <a:xfrm>
            <a:off x="36062026" y="8380844"/>
            <a:ext cx="1130074" cy="492443"/>
          </a:xfrm>
          <a:prstGeom prst="rect">
            <a:avLst/>
          </a:prstGeom>
          <a:noFill/>
        </p:spPr>
        <p:txBody>
          <a:bodyPr wrap="square" rtlCol="0">
            <a:spAutoFit/>
          </a:bodyPr>
          <a:lstStyle/>
          <a:p>
            <a:r>
              <a:rPr lang="es-ES" sz="2600" b="1" dirty="0">
                <a:latin typeface="Arial" panose="020B0604020202020204" pitchFamily="34" charset="0"/>
                <a:cs typeface="Arial" panose="020B0604020202020204" pitchFamily="34" charset="0"/>
              </a:rPr>
              <a:t>Brillo</a:t>
            </a:r>
            <a:r>
              <a:rPr lang="es-ES" sz="2600" b="1" u="sng" dirty="0">
                <a:latin typeface="Arial" panose="020B0604020202020204" pitchFamily="34" charset="0"/>
                <a:cs typeface="Arial" panose="020B0604020202020204" pitchFamily="34" charset="0"/>
              </a:rPr>
              <a:t> </a:t>
            </a:r>
            <a:endParaRPr lang="es-MX" sz="2600" b="1" u="sng" dirty="0">
              <a:latin typeface="Arial" panose="020B0604020202020204" pitchFamily="34" charset="0"/>
              <a:cs typeface="Arial" panose="020B0604020202020204" pitchFamily="34" charset="0"/>
            </a:endParaRPr>
          </a:p>
        </p:txBody>
      </p:sp>
      <p:sp>
        <p:nvSpPr>
          <p:cNvPr id="35" name="Rectángulo 34">
            <a:extLst>
              <a:ext uri="{FF2B5EF4-FFF2-40B4-BE49-F238E27FC236}">
                <a16:creationId xmlns:a16="http://schemas.microsoft.com/office/drawing/2014/main" id="{99C4B6BD-9F14-4468-87A9-C734F89C0CEA}"/>
              </a:ext>
            </a:extLst>
          </p:cNvPr>
          <p:cNvSpPr/>
          <p:nvPr/>
        </p:nvSpPr>
        <p:spPr>
          <a:xfrm>
            <a:off x="40628683" y="8350067"/>
            <a:ext cx="1910972" cy="523220"/>
          </a:xfrm>
          <a:prstGeom prst="rect">
            <a:avLst/>
          </a:prstGeom>
        </p:spPr>
        <p:txBody>
          <a:bodyPr wrap="none">
            <a:spAutoFit/>
          </a:bodyPr>
          <a:lstStyle/>
          <a:p>
            <a:r>
              <a:rPr lang="es-ES" sz="2800" b="1" dirty="0"/>
              <a:t>Untuosidad</a:t>
            </a:r>
            <a:endParaRPr lang="es-MX" sz="2800" b="1" dirty="0"/>
          </a:p>
        </p:txBody>
      </p:sp>
      <p:graphicFrame>
        <p:nvGraphicFramePr>
          <p:cNvPr id="36" name="Gráfico 35">
            <a:extLst>
              <a:ext uri="{FF2B5EF4-FFF2-40B4-BE49-F238E27FC236}">
                <a16:creationId xmlns:a16="http://schemas.microsoft.com/office/drawing/2014/main" id="{9A2CA55C-3363-43B3-9AAB-544B475F33CD}"/>
              </a:ext>
            </a:extLst>
          </p:cNvPr>
          <p:cNvGraphicFramePr>
            <a:graphicFrameLocks/>
          </p:cNvGraphicFramePr>
          <p:nvPr>
            <p:extLst>
              <p:ext uri="{D42A27DB-BD31-4B8C-83A1-F6EECF244321}">
                <p14:modId xmlns:p14="http://schemas.microsoft.com/office/powerpoint/2010/main" val="4206722430"/>
              </p:ext>
            </p:extLst>
          </p:nvPr>
        </p:nvGraphicFramePr>
        <p:xfrm>
          <a:off x="36964633" y="8301505"/>
          <a:ext cx="2988385" cy="249724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7" name="Gráfico 36">
            <a:extLst>
              <a:ext uri="{FF2B5EF4-FFF2-40B4-BE49-F238E27FC236}">
                <a16:creationId xmlns:a16="http://schemas.microsoft.com/office/drawing/2014/main" id="{6F83964C-A44F-4D09-84B9-54D6B3C218B5}"/>
              </a:ext>
            </a:extLst>
          </p:cNvPr>
          <p:cNvGraphicFramePr>
            <a:graphicFrameLocks/>
          </p:cNvGraphicFramePr>
          <p:nvPr>
            <p:extLst>
              <p:ext uri="{D42A27DB-BD31-4B8C-83A1-F6EECF244321}">
                <p14:modId xmlns:p14="http://schemas.microsoft.com/office/powerpoint/2010/main" val="2196444274"/>
              </p:ext>
            </p:extLst>
          </p:nvPr>
        </p:nvGraphicFramePr>
        <p:xfrm>
          <a:off x="40325948" y="8690682"/>
          <a:ext cx="3254914" cy="1923725"/>
        </p:xfrm>
        <a:graphic>
          <a:graphicData uri="http://schemas.openxmlformats.org/drawingml/2006/chart">
            <c:chart xmlns:c="http://schemas.openxmlformats.org/drawingml/2006/chart" xmlns:r="http://schemas.openxmlformats.org/officeDocument/2006/relationships" r:id="rId18"/>
          </a:graphicData>
        </a:graphic>
      </p:graphicFrame>
      <p:grpSp>
        <p:nvGrpSpPr>
          <p:cNvPr id="41" name="Grupo 40">
            <a:extLst>
              <a:ext uri="{FF2B5EF4-FFF2-40B4-BE49-F238E27FC236}">
                <a16:creationId xmlns:a16="http://schemas.microsoft.com/office/drawing/2014/main" id="{91C04212-4DDD-495E-A82B-004AAD6230BC}"/>
              </a:ext>
            </a:extLst>
          </p:cNvPr>
          <p:cNvGrpSpPr/>
          <p:nvPr/>
        </p:nvGrpSpPr>
        <p:grpSpPr>
          <a:xfrm>
            <a:off x="39892450" y="8875887"/>
            <a:ext cx="933300" cy="1922864"/>
            <a:chOff x="315384" y="4250303"/>
            <a:chExt cx="933300" cy="1922864"/>
          </a:xfrm>
        </p:grpSpPr>
        <p:sp>
          <p:nvSpPr>
            <p:cNvPr id="42" name="Rectángulo 41">
              <a:extLst>
                <a:ext uri="{FF2B5EF4-FFF2-40B4-BE49-F238E27FC236}">
                  <a16:creationId xmlns:a16="http://schemas.microsoft.com/office/drawing/2014/main" id="{64B96B49-C462-4C5E-8D79-08132D839988}"/>
                </a:ext>
              </a:extLst>
            </p:cNvPr>
            <p:cNvSpPr/>
            <p:nvPr/>
          </p:nvSpPr>
          <p:spPr>
            <a:xfrm>
              <a:off x="321826" y="4696260"/>
              <a:ext cx="329979" cy="33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3" name="Rectángulo 42">
              <a:extLst>
                <a:ext uri="{FF2B5EF4-FFF2-40B4-BE49-F238E27FC236}">
                  <a16:creationId xmlns:a16="http://schemas.microsoft.com/office/drawing/2014/main" id="{320ABC44-450A-4975-9AA3-A2ED6C6BF9F3}"/>
                </a:ext>
              </a:extLst>
            </p:cNvPr>
            <p:cNvSpPr/>
            <p:nvPr/>
          </p:nvSpPr>
          <p:spPr>
            <a:xfrm>
              <a:off x="315384" y="4250303"/>
              <a:ext cx="329979" cy="3322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CuadroTexto 43">
              <a:extLst>
                <a:ext uri="{FF2B5EF4-FFF2-40B4-BE49-F238E27FC236}">
                  <a16:creationId xmlns:a16="http://schemas.microsoft.com/office/drawing/2014/main" id="{48E16E3D-969E-4369-9A8E-E144E7B7519A}"/>
                </a:ext>
              </a:extLst>
            </p:cNvPr>
            <p:cNvSpPr txBox="1"/>
            <p:nvPr/>
          </p:nvSpPr>
          <p:spPr>
            <a:xfrm>
              <a:off x="643005" y="4254847"/>
              <a:ext cx="485290" cy="1442061"/>
            </a:xfrm>
            <a:prstGeom prst="rect">
              <a:avLst/>
            </a:prstGeom>
            <a:noFill/>
          </p:spPr>
          <p:txBody>
            <a:bodyPr wrap="square" rtlCol="0">
              <a:spAutoFit/>
            </a:bodyPr>
            <a:lstStyle/>
            <a:p>
              <a:endParaRPr lang="es-PE" dirty="0">
                <a:latin typeface="Arial" panose="020B0604020202020204" pitchFamily="34" charset="0"/>
                <a:cs typeface="Arial" panose="020B0604020202020204" pitchFamily="34" charset="0"/>
              </a:endParaRPr>
            </a:p>
          </p:txBody>
        </p:sp>
        <p:sp>
          <p:nvSpPr>
            <p:cNvPr id="45" name="CuadroTexto 44">
              <a:extLst>
                <a:ext uri="{FF2B5EF4-FFF2-40B4-BE49-F238E27FC236}">
                  <a16:creationId xmlns:a16="http://schemas.microsoft.com/office/drawing/2014/main" id="{56C5B549-8DD9-42DD-800D-9907E25765B1}"/>
                </a:ext>
              </a:extLst>
            </p:cNvPr>
            <p:cNvSpPr txBox="1"/>
            <p:nvPr/>
          </p:nvSpPr>
          <p:spPr>
            <a:xfrm>
              <a:off x="659466" y="4731106"/>
              <a:ext cx="589218" cy="1442061"/>
            </a:xfrm>
            <a:prstGeom prst="rect">
              <a:avLst/>
            </a:prstGeom>
            <a:noFill/>
          </p:spPr>
          <p:txBody>
            <a:bodyPr wrap="square" rtlCol="0">
              <a:spAutoFit/>
            </a:bodyPr>
            <a:lstStyle/>
            <a:p>
              <a:endParaRPr lang="es-PE" dirty="0">
                <a:latin typeface="Arial" panose="020B0604020202020204" pitchFamily="34" charset="0"/>
                <a:cs typeface="Arial" panose="020B0604020202020204" pitchFamily="34" charset="0"/>
              </a:endParaRPr>
            </a:p>
          </p:txBody>
        </p:sp>
      </p:grpSp>
      <p:grpSp>
        <p:nvGrpSpPr>
          <p:cNvPr id="46" name="Grupo 45">
            <a:extLst>
              <a:ext uri="{FF2B5EF4-FFF2-40B4-BE49-F238E27FC236}">
                <a16:creationId xmlns:a16="http://schemas.microsoft.com/office/drawing/2014/main" id="{D9FC274A-C723-4CCE-BC8E-34E8B2924D9A}"/>
              </a:ext>
            </a:extLst>
          </p:cNvPr>
          <p:cNvGrpSpPr/>
          <p:nvPr/>
        </p:nvGrpSpPr>
        <p:grpSpPr>
          <a:xfrm>
            <a:off x="36297084" y="8942873"/>
            <a:ext cx="344082" cy="816153"/>
            <a:chOff x="315384" y="4250303"/>
            <a:chExt cx="336421" cy="782757"/>
          </a:xfrm>
        </p:grpSpPr>
        <p:sp>
          <p:nvSpPr>
            <p:cNvPr id="47" name="Rectángulo 46">
              <a:extLst>
                <a:ext uri="{FF2B5EF4-FFF2-40B4-BE49-F238E27FC236}">
                  <a16:creationId xmlns:a16="http://schemas.microsoft.com/office/drawing/2014/main" id="{53E1C480-96C0-4788-A8A3-4BDD15ADFCA0}"/>
                </a:ext>
              </a:extLst>
            </p:cNvPr>
            <p:cNvSpPr/>
            <p:nvPr/>
          </p:nvSpPr>
          <p:spPr>
            <a:xfrm>
              <a:off x="321826" y="4696260"/>
              <a:ext cx="329979" cy="33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Rectángulo 47">
              <a:extLst>
                <a:ext uri="{FF2B5EF4-FFF2-40B4-BE49-F238E27FC236}">
                  <a16:creationId xmlns:a16="http://schemas.microsoft.com/office/drawing/2014/main" id="{655AAE38-A177-4E73-BED6-2BF8BF0CF32B}"/>
                </a:ext>
              </a:extLst>
            </p:cNvPr>
            <p:cNvSpPr/>
            <p:nvPr/>
          </p:nvSpPr>
          <p:spPr>
            <a:xfrm>
              <a:off x="315384" y="4250303"/>
              <a:ext cx="329979" cy="3322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 name="Rectángulo 1">
            <a:extLst>
              <a:ext uri="{FF2B5EF4-FFF2-40B4-BE49-F238E27FC236}">
                <a16:creationId xmlns:a16="http://schemas.microsoft.com/office/drawing/2014/main" id="{45E78896-E420-40D9-90B2-1D545968A845}"/>
              </a:ext>
            </a:extLst>
          </p:cNvPr>
          <p:cNvSpPr/>
          <p:nvPr/>
        </p:nvSpPr>
        <p:spPr>
          <a:xfrm>
            <a:off x="36497830" y="9116958"/>
            <a:ext cx="882970" cy="583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500" dirty="0">
                <a:solidFill>
                  <a:schemeClr val="tx1"/>
                </a:solidFill>
                <a:latin typeface="Arial" panose="020B0604020202020204" pitchFamily="34" charset="0"/>
                <a:cs typeface="Arial" panose="020B0604020202020204" pitchFamily="34" charset="0"/>
              </a:rPr>
              <a:t>No</a:t>
            </a:r>
          </a:p>
          <a:p>
            <a:pPr algn="ctr"/>
            <a:endParaRPr lang="es-PE" sz="2500" dirty="0">
              <a:solidFill>
                <a:schemeClr val="tx1"/>
              </a:solidFill>
              <a:latin typeface="Arial" panose="020B0604020202020204" pitchFamily="34" charset="0"/>
              <a:cs typeface="Arial" panose="020B0604020202020204" pitchFamily="34" charset="0"/>
            </a:endParaRPr>
          </a:p>
          <a:p>
            <a:pPr algn="ctr"/>
            <a:r>
              <a:rPr lang="es-PE" sz="2500" dirty="0">
                <a:solidFill>
                  <a:schemeClr val="tx1"/>
                </a:solidFill>
                <a:latin typeface="Arial" panose="020B0604020202020204" pitchFamily="34" charset="0"/>
                <a:cs typeface="Arial" panose="020B0604020202020204" pitchFamily="34" charset="0"/>
              </a:rPr>
              <a:t>Si</a:t>
            </a:r>
          </a:p>
        </p:txBody>
      </p:sp>
      <p:sp>
        <p:nvSpPr>
          <p:cNvPr id="51" name="Rectángulo 50">
            <a:extLst>
              <a:ext uri="{FF2B5EF4-FFF2-40B4-BE49-F238E27FC236}">
                <a16:creationId xmlns:a16="http://schemas.microsoft.com/office/drawing/2014/main" id="{00B0AD16-2AFA-48AB-8B96-92EF30620D66}"/>
              </a:ext>
            </a:extLst>
          </p:cNvPr>
          <p:cNvSpPr/>
          <p:nvPr/>
        </p:nvSpPr>
        <p:spPr>
          <a:xfrm>
            <a:off x="40068202" y="9078388"/>
            <a:ext cx="882970" cy="583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500" dirty="0">
                <a:solidFill>
                  <a:schemeClr val="tx1"/>
                </a:solidFill>
                <a:latin typeface="Arial" panose="020B0604020202020204" pitchFamily="34" charset="0"/>
                <a:cs typeface="Arial" panose="020B0604020202020204" pitchFamily="34" charset="0"/>
              </a:rPr>
              <a:t>No</a:t>
            </a:r>
          </a:p>
          <a:p>
            <a:pPr algn="ctr"/>
            <a:endParaRPr lang="es-PE" sz="2500" dirty="0">
              <a:solidFill>
                <a:schemeClr val="tx1"/>
              </a:solidFill>
              <a:latin typeface="Arial" panose="020B0604020202020204" pitchFamily="34" charset="0"/>
              <a:cs typeface="Arial" panose="020B0604020202020204" pitchFamily="34" charset="0"/>
            </a:endParaRPr>
          </a:p>
          <a:p>
            <a:pPr algn="ctr"/>
            <a:r>
              <a:rPr lang="es-PE" sz="2500" dirty="0">
                <a:solidFill>
                  <a:schemeClr val="tx1"/>
                </a:solidFill>
                <a:latin typeface="Arial" panose="020B0604020202020204" pitchFamily="34" charset="0"/>
                <a:cs typeface="Arial" panose="020B0604020202020204" pitchFamily="34" charset="0"/>
              </a:rPr>
              <a:t>Si</a:t>
            </a:r>
          </a:p>
        </p:txBody>
      </p:sp>
      <p:graphicFrame>
        <p:nvGraphicFramePr>
          <p:cNvPr id="52" name="Tabla 51">
            <a:extLst>
              <a:ext uri="{FF2B5EF4-FFF2-40B4-BE49-F238E27FC236}">
                <a16:creationId xmlns:a16="http://schemas.microsoft.com/office/drawing/2014/main" id="{EA53DE07-52DC-4D84-8E54-0CBEB9B33721}"/>
              </a:ext>
            </a:extLst>
          </p:cNvPr>
          <p:cNvGraphicFramePr>
            <a:graphicFrameLocks noGrp="1"/>
          </p:cNvGraphicFramePr>
          <p:nvPr>
            <p:extLst>
              <p:ext uri="{D42A27DB-BD31-4B8C-83A1-F6EECF244321}">
                <p14:modId xmlns:p14="http://schemas.microsoft.com/office/powerpoint/2010/main" val="56625918"/>
              </p:ext>
            </p:extLst>
          </p:nvPr>
        </p:nvGraphicFramePr>
        <p:xfrm>
          <a:off x="36179771" y="10548695"/>
          <a:ext cx="7048854" cy="4988814"/>
        </p:xfrm>
        <a:graphic>
          <a:graphicData uri="http://schemas.openxmlformats.org/drawingml/2006/table">
            <a:tbl>
              <a:tblPr firstRow="1" firstCol="1" bandRow="1">
                <a:tableStyleId>{5940675A-B579-460E-94D1-54222C63F5DA}</a:tableStyleId>
              </a:tblPr>
              <a:tblGrid>
                <a:gridCol w="2377704">
                  <a:extLst>
                    <a:ext uri="{9D8B030D-6E8A-4147-A177-3AD203B41FA5}">
                      <a16:colId xmlns:a16="http://schemas.microsoft.com/office/drawing/2014/main" val="3720735521"/>
                    </a:ext>
                  </a:extLst>
                </a:gridCol>
                <a:gridCol w="2217267">
                  <a:extLst>
                    <a:ext uri="{9D8B030D-6E8A-4147-A177-3AD203B41FA5}">
                      <a16:colId xmlns:a16="http://schemas.microsoft.com/office/drawing/2014/main" val="611135426"/>
                    </a:ext>
                  </a:extLst>
                </a:gridCol>
                <a:gridCol w="2453883">
                  <a:extLst>
                    <a:ext uri="{9D8B030D-6E8A-4147-A177-3AD203B41FA5}">
                      <a16:colId xmlns:a16="http://schemas.microsoft.com/office/drawing/2014/main" val="2725350592"/>
                    </a:ext>
                  </a:extLst>
                </a:gridCol>
              </a:tblGrid>
              <a:tr h="222250">
                <a:tc>
                  <a:txBody>
                    <a:bodyPr/>
                    <a:lstStyle/>
                    <a:p>
                      <a:pPr algn="ctr">
                        <a:lnSpc>
                          <a:spcPct val="115000"/>
                        </a:lnSpc>
                        <a:spcAft>
                          <a:spcPts val="800"/>
                        </a:spcAft>
                      </a:pPr>
                      <a:r>
                        <a:rPr lang="es-PE" sz="2500" b="1" dirty="0">
                          <a:effectLst/>
                          <a:latin typeface="Arial" panose="020B0604020202020204" pitchFamily="34" charset="0"/>
                          <a:cs typeface="Arial" panose="020B0604020202020204" pitchFamily="34" charset="0"/>
                        </a:rPr>
                        <a:t>Propiedad</a:t>
                      </a:r>
                      <a:endParaRPr lang="es-PE" sz="2500" b="1"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solidFill>
                      <a:schemeClr val="accent2">
                        <a:lumMod val="20000"/>
                        <a:lumOff val="80000"/>
                      </a:schemeClr>
                    </a:solidFill>
                  </a:tcPr>
                </a:tc>
                <a:tc>
                  <a:txBody>
                    <a:bodyPr/>
                    <a:lstStyle/>
                    <a:p>
                      <a:pPr algn="ctr">
                        <a:lnSpc>
                          <a:spcPct val="115000"/>
                        </a:lnSpc>
                        <a:spcAft>
                          <a:spcPts val="800"/>
                        </a:spcAft>
                      </a:pPr>
                      <a:r>
                        <a:rPr lang="es-PE" sz="2500" b="1" dirty="0">
                          <a:effectLst/>
                          <a:latin typeface="Arial" panose="020B0604020202020204" pitchFamily="34" charset="0"/>
                          <a:cs typeface="Arial" panose="020B0604020202020204" pitchFamily="34" charset="0"/>
                        </a:rPr>
                        <a:t>Categoría</a:t>
                      </a:r>
                      <a:endParaRPr lang="es-PE" sz="2500" b="1"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solidFill>
                      <a:schemeClr val="accent2">
                        <a:lumMod val="20000"/>
                        <a:lumOff val="80000"/>
                      </a:schemeClr>
                    </a:solidFill>
                  </a:tcPr>
                </a:tc>
                <a:tc>
                  <a:txBody>
                    <a:bodyPr/>
                    <a:lstStyle/>
                    <a:p>
                      <a:pPr algn="ctr">
                        <a:lnSpc>
                          <a:spcPct val="115000"/>
                        </a:lnSpc>
                        <a:spcAft>
                          <a:spcPts val="800"/>
                        </a:spcAft>
                      </a:pPr>
                      <a:r>
                        <a:rPr lang="es-PE" sz="2500" b="1" dirty="0">
                          <a:effectLst/>
                          <a:latin typeface="Arial" panose="020B0604020202020204" pitchFamily="34" charset="0"/>
                          <a:cs typeface="Arial" panose="020B0604020202020204" pitchFamily="34" charset="0"/>
                        </a:rPr>
                        <a:t>Sig.  (Binomial)</a:t>
                      </a:r>
                      <a:endParaRPr lang="es-PE" sz="2500" b="1"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solidFill>
                      <a:schemeClr val="accent2">
                        <a:lumMod val="20000"/>
                        <a:lumOff val="80000"/>
                      </a:schemeClr>
                    </a:solidFill>
                  </a:tcPr>
                </a:tc>
                <a:extLst>
                  <a:ext uri="{0D108BD9-81ED-4DB2-BD59-A6C34878D82A}">
                    <a16:rowId xmlns:a16="http://schemas.microsoft.com/office/drawing/2014/main" val="3784379382"/>
                  </a:ext>
                </a:extLst>
              </a:tr>
              <a:tr h="219075">
                <a:tc rowSpan="2">
                  <a:txBody>
                    <a:bodyPr/>
                    <a:lstStyle/>
                    <a:p>
                      <a:pPr algn="ctr">
                        <a:lnSpc>
                          <a:spcPct val="115000"/>
                        </a:lnSpc>
                        <a:spcAft>
                          <a:spcPts val="800"/>
                        </a:spcAft>
                      </a:pPr>
                      <a:r>
                        <a:rPr lang="es-PE" sz="2500" b="1" dirty="0">
                          <a:effectLst/>
                          <a:latin typeface="Arial" panose="020B0604020202020204" pitchFamily="34" charset="0"/>
                          <a:cs typeface="Arial" panose="020B0604020202020204" pitchFamily="34" charset="0"/>
                        </a:rPr>
                        <a:t>Brillo</a:t>
                      </a:r>
                      <a:endParaRPr lang="es-PE" sz="2500" b="1"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Sí</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rowSpan="2">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&lt;0,001</a:t>
                      </a:r>
                    </a:p>
                    <a:p>
                      <a:pPr algn="ctr">
                        <a:lnSpc>
                          <a:spcPct val="115000"/>
                        </a:lnSpc>
                        <a:spcAft>
                          <a:spcPts val="800"/>
                        </a:spcAft>
                      </a:pPr>
                      <a:r>
                        <a:rPr lang="es-PE" sz="2500">
                          <a:effectLst/>
                          <a:latin typeface="Arial" panose="020B0604020202020204" pitchFamily="34" charset="0"/>
                          <a:cs typeface="Arial" panose="020B0604020202020204" pitchFamily="34" charset="0"/>
                        </a:rPr>
                        <a:t> </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extLst>
                  <a:ext uri="{0D108BD9-81ED-4DB2-BD59-A6C34878D82A}">
                    <a16:rowId xmlns:a16="http://schemas.microsoft.com/office/drawing/2014/main" val="341173081"/>
                  </a:ext>
                </a:extLst>
              </a:tr>
              <a:tr h="222250">
                <a:tc vMerge="1">
                  <a:txBody>
                    <a:bodyPr/>
                    <a:lstStyle/>
                    <a:p>
                      <a:endParaRPr lang="es-PE"/>
                    </a:p>
                  </a:txBody>
                  <a:tcPr/>
                </a:tc>
                <a:tc>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No</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vMerge="1">
                  <a:txBody>
                    <a:bodyPr/>
                    <a:lstStyle/>
                    <a:p>
                      <a:endParaRPr lang="es-PE"/>
                    </a:p>
                  </a:txBody>
                  <a:tcPr/>
                </a:tc>
                <a:extLst>
                  <a:ext uri="{0D108BD9-81ED-4DB2-BD59-A6C34878D82A}">
                    <a16:rowId xmlns:a16="http://schemas.microsoft.com/office/drawing/2014/main" val="1485069043"/>
                  </a:ext>
                </a:extLst>
              </a:tr>
              <a:tr h="219075">
                <a:tc rowSpan="2">
                  <a:txBody>
                    <a:bodyPr/>
                    <a:lstStyle/>
                    <a:p>
                      <a:pPr algn="ctr">
                        <a:lnSpc>
                          <a:spcPct val="115000"/>
                        </a:lnSpc>
                        <a:spcAft>
                          <a:spcPts val="800"/>
                        </a:spcAft>
                      </a:pPr>
                      <a:r>
                        <a:rPr lang="es-PE" sz="2500" b="1" dirty="0">
                          <a:effectLst/>
                          <a:latin typeface="Arial" panose="020B0604020202020204" pitchFamily="34" charset="0"/>
                          <a:cs typeface="Arial" panose="020B0604020202020204" pitchFamily="34" charset="0"/>
                        </a:rPr>
                        <a:t>Extensibilidad</a:t>
                      </a:r>
                      <a:endParaRPr lang="es-PE" sz="2500" b="1"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Se extiende</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rowSpan="2">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&lt;0,001</a:t>
                      </a:r>
                    </a:p>
                    <a:p>
                      <a:pPr algn="ctr">
                        <a:lnSpc>
                          <a:spcPct val="115000"/>
                        </a:lnSpc>
                        <a:spcAft>
                          <a:spcPts val="800"/>
                        </a:spcAft>
                      </a:pPr>
                      <a:r>
                        <a:rPr lang="es-PE" sz="2500">
                          <a:effectLst/>
                          <a:latin typeface="Arial" panose="020B0604020202020204" pitchFamily="34" charset="0"/>
                          <a:cs typeface="Arial" panose="020B0604020202020204" pitchFamily="34" charset="0"/>
                        </a:rPr>
                        <a:t> </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extLst>
                  <a:ext uri="{0D108BD9-81ED-4DB2-BD59-A6C34878D82A}">
                    <a16:rowId xmlns:a16="http://schemas.microsoft.com/office/drawing/2014/main" val="1283477956"/>
                  </a:ext>
                </a:extLst>
              </a:tr>
              <a:tr h="222250">
                <a:tc vMerge="1">
                  <a:txBody>
                    <a:bodyPr/>
                    <a:lstStyle/>
                    <a:p>
                      <a:endParaRPr lang="es-PE"/>
                    </a:p>
                  </a:txBody>
                  <a:tcPr/>
                </a:tc>
                <a:tc>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No se extiende</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vMerge="1">
                  <a:txBody>
                    <a:bodyPr/>
                    <a:lstStyle/>
                    <a:p>
                      <a:endParaRPr lang="es-PE"/>
                    </a:p>
                  </a:txBody>
                  <a:tcPr/>
                </a:tc>
                <a:extLst>
                  <a:ext uri="{0D108BD9-81ED-4DB2-BD59-A6C34878D82A}">
                    <a16:rowId xmlns:a16="http://schemas.microsoft.com/office/drawing/2014/main" val="1336260085"/>
                  </a:ext>
                </a:extLst>
              </a:tr>
              <a:tr h="219075">
                <a:tc rowSpan="2">
                  <a:txBody>
                    <a:bodyPr/>
                    <a:lstStyle/>
                    <a:p>
                      <a:pPr algn="ctr">
                        <a:lnSpc>
                          <a:spcPct val="115000"/>
                        </a:lnSpc>
                        <a:spcAft>
                          <a:spcPts val="800"/>
                        </a:spcAft>
                      </a:pPr>
                      <a:r>
                        <a:rPr lang="es-PE" sz="2500" b="1" dirty="0">
                          <a:effectLst/>
                          <a:latin typeface="Arial" panose="020B0604020202020204" pitchFamily="34" charset="0"/>
                          <a:cs typeface="Arial" panose="020B0604020202020204" pitchFamily="34" charset="0"/>
                        </a:rPr>
                        <a:t>Grumos</a:t>
                      </a:r>
                      <a:endParaRPr lang="es-PE" sz="2500" b="1"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No</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rowSpan="2">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&lt;0,001</a:t>
                      </a:r>
                    </a:p>
                    <a:p>
                      <a:pPr algn="ctr">
                        <a:lnSpc>
                          <a:spcPct val="115000"/>
                        </a:lnSpc>
                        <a:spcAft>
                          <a:spcPts val="800"/>
                        </a:spcAft>
                      </a:pPr>
                      <a:r>
                        <a:rPr lang="es-PE" sz="2500">
                          <a:effectLst/>
                          <a:latin typeface="Arial" panose="020B0604020202020204" pitchFamily="34" charset="0"/>
                          <a:cs typeface="Arial" panose="020B0604020202020204" pitchFamily="34" charset="0"/>
                        </a:rPr>
                        <a:t> </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extLst>
                  <a:ext uri="{0D108BD9-81ED-4DB2-BD59-A6C34878D82A}">
                    <a16:rowId xmlns:a16="http://schemas.microsoft.com/office/drawing/2014/main" val="1204593938"/>
                  </a:ext>
                </a:extLst>
              </a:tr>
              <a:tr h="222885">
                <a:tc vMerge="1">
                  <a:txBody>
                    <a:bodyPr/>
                    <a:lstStyle/>
                    <a:p>
                      <a:endParaRPr lang="es-PE"/>
                    </a:p>
                  </a:txBody>
                  <a:tcPr/>
                </a:tc>
                <a:tc>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Sí</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vMerge="1">
                  <a:txBody>
                    <a:bodyPr/>
                    <a:lstStyle/>
                    <a:p>
                      <a:endParaRPr lang="es-PE"/>
                    </a:p>
                  </a:txBody>
                  <a:tcPr/>
                </a:tc>
                <a:extLst>
                  <a:ext uri="{0D108BD9-81ED-4DB2-BD59-A6C34878D82A}">
                    <a16:rowId xmlns:a16="http://schemas.microsoft.com/office/drawing/2014/main" val="2032700933"/>
                  </a:ext>
                </a:extLst>
              </a:tr>
              <a:tr h="222250">
                <a:tc rowSpan="2">
                  <a:txBody>
                    <a:bodyPr/>
                    <a:lstStyle/>
                    <a:p>
                      <a:pPr algn="ctr">
                        <a:lnSpc>
                          <a:spcPct val="115000"/>
                        </a:lnSpc>
                        <a:spcAft>
                          <a:spcPts val="800"/>
                        </a:spcAft>
                      </a:pPr>
                      <a:r>
                        <a:rPr lang="es-PE" sz="2500" b="1" dirty="0">
                          <a:effectLst/>
                          <a:latin typeface="Arial" panose="020B0604020202020204" pitchFamily="34" charset="0"/>
                          <a:cs typeface="Arial" panose="020B0604020202020204" pitchFamily="34" charset="0"/>
                        </a:rPr>
                        <a:t>Untuosidad</a:t>
                      </a:r>
                      <a:endParaRPr lang="es-PE" sz="2500" b="1"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Untuosa</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rowSpan="2">
                  <a:txBody>
                    <a:bodyPr/>
                    <a:lstStyle/>
                    <a:p>
                      <a:pPr algn="ctr">
                        <a:lnSpc>
                          <a:spcPct val="115000"/>
                        </a:lnSpc>
                        <a:spcAft>
                          <a:spcPts val="800"/>
                        </a:spcAft>
                      </a:pPr>
                      <a:r>
                        <a:rPr lang="es-PE" sz="2500">
                          <a:effectLst/>
                          <a:latin typeface="Arial" panose="020B0604020202020204" pitchFamily="34" charset="0"/>
                          <a:cs typeface="Arial" panose="020B0604020202020204" pitchFamily="34" charset="0"/>
                        </a:rPr>
                        <a:t>0,391</a:t>
                      </a:r>
                    </a:p>
                    <a:p>
                      <a:pPr algn="ctr">
                        <a:lnSpc>
                          <a:spcPct val="115000"/>
                        </a:lnSpc>
                        <a:spcAft>
                          <a:spcPts val="800"/>
                        </a:spcAft>
                      </a:pPr>
                      <a:r>
                        <a:rPr lang="es-PE" sz="2500">
                          <a:effectLst/>
                          <a:latin typeface="Arial" panose="020B0604020202020204" pitchFamily="34" charset="0"/>
                          <a:cs typeface="Arial" panose="020B0604020202020204" pitchFamily="34" charset="0"/>
                        </a:rPr>
                        <a:t> </a:t>
                      </a:r>
                      <a:endParaRPr lang="es-PE" sz="250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extLst>
                  <a:ext uri="{0D108BD9-81ED-4DB2-BD59-A6C34878D82A}">
                    <a16:rowId xmlns:a16="http://schemas.microsoft.com/office/drawing/2014/main" val="2300213265"/>
                  </a:ext>
                </a:extLst>
              </a:tr>
              <a:tr h="219075">
                <a:tc vMerge="1">
                  <a:txBody>
                    <a:bodyPr/>
                    <a:lstStyle/>
                    <a:p>
                      <a:endParaRPr lang="es-PE"/>
                    </a:p>
                  </a:txBody>
                  <a:tcPr/>
                </a:tc>
                <a:tc>
                  <a:txBody>
                    <a:bodyPr/>
                    <a:lstStyle/>
                    <a:p>
                      <a:pPr algn="ctr">
                        <a:lnSpc>
                          <a:spcPct val="115000"/>
                        </a:lnSpc>
                        <a:spcAft>
                          <a:spcPts val="800"/>
                        </a:spcAft>
                      </a:pPr>
                      <a:r>
                        <a:rPr lang="es-PE" sz="2500" dirty="0">
                          <a:effectLst/>
                          <a:latin typeface="Arial" panose="020B0604020202020204" pitchFamily="34" charset="0"/>
                          <a:cs typeface="Arial" panose="020B0604020202020204" pitchFamily="34" charset="0"/>
                        </a:rPr>
                        <a:t>No untuosa</a:t>
                      </a:r>
                      <a:endParaRPr lang="es-PE" sz="2500" dirty="0">
                        <a:effectLst/>
                        <a:latin typeface="Arial" panose="020B0604020202020204" pitchFamily="34" charset="0"/>
                        <a:ea typeface="Calibri" panose="020F0502020204030204" pitchFamily="34" charset="0"/>
                        <a:cs typeface="Arial" panose="020B0604020202020204" pitchFamily="34" charset="0"/>
                      </a:endParaRPr>
                    </a:p>
                  </a:txBody>
                  <a:tcPr marL="111125" marR="30480" marT="14605" marB="0" anchor="ctr"/>
                </a:tc>
                <a:tc vMerge="1">
                  <a:txBody>
                    <a:bodyPr/>
                    <a:lstStyle/>
                    <a:p>
                      <a:endParaRPr lang="es-PE"/>
                    </a:p>
                  </a:txBody>
                  <a:tcPr/>
                </a:tc>
                <a:extLst>
                  <a:ext uri="{0D108BD9-81ED-4DB2-BD59-A6C34878D82A}">
                    <a16:rowId xmlns:a16="http://schemas.microsoft.com/office/drawing/2014/main" val="3219279603"/>
                  </a:ext>
                </a:extLst>
              </a:tr>
            </a:tbl>
          </a:graphicData>
        </a:graphic>
      </p:graphicFrame>
      <p:sp>
        <p:nvSpPr>
          <p:cNvPr id="53" name="Rectángulo 52">
            <a:extLst>
              <a:ext uri="{FF2B5EF4-FFF2-40B4-BE49-F238E27FC236}">
                <a16:creationId xmlns:a16="http://schemas.microsoft.com/office/drawing/2014/main" id="{53A04502-1773-443E-9C54-BE676D64C4D9}"/>
              </a:ext>
            </a:extLst>
          </p:cNvPr>
          <p:cNvSpPr/>
          <p:nvPr/>
        </p:nvSpPr>
        <p:spPr>
          <a:xfrm>
            <a:off x="36724194" y="6995686"/>
            <a:ext cx="5562789" cy="1246495"/>
          </a:xfrm>
          <a:prstGeom prst="rect">
            <a:avLst/>
          </a:prstGeom>
        </p:spPr>
        <p:txBody>
          <a:bodyPr wrap="square">
            <a:spAutoFit/>
          </a:bodyPr>
          <a:lstStyle/>
          <a:p>
            <a:pPr algn="ctr"/>
            <a:r>
              <a:rPr lang="es-ES" sz="2500" b="1" dirty="0">
                <a:latin typeface="Arial" panose="020B0604020202020204" pitchFamily="34" charset="0"/>
                <a:cs typeface="Arial" panose="020B0604020202020204" pitchFamily="34" charset="0"/>
              </a:rPr>
              <a:t>Evaluación del nivel de aceptación de la crema corporal natural: Muestra simple o única </a:t>
            </a:r>
            <a:endParaRPr lang="es-MX" sz="2500" b="1" dirty="0">
              <a:latin typeface="Arial" panose="020B0604020202020204" pitchFamily="34" charset="0"/>
              <a:cs typeface="Arial" panose="020B0604020202020204" pitchFamily="34" charset="0"/>
            </a:endParaRPr>
          </a:p>
        </p:txBody>
      </p:sp>
      <p:sp>
        <p:nvSpPr>
          <p:cNvPr id="54" name="Rectangle 1">
            <a:extLst>
              <a:ext uri="{FF2B5EF4-FFF2-40B4-BE49-F238E27FC236}">
                <a16:creationId xmlns:a16="http://schemas.microsoft.com/office/drawing/2014/main" id="{8F6037BF-A06B-4EF8-8D42-13FD690240D1}"/>
              </a:ext>
            </a:extLst>
          </p:cNvPr>
          <p:cNvSpPr>
            <a:spLocks noChangeArrowheads="1"/>
          </p:cNvSpPr>
          <p:nvPr/>
        </p:nvSpPr>
        <p:spPr bwMode="auto">
          <a:xfrm>
            <a:off x="26238975" y="14350737"/>
            <a:ext cx="6172367" cy="4770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s-ES" sz="25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Evaluación del nivel de agrado</a:t>
            </a:r>
            <a:endParaRPr kumimoji="0" lang="es-ES" sz="25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5" name="Grupo 54">
            <a:extLst>
              <a:ext uri="{FF2B5EF4-FFF2-40B4-BE49-F238E27FC236}">
                <a16:creationId xmlns:a16="http://schemas.microsoft.com/office/drawing/2014/main" id="{66CA9302-8876-4B7F-A12F-D8582B1C1C57}"/>
              </a:ext>
            </a:extLst>
          </p:cNvPr>
          <p:cNvGrpSpPr/>
          <p:nvPr/>
        </p:nvGrpSpPr>
        <p:grpSpPr>
          <a:xfrm>
            <a:off x="23193735" y="15171467"/>
            <a:ext cx="6572441" cy="5116098"/>
            <a:chOff x="0" y="1981200"/>
            <a:chExt cx="6090478" cy="5116098"/>
          </a:xfrm>
        </p:grpSpPr>
        <p:sp>
          <p:nvSpPr>
            <p:cNvPr id="56" name="Rectángulo 55">
              <a:extLst>
                <a:ext uri="{FF2B5EF4-FFF2-40B4-BE49-F238E27FC236}">
                  <a16:creationId xmlns:a16="http://schemas.microsoft.com/office/drawing/2014/main" id="{CE4D0150-F616-405C-9638-A6596C7E2D3C}"/>
                </a:ext>
              </a:extLst>
            </p:cNvPr>
            <p:cNvSpPr/>
            <p:nvPr/>
          </p:nvSpPr>
          <p:spPr>
            <a:xfrm>
              <a:off x="482160" y="6235524"/>
              <a:ext cx="5608318" cy="861774"/>
            </a:xfrm>
            <a:prstGeom prst="rect">
              <a:avLst/>
            </a:prstGeom>
          </p:spPr>
          <p:txBody>
            <a:bodyPr wrap="square">
              <a:spAutoFit/>
            </a:bodyPr>
            <a:lstStyle/>
            <a:p>
              <a:pPr algn="ctr"/>
              <a:r>
                <a:rPr lang="es-MX" sz="2500" b="1" dirty="0">
                  <a:latin typeface="Arial" panose="020B0604020202020204" pitchFamily="34" charset="0"/>
                  <a:cs typeface="Arial" panose="020B0604020202020204" pitchFamily="34" charset="0"/>
                </a:rPr>
                <a:t>Nivel de agrado </a:t>
              </a:r>
              <a:r>
                <a:rPr lang="es-ES" sz="2500" b="1" dirty="0">
                  <a:latin typeface="Arial" panose="020B0604020202020204" pitchFamily="34" charset="0"/>
                  <a:cs typeface="Arial" panose="020B0604020202020204" pitchFamily="34" charset="0"/>
                </a:rPr>
                <a:t>del color de las cremas </a:t>
              </a:r>
              <a:r>
                <a:rPr lang="es-MX" sz="2500" b="1" dirty="0">
                  <a:latin typeface="Arial" panose="020B0604020202020204" pitchFamily="34" charset="0"/>
                  <a:cs typeface="Arial" panose="020B0604020202020204" pitchFamily="34" charset="0"/>
                </a:rPr>
                <a:t> </a:t>
              </a:r>
            </a:p>
          </p:txBody>
        </p:sp>
        <p:pic>
          <p:nvPicPr>
            <p:cNvPr id="57" name="Imagen 56">
              <a:extLst>
                <a:ext uri="{FF2B5EF4-FFF2-40B4-BE49-F238E27FC236}">
                  <a16:creationId xmlns:a16="http://schemas.microsoft.com/office/drawing/2014/main" id="{554A0515-EA82-4848-A9C3-FC9FC1B8CEC5}"/>
                </a:ext>
              </a:extLst>
            </p:cNvPr>
            <p:cNvPicPr>
              <a:picLocks noChangeAspect="1"/>
            </p:cNvPicPr>
            <p:nvPr/>
          </p:nvPicPr>
          <p:blipFill>
            <a:blip r:embed="rId19">
              <a:extLst>
                <a:ext uri="{BEBA8EAE-BF5A-486C-A8C5-ECC9F3942E4B}">
                  <a14:imgProps xmlns:a14="http://schemas.microsoft.com/office/drawing/2010/main">
                    <a14:imgLayer r:embed="rId20">
                      <a14:imgEffect>
                        <a14:saturation sat="0"/>
                      </a14:imgEffect>
                    </a14:imgLayer>
                  </a14:imgProps>
                </a:ext>
              </a:extLst>
            </a:blip>
            <a:stretch>
              <a:fillRect/>
            </a:stretch>
          </p:blipFill>
          <p:spPr>
            <a:xfrm>
              <a:off x="0" y="1981200"/>
              <a:ext cx="5608319" cy="4239798"/>
            </a:xfrm>
            <a:prstGeom prst="rect">
              <a:avLst/>
            </a:prstGeom>
          </p:spPr>
        </p:pic>
        <p:sp>
          <p:nvSpPr>
            <p:cNvPr id="58" name="CuadroTexto 57">
              <a:extLst>
                <a:ext uri="{FF2B5EF4-FFF2-40B4-BE49-F238E27FC236}">
                  <a16:creationId xmlns:a16="http://schemas.microsoft.com/office/drawing/2014/main" id="{67D6559A-72DA-450A-A4C3-7F644BAF2DDB}"/>
                </a:ext>
              </a:extLst>
            </p:cNvPr>
            <p:cNvSpPr txBox="1"/>
            <p:nvPr/>
          </p:nvSpPr>
          <p:spPr>
            <a:xfrm>
              <a:off x="922976" y="5005361"/>
              <a:ext cx="738356"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3 %</a:t>
              </a:r>
            </a:p>
          </p:txBody>
        </p:sp>
        <p:sp>
          <p:nvSpPr>
            <p:cNvPr id="59" name="CuadroTexto 58">
              <a:extLst>
                <a:ext uri="{FF2B5EF4-FFF2-40B4-BE49-F238E27FC236}">
                  <a16:creationId xmlns:a16="http://schemas.microsoft.com/office/drawing/2014/main" id="{A18F3B2F-AF54-4D06-A51A-7410DA664FE8}"/>
                </a:ext>
              </a:extLst>
            </p:cNvPr>
            <p:cNvSpPr txBox="1"/>
            <p:nvPr/>
          </p:nvSpPr>
          <p:spPr>
            <a:xfrm>
              <a:off x="1754133" y="4856553"/>
              <a:ext cx="1067797"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3,6 %</a:t>
              </a:r>
            </a:p>
          </p:txBody>
        </p:sp>
        <p:sp>
          <p:nvSpPr>
            <p:cNvPr id="60" name="CuadroTexto 59">
              <a:extLst>
                <a:ext uri="{FF2B5EF4-FFF2-40B4-BE49-F238E27FC236}">
                  <a16:creationId xmlns:a16="http://schemas.microsoft.com/office/drawing/2014/main" id="{1ADC5B5E-BCFC-43FA-B456-C2A06396C238}"/>
                </a:ext>
              </a:extLst>
            </p:cNvPr>
            <p:cNvSpPr txBox="1"/>
            <p:nvPr/>
          </p:nvSpPr>
          <p:spPr>
            <a:xfrm>
              <a:off x="2521693" y="2000027"/>
              <a:ext cx="1159237"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36,2 %</a:t>
              </a:r>
            </a:p>
          </p:txBody>
        </p:sp>
        <p:sp>
          <p:nvSpPr>
            <p:cNvPr id="61" name="CuadroTexto 60">
              <a:extLst>
                <a:ext uri="{FF2B5EF4-FFF2-40B4-BE49-F238E27FC236}">
                  <a16:creationId xmlns:a16="http://schemas.microsoft.com/office/drawing/2014/main" id="{61EA6662-E1B6-4C20-8DC4-0C07648E3AC0}"/>
                </a:ext>
              </a:extLst>
            </p:cNvPr>
            <p:cNvSpPr txBox="1"/>
            <p:nvPr/>
          </p:nvSpPr>
          <p:spPr>
            <a:xfrm>
              <a:off x="3404659" y="3240093"/>
              <a:ext cx="1184968"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22,7 %</a:t>
              </a:r>
            </a:p>
          </p:txBody>
        </p:sp>
        <p:sp>
          <p:nvSpPr>
            <p:cNvPr id="62" name="CuadroTexto 61">
              <a:extLst>
                <a:ext uri="{FF2B5EF4-FFF2-40B4-BE49-F238E27FC236}">
                  <a16:creationId xmlns:a16="http://schemas.microsoft.com/office/drawing/2014/main" id="{362F87C2-67F2-4380-AAA2-CA35E2FC9E14}"/>
                </a:ext>
              </a:extLst>
            </p:cNvPr>
            <p:cNvSpPr txBox="1"/>
            <p:nvPr/>
          </p:nvSpPr>
          <p:spPr>
            <a:xfrm>
              <a:off x="4307335" y="2304827"/>
              <a:ext cx="1149674"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34,5 %</a:t>
              </a:r>
            </a:p>
          </p:txBody>
        </p:sp>
        <p:sp>
          <p:nvSpPr>
            <p:cNvPr id="63" name="Rectángulo 62">
              <a:extLst>
                <a:ext uri="{FF2B5EF4-FFF2-40B4-BE49-F238E27FC236}">
                  <a16:creationId xmlns:a16="http://schemas.microsoft.com/office/drawing/2014/main" id="{3BF6A303-FAD7-44E7-84F2-8787D26036D3}"/>
                </a:ext>
              </a:extLst>
            </p:cNvPr>
            <p:cNvSpPr/>
            <p:nvPr/>
          </p:nvSpPr>
          <p:spPr>
            <a:xfrm>
              <a:off x="2911239" y="3798770"/>
              <a:ext cx="268001" cy="3693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sp>
          <p:nvSpPr>
            <p:cNvPr id="64" name="Rectángulo 63">
              <a:extLst>
                <a:ext uri="{FF2B5EF4-FFF2-40B4-BE49-F238E27FC236}">
                  <a16:creationId xmlns:a16="http://schemas.microsoft.com/office/drawing/2014/main" id="{FF804A20-7237-4A53-9622-EA7C85646562}"/>
                </a:ext>
              </a:extLst>
            </p:cNvPr>
            <p:cNvSpPr/>
            <p:nvPr/>
          </p:nvSpPr>
          <p:spPr>
            <a:xfrm>
              <a:off x="4709899" y="3893580"/>
              <a:ext cx="268001" cy="3693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sp>
          <p:nvSpPr>
            <p:cNvPr id="65" name="Rectángulo 64">
              <a:extLst>
                <a:ext uri="{FF2B5EF4-FFF2-40B4-BE49-F238E27FC236}">
                  <a16:creationId xmlns:a16="http://schemas.microsoft.com/office/drawing/2014/main" id="{7FD98950-D151-43BA-A8DE-D4DA0641D53C}"/>
                </a:ext>
              </a:extLst>
            </p:cNvPr>
            <p:cNvSpPr/>
            <p:nvPr/>
          </p:nvSpPr>
          <p:spPr>
            <a:xfrm>
              <a:off x="3801979" y="4361213"/>
              <a:ext cx="268001" cy="3693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sp>
          <p:nvSpPr>
            <p:cNvPr id="66" name="Rectángulo 65">
              <a:extLst>
                <a:ext uri="{FF2B5EF4-FFF2-40B4-BE49-F238E27FC236}">
                  <a16:creationId xmlns:a16="http://schemas.microsoft.com/office/drawing/2014/main" id="{56D1FDA5-9943-4813-9190-D370F1FF3165}"/>
                </a:ext>
              </a:extLst>
            </p:cNvPr>
            <p:cNvSpPr/>
            <p:nvPr/>
          </p:nvSpPr>
          <p:spPr>
            <a:xfrm>
              <a:off x="2007986" y="5195642"/>
              <a:ext cx="438991" cy="28009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sp>
          <p:nvSpPr>
            <p:cNvPr id="67" name="Rectángulo 66">
              <a:extLst>
                <a:ext uri="{FF2B5EF4-FFF2-40B4-BE49-F238E27FC236}">
                  <a16:creationId xmlns:a16="http://schemas.microsoft.com/office/drawing/2014/main" id="{8B71CBF6-2A61-4045-BA9B-E5D84A5CE6E8}"/>
                </a:ext>
              </a:extLst>
            </p:cNvPr>
            <p:cNvSpPr/>
            <p:nvPr/>
          </p:nvSpPr>
          <p:spPr>
            <a:xfrm>
              <a:off x="833333" y="5356764"/>
              <a:ext cx="828000" cy="144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grpSp>
      <p:grpSp>
        <p:nvGrpSpPr>
          <p:cNvPr id="68" name="Grupo 67">
            <a:extLst>
              <a:ext uri="{FF2B5EF4-FFF2-40B4-BE49-F238E27FC236}">
                <a16:creationId xmlns:a16="http://schemas.microsoft.com/office/drawing/2014/main" id="{C488BD3B-D3CC-4DAA-972B-0B5CAC307EBE}"/>
              </a:ext>
            </a:extLst>
          </p:cNvPr>
          <p:cNvGrpSpPr/>
          <p:nvPr/>
        </p:nvGrpSpPr>
        <p:grpSpPr>
          <a:xfrm>
            <a:off x="30058832" y="14592289"/>
            <a:ext cx="5541446" cy="5695276"/>
            <a:chOff x="85725" y="1201967"/>
            <a:chExt cx="5541446" cy="5695276"/>
          </a:xfrm>
        </p:grpSpPr>
        <p:sp>
          <p:nvSpPr>
            <p:cNvPr id="69" name="Rectángulo 68">
              <a:extLst>
                <a:ext uri="{FF2B5EF4-FFF2-40B4-BE49-F238E27FC236}">
                  <a16:creationId xmlns:a16="http://schemas.microsoft.com/office/drawing/2014/main" id="{99515956-637D-4F04-8DC7-8DFDA5AA9C9E}"/>
                </a:ext>
              </a:extLst>
            </p:cNvPr>
            <p:cNvSpPr/>
            <p:nvPr/>
          </p:nvSpPr>
          <p:spPr>
            <a:xfrm>
              <a:off x="641132" y="6035469"/>
              <a:ext cx="4966134" cy="861774"/>
            </a:xfrm>
            <a:prstGeom prst="rect">
              <a:avLst/>
            </a:prstGeom>
          </p:spPr>
          <p:txBody>
            <a:bodyPr wrap="square">
              <a:spAutoFit/>
            </a:bodyPr>
            <a:lstStyle/>
            <a:p>
              <a:pPr algn="ctr"/>
              <a:r>
                <a:rPr lang="es-ES" sz="2500" b="1" dirty="0">
                  <a:latin typeface="Arial" panose="020B0604020202020204" pitchFamily="34" charset="0"/>
                  <a:cs typeface="Arial" panose="020B0604020202020204" pitchFamily="34" charset="0"/>
                </a:rPr>
                <a:t>Nivel de agrado del olor de las cremas</a:t>
              </a:r>
              <a:endParaRPr lang="es-MX" sz="2500" b="1" dirty="0">
                <a:latin typeface="Arial" panose="020B0604020202020204" pitchFamily="34" charset="0"/>
                <a:cs typeface="Arial" panose="020B0604020202020204" pitchFamily="34" charset="0"/>
              </a:endParaRPr>
            </a:p>
          </p:txBody>
        </p:sp>
        <p:pic>
          <p:nvPicPr>
            <p:cNvPr id="70" name="Imagen 69">
              <a:extLst>
                <a:ext uri="{FF2B5EF4-FFF2-40B4-BE49-F238E27FC236}">
                  <a16:creationId xmlns:a16="http://schemas.microsoft.com/office/drawing/2014/main" id="{4B8F90E4-EDB8-4CC5-B589-9A1A25F5D0E3}"/>
                </a:ext>
              </a:extLst>
            </p:cNvPr>
            <p:cNvPicPr>
              <a:picLocks noChangeAspect="1"/>
            </p:cNvPicPr>
            <p:nvPr/>
          </p:nvPicPr>
          <p:blipFill>
            <a:blip r:embed="rId21">
              <a:extLst>
                <a:ext uri="{BEBA8EAE-BF5A-486C-A8C5-ECC9F3942E4B}">
                  <a14:imgProps xmlns:a14="http://schemas.microsoft.com/office/drawing/2010/main">
                    <a14:imgLayer r:embed="rId22">
                      <a14:imgEffect>
                        <a14:saturation sat="0"/>
                      </a14:imgEffect>
                    </a14:imgLayer>
                  </a14:imgProps>
                </a:ext>
              </a:extLst>
            </a:blip>
            <a:stretch>
              <a:fillRect/>
            </a:stretch>
          </p:blipFill>
          <p:spPr>
            <a:xfrm>
              <a:off x="85725" y="1386840"/>
              <a:ext cx="5541446" cy="4545945"/>
            </a:xfrm>
            <a:prstGeom prst="rect">
              <a:avLst/>
            </a:prstGeom>
          </p:spPr>
        </p:pic>
        <p:sp>
          <p:nvSpPr>
            <p:cNvPr id="71" name="CuadroTexto 70">
              <a:extLst>
                <a:ext uri="{FF2B5EF4-FFF2-40B4-BE49-F238E27FC236}">
                  <a16:creationId xmlns:a16="http://schemas.microsoft.com/office/drawing/2014/main" id="{F9EF4103-0BC0-47B5-B18C-E5BB32A59FAE}"/>
                </a:ext>
              </a:extLst>
            </p:cNvPr>
            <p:cNvSpPr txBox="1"/>
            <p:nvPr/>
          </p:nvSpPr>
          <p:spPr>
            <a:xfrm>
              <a:off x="4028648" y="1201967"/>
              <a:ext cx="1337862"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52,7 %</a:t>
              </a:r>
            </a:p>
          </p:txBody>
        </p:sp>
        <p:sp>
          <p:nvSpPr>
            <p:cNvPr id="72" name="CuadroTexto 71">
              <a:extLst>
                <a:ext uri="{FF2B5EF4-FFF2-40B4-BE49-F238E27FC236}">
                  <a16:creationId xmlns:a16="http://schemas.microsoft.com/office/drawing/2014/main" id="{82B18E54-D55A-409E-AEC8-F711C57C3B5B}"/>
                </a:ext>
              </a:extLst>
            </p:cNvPr>
            <p:cNvSpPr txBox="1"/>
            <p:nvPr/>
          </p:nvSpPr>
          <p:spPr>
            <a:xfrm>
              <a:off x="2685949" y="3421319"/>
              <a:ext cx="1276401"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20,9 %</a:t>
              </a:r>
            </a:p>
          </p:txBody>
        </p:sp>
        <p:sp>
          <p:nvSpPr>
            <p:cNvPr id="73" name="CuadroTexto 72">
              <a:extLst>
                <a:ext uri="{FF2B5EF4-FFF2-40B4-BE49-F238E27FC236}">
                  <a16:creationId xmlns:a16="http://schemas.microsoft.com/office/drawing/2014/main" id="{4FFD1C0F-F5DF-4444-8312-723BF20FD782}"/>
                </a:ext>
              </a:extLst>
            </p:cNvPr>
            <p:cNvSpPr txBox="1"/>
            <p:nvPr/>
          </p:nvSpPr>
          <p:spPr>
            <a:xfrm>
              <a:off x="1265951" y="3059668"/>
              <a:ext cx="1260000" cy="477054"/>
            </a:xfrm>
            <a:prstGeom prst="rect">
              <a:avLst/>
            </a:prstGeom>
            <a:noFill/>
          </p:spPr>
          <p:txBody>
            <a:bodyPr wrap="square" rtlCol="0">
              <a:spAutoFit/>
            </a:bodyPr>
            <a:lstStyle/>
            <a:p>
              <a:r>
                <a:rPr lang="es-PE" sz="2500" dirty="0">
                  <a:latin typeface="Arial" panose="020B0604020202020204" pitchFamily="34" charset="0"/>
                  <a:cs typeface="Arial" panose="020B0604020202020204" pitchFamily="34" charset="0"/>
                </a:rPr>
                <a:t>26,4 %</a:t>
              </a:r>
            </a:p>
          </p:txBody>
        </p:sp>
        <p:sp>
          <p:nvSpPr>
            <p:cNvPr id="74" name="Rectángulo 73">
              <a:extLst>
                <a:ext uri="{FF2B5EF4-FFF2-40B4-BE49-F238E27FC236}">
                  <a16:creationId xmlns:a16="http://schemas.microsoft.com/office/drawing/2014/main" id="{1147E590-278F-406C-843E-DFC57035D280}"/>
                </a:ext>
              </a:extLst>
            </p:cNvPr>
            <p:cNvSpPr/>
            <p:nvPr/>
          </p:nvSpPr>
          <p:spPr>
            <a:xfrm>
              <a:off x="2624375" y="3798770"/>
              <a:ext cx="1260000" cy="3693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sp>
          <p:nvSpPr>
            <p:cNvPr id="75" name="Rectángulo 74">
              <a:extLst>
                <a:ext uri="{FF2B5EF4-FFF2-40B4-BE49-F238E27FC236}">
                  <a16:creationId xmlns:a16="http://schemas.microsoft.com/office/drawing/2014/main" id="{B5A1DF8D-0489-4C39-A4DF-CB138938D055}"/>
                </a:ext>
              </a:extLst>
            </p:cNvPr>
            <p:cNvSpPr/>
            <p:nvPr/>
          </p:nvSpPr>
          <p:spPr>
            <a:xfrm>
              <a:off x="1202692" y="3419987"/>
              <a:ext cx="1260000" cy="36085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sp>
          <p:nvSpPr>
            <p:cNvPr id="76" name="Rectángulo 75">
              <a:extLst>
                <a:ext uri="{FF2B5EF4-FFF2-40B4-BE49-F238E27FC236}">
                  <a16:creationId xmlns:a16="http://schemas.microsoft.com/office/drawing/2014/main" id="{E2F80F81-BF15-406B-8184-09091C9A491C}"/>
                </a:ext>
              </a:extLst>
            </p:cNvPr>
            <p:cNvSpPr/>
            <p:nvPr/>
          </p:nvSpPr>
          <p:spPr>
            <a:xfrm>
              <a:off x="4036974" y="1589436"/>
              <a:ext cx="1260000" cy="31463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grpSp>
      <p:sp>
        <p:nvSpPr>
          <p:cNvPr id="77" name="CuadroTexto 76">
            <a:extLst>
              <a:ext uri="{FF2B5EF4-FFF2-40B4-BE49-F238E27FC236}">
                <a16:creationId xmlns:a16="http://schemas.microsoft.com/office/drawing/2014/main" id="{E0088E2D-C423-490E-ADC7-991C6BF2DDE6}"/>
              </a:ext>
            </a:extLst>
          </p:cNvPr>
          <p:cNvSpPr txBox="1"/>
          <p:nvPr/>
        </p:nvSpPr>
        <p:spPr>
          <a:xfrm>
            <a:off x="25545709" y="20447750"/>
            <a:ext cx="2600847" cy="474104"/>
          </a:xfrm>
          <a:prstGeom prst="rect">
            <a:avLst/>
          </a:prstGeom>
          <a:noFill/>
        </p:spPr>
        <p:txBody>
          <a:bodyPr wrap="square">
            <a:spAutoFit/>
          </a:bodyPr>
          <a:lstStyle/>
          <a:p>
            <a:pPr algn="ctr">
              <a:lnSpc>
                <a:spcPct val="107000"/>
              </a:lnSpc>
              <a:spcAft>
                <a:spcPts val="0"/>
              </a:spcAft>
            </a:pPr>
            <a:r>
              <a:rPr lang="es-MX" sz="2500" dirty="0">
                <a:effectLst/>
                <a:latin typeface="Arial" panose="020B0604020202020204" pitchFamily="34" charset="0"/>
                <a:ea typeface="Calibri" panose="020F0502020204030204" pitchFamily="34" charset="0"/>
                <a:cs typeface="Arial" panose="020B0604020202020204" pitchFamily="34" charset="0"/>
              </a:rPr>
              <a:t>Calificación: 3,84</a:t>
            </a:r>
            <a:endParaRPr lang="es-ES" sz="2500" dirty="0">
              <a:effectLst/>
              <a:latin typeface="Arial" panose="020B0604020202020204" pitchFamily="34" charset="0"/>
              <a:ea typeface="Calibri" panose="020F0502020204030204" pitchFamily="34" charset="0"/>
              <a:cs typeface="Arial" panose="020B0604020202020204" pitchFamily="34" charset="0"/>
            </a:endParaRPr>
          </a:p>
        </p:txBody>
      </p:sp>
      <p:sp>
        <p:nvSpPr>
          <p:cNvPr id="78" name="CuadroTexto 77">
            <a:extLst>
              <a:ext uri="{FF2B5EF4-FFF2-40B4-BE49-F238E27FC236}">
                <a16:creationId xmlns:a16="http://schemas.microsoft.com/office/drawing/2014/main" id="{328E2BC9-CA21-497E-88F6-D8140D334678}"/>
              </a:ext>
            </a:extLst>
          </p:cNvPr>
          <p:cNvSpPr txBox="1"/>
          <p:nvPr/>
        </p:nvSpPr>
        <p:spPr>
          <a:xfrm>
            <a:off x="31999476" y="20447750"/>
            <a:ext cx="2813037" cy="474104"/>
          </a:xfrm>
          <a:prstGeom prst="rect">
            <a:avLst/>
          </a:prstGeom>
          <a:noFill/>
        </p:spPr>
        <p:txBody>
          <a:bodyPr wrap="square">
            <a:spAutoFit/>
          </a:bodyPr>
          <a:lstStyle/>
          <a:p>
            <a:pPr algn="ctr">
              <a:lnSpc>
                <a:spcPct val="107000"/>
              </a:lnSpc>
              <a:spcAft>
                <a:spcPts val="0"/>
              </a:spcAft>
            </a:pPr>
            <a:r>
              <a:rPr lang="es-MX" sz="2500" dirty="0">
                <a:effectLst/>
                <a:latin typeface="Arial" panose="020B0604020202020204" pitchFamily="34" charset="0"/>
                <a:ea typeface="Calibri" panose="020F0502020204030204" pitchFamily="34" charset="0"/>
                <a:cs typeface="Arial" panose="020B0604020202020204" pitchFamily="34" charset="0"/>
              </a:rPr>
              <a:t>Calificación: 4,25</a:t>
            </a:r>
            <a:endParaRPr lang="es-ES" sz="25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80" name="Tabla 79">
                <a:extLst>
                  <a:ext uri="{FF2B5EF4-FFF2-40B4-BE49-F238E27FC236}">
                    <a16:creationId xmlns:a16="http://schemas.microsoft.com/office/drawing/2014/main" id="{0D32D18B-318B-4AC8-98AA-5A776A9E728E}"/>
                  </a:ext>
                </a:extLst>
              </p:cNvPr>
              <p:cNvGraphicFramePr>
                <a:graphicFrameLocks noGrp="1"/>
              </p:cNvGraphicFramePr>
              <p:nvPr>
                <p:extLst>
                  <p:ext uri="{D42A27DB-BD31-4B8C-83A1-F6EECF244321}">
                    <p14:modId xmlns:p14="http://schemas.microsoft.com/office/powerpoint/2010/main" val="3118960859"/>
                  </p:ext>
                </p:extLst>
              </p:nvPr>
            </p:nvGraphicFramePr>
            <p:xfrm>
              <a:off x="23548693" y="21777127"/>
              <a:ext cx="11841481" cy="3143949"/>
            </p:xfrm>
            <a:graphic>
              <a:graphicData uri="http://schemas.openxmlformats.org/drawingml/2006/table">
                <a:tbl>
                  <a:tblPr firstRow="1" firstCol="1" bandRow="1">
                    <a:tableStyleId>{5940675A-B579-460E-94D1-54222C63F5DA}</a:tableStyleId>
                  </a:tblPr>
                  <a:tblGrid>
                    <a:gridCol w="2397900">
                      <a:extLst>
                        <a:ext uri="{9D8B030D-6E8A-4147-A177-3AD203B41FA5}">
                          <a16:colId xmlns:a16="http://schemas.microsoft.com/office/drawing/2014/main" val="776369240"/>
                        </a:ext>
                      </a:extLst>
                    </a:gridCol>
                    <a:gridCol w="1689664">
                      <a:extLst>
                        <a:ext uri="{9D8B030D-6E8A-4147-A177-3AD203B41FA5}">
                          <a16:colId xmlns:a16="http://schemas.microsoft.com/office/drawing/2014/main" val="1367372302"/>
                        </a:ext>
                      </a:extLst>
                    </a:gridCol>
                    <a:gridCol w="2028831">
                      <a:extLst>
                        <a:ext uri="{9D8B030D-6E8A-4147-A177-3AD203B41FA5}">
                          <a16:colId xmlns:a16="http://schemas.microsoft.com/office/drawing/2014/main" val="4100468860"/>
                        </a:ext>
                      </a:extLst>
                    </a:gridCol>
                    <a:gridCol w="2333153">
                      <a:extLst>
                        <a:ext uri="{9D8B030D-6E8A-4147-A177-3AD203B41FA5}">
                          <a16:colId xmlns:a16="http://schemas.microsoft.com/office/drawing/2014/main" val="3434865093"/>
                        </a:ext>
                      </a:extLst>
                    </a:gridCol>
                    <a:gridCol w="1646558">
                      <a:extLst>
                        <a:ext uri="{9D8B030D-6E8A-4147-A177-3AD203B41FA5}">
                          <a16:colId xmlns:a16="http://schemas.microsoft.com/office/drawing/2014/main" val="1904625495"/>
                        </a:ext>
                      </a:extLst>
                    </a:gridCol>
                    <a:gridCol w="1745375">
                      <a:extLst>
                        <a:ext uri="{9D8B030D-6E8A-4147-A177-3AD203B41FA5}">
                          <a16:colId xmlns:a16="http://schemas.microsoft.com/office/drawing/2014/main" val="1244978355"/>
                        </a:ext>
                      </a:extLst>
                    </a:gridCol>
                  </a:tblGrid>
                  <a:tr h="329163">
                    <a:tc rowSpan="2">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Tiempo</a:t>
                          </a:r>
                          <a:endParaRPr lang="es-PE" sz="2000" b="1" dirty="0">
                            <a:effectLst/>
                            <a:latin typeface="Arial" panose="020B0604020202020204" pitchFamily="34" charset="0"/>
                            <a:cs typeface="Arial" panose="020B0604020202020204" pitchFamily="34" charset="0"/>
                          </a:endParaRPr>
                        </a:p>
                        <a:p>
                          <a:pPr algn="ctr">
                            <a:lnSpc>
                              <a:spcPct val="100000"/>
                            </a:lnSpc>
                            <a:spcAft>
                              <a:spcPts val="0"/>
                            </a:spcAft>
                          </a:pPr>
                          <a:r>
                            <a:rPr lang="es-ES" sz="2000" b="1" dirty="0">
                              <a:effectLst/>
                              <a:latin typeface="Arial" panose="020B0604020202020204" pitchFamily="34" charset="0"/>
                              <a:cs typeface="Arial" panose="020B0604020202020204" pitchFamily="34" charset="0"/>
                            </a:rPr>
                            <a:t>(días)</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gridSpan="5">
                      <a:txBody>
                        <a:bodyPr/>
                        <a:lstStyle/>
                        <a:p>
                          <a:pPr algn="ctr">
                            <a:lnSpc>
                              <a:spcPct val="150000"/>
                            </a:lnSpc>
                            <a:spcAft>
                              <a:spcPts val="800"/>
                            </a:spcAft>
                          </a:pPr>
                          <a:r>
                            <a:rPr lang="es-ES" sz="2000" b="1" dirty="0">
                              <a:effectLst/>
                              <a:latin typeface="Arial" panose="020B0604020202020204" pitchFamily="34" charset="0"/>
                              <a:cs typeface="Arial" panose="020B0604020202020204" pitchFamily="34" charset="0"/>
                            </a:rPr>
                            <a:t>Crema corporal: Extensibilidad (</a:t>
                          </a:r>
                          <a14:m>
                            <m:oMath xmlns:m="http://schemas.openxmlformats.org/officeDocument/2006/math">
                              <m:acc>
                                <m:accPr>
                                  <m:chr m:val="̅"/>
                                  <m:ctrlPr>
                                    <a:rPr lang="es-PE" sz="2000" b="1" i="1">
                                      <a:effectLst/>
                                      <a:latin typeface="Cambria Math" panose="02040503050406030204" pitchFamily="18" charset="0"/>
                                    </a:rPr>
                                  </m:ctrlPr>
                                </m:accPr>
                                <m:e>
                                  <m:r>
                                    <a:rPr lang="es-ES" sz="2000" b="1" i="1" smtClean="0">
                                      <a:effectLst/>
                                      <a:latin typeface="Cambria Math" panose="02040503050406030204" pitchFamily="18" charset="0"/>
                                    </a:rPr>
                                    <m:t>𝐗</m:t>
                                  </m:r>
                                </m:e>
                              </m:acc>
                            </m:oMath>
                          </a14:m>
                          <a:r>
                            <a:rPr lang="es-ES" sz="2000" b="1" dirty="0">
                              <a:effectLst/>
                              <a:latin typeface="Arial" panose="020B0604020202020204" pitchFamily="34" charset="0"/>
                              <a:cs typeface="Arial" panose="020B0604020202020204" pitchFamily="34" charset="0"/>
                            </a:rPr>
                            <a:t> (cm</a:t>
                          </a:r>
                          <a:r>
                            <a:rPr lang="es-ES" sz="2000" b="1" baseline="30000" dirty="0">
                              <a:effectLst/>
                              <a:latin typeface="Arial" panose="020B0604020202020204" pitchFamily="34" charset="0"/>
                              <a:cs typeface="Arial" panose="020B0604020202020204" pitchFamily="34" charset="0"/>
                            </a:rPr>
                            <a:t>2</a:t>
                          </a:r>
                          <a:r>
                            <a:rPr lang="es-ES" sz="2000" b="1" dirty="0">
                              <a:effectLst/>
                              <a:latin typeface="Arial" panose="020B0604020202020204" pitchFamily="34" charset="0"/>
                              <a:cs typeface="Arial" panose="020B0604020202020204" pitchFamily="34" charset="0"/>
                            </a:rPr>
                            <a:t>)/DS); α = 0,05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233548346"/>
                      </a:ext>
                    </a:extLst>
                  </a:tr>
                  <a:tr h="250349">
                    <a:tc vMerge="1">
                      <a:txBody>
                        <a:bodyPr/>
                        <a:lstStyle/>
                        <a:p>
                          <a:endParaRPr lang="es-PE"/>
                        </a:p>
                      </a:txBody>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Estufa </a:t>
                          </a:r>
                          <a:r>
                            <a:rPr lang="es-ES" sz="2000" b="1" baseline="-25000" dirty="0">
                              <a:effectLst/>
                              <a:latin typeface="Arial" panose="020B0604020202020204" pitchFamily="34" charset="0"/>
                              <a:cs typeface="Arial" panose="020B0604020202020204" pitchFamily="34" charset="0"/>
                            </a:rPr>
                            <a:t>(40ºC)</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Nevera</a:t>
                          </a:r>
                          <a:r>
                            <a:rPr lang="es-ES" sz="2000" b="1" baseline="-25000" dirty="0">
                              <a:effectLst/>
                              <a:latin typeface="Arial" panose="020B0604020202020204" pitchFamily="34" charset="0"/>
                              <a:cs typeface="Arial" panose="020B0604020202020204" pitchFamily="34" charset="0"/>
                            </a:rPr>
                            <a:t>  (- 4ºC)</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Oscuridad</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Luz</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Sig. K-W</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55778757"/>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MX"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MX"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MX"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0,981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4897675"/>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59,14</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150,28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61,82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60,72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0,095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9684021"/>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7</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98,22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84,79</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75,59</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0,606</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7550371"/>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15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81,38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201,40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115,40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79,02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0,172</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591905"/>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30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82,27</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180,51</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74,58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68,56</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0,076</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6090128"/>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60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108,60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97,46</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81,78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71,90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0,338</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7011446"/>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90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86,47</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132,32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94,27</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69,94</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0,099</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2724979"/>
                      </a:ext>
                    </a:extLst>
                  </a:tr>
                  <a:tr h="250349">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Sig. Friedman</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0,231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solidFill>
                                <a:srgbClr val="FF0000"/>
                              </a:solidFill>
                              <a:effectLst/>
                              <a:latin typeface="Arial" panose="020B0604020202020204" pitchFamily="34" charset="0"/>
                              <a:cs typeface="Arial" panose="020B0604020202020204" pitchFamily="34" charset="0"/>
                            </a:rPr>
                            <a:t>0,027</a:t>
                          </a:r>
                          <a:endParaRPr lang="es-PE"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0,663</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0,453</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9350248"/>
                      </a:ext>
                    </a:extLst>
                  </a:tr>
                </a:tbl>
              </a:graphicData>
            </a:graphic>
          </p:graphicFrame>
        </mc:Choice>
        <mc:Fallback>
          <p:graphicFrame>
            <p:nvGraphicFramePr>
              <p:cNvPr id="80" name="Tabla 79">
                <a:extLst>
                  <a:ext uri="{FF2B5EF4-FFF2-40B4-BE49-F238E27FC236}">
                    <a16:creationId xmlns:a16="http://schemas.microsoft.com/office/drawing/2014/main" id="{0D32D18B-318B-4AC8-98AA-5A776A9E728E}"/>
                  </a:ext>
                </a:extLst>
              </p:cNvPr>
              <p:cNvGraphicFramePr>
                <a:graphicFrameLocks noGrp="1"/>
              </p:cNvGraphicFramePr>
              <p:nvPr>
                <p:extLst>
                  <p:ext uri="{D42A27DB-BD31-4B8C-83A1-F6EECF244321}">
                    <p14:modId xmlns:p14="http://schemas.microsoft.com/office/powerpoint/2010/main" val="3118960859"/>
                  </p:ext>
                </p:extLst>
              </p:nvPr>
            </p:nvGraphicFramePr>
            <p:xfrm>
              <a:off x="23548693" y="21777127"/>
              <a:ext cx="11841481" cy="3143949"/>
            </p:xfrm>
            <a:graphic>
              <a:graphicData uri="http://schemas.openxmlformats.org/drawingml/2006/table">
                <a:tbl>
                  <a:tblPr firstRow="1" firstCol="1" bandRow="1">
                    <a:tableStyleId>{5940675A-B579-460E-94D1-54222C63F5DA}</a:tableStyleId>
                  </a:tblPr>
                  <a:tblGrid>
                    <a:gridCol w="2397900">
                      <a:extLst>
                        <a:ext uri="{9D8B030D-6E8A-4147-A177-3AD203B41FA5}">
                          <a16:colId xmlns:a16="http://schemas.microsoft.com/office/drawing/2014/main" val="776369240"/>
                        </a:ext>
                      </a:extLst>
                    </a:gridCol>
                    <a:gridCol w="1689664">
                      <a:extLst>
                        <a:ext uri="{9D8B030D-6E8A-4147-A177-3AD203B41FA5}">
                          <a16:colId xmlns:a16="http://schemas.microsoft.com/office/drawing/2014/main" val="1367372302"/>
                        </a:ext>
                      </a:extLst>
                    </a:gridCol>
                    <a:gridCol w="2028831">
                      <a:extLst>
                        <a:ext uri="{9D8B030D-6E8A-4147-A177-3AD203B41FA5}">
                          <a16:colId xmlns:a16="http://schemas.microsoft.com/office/drawing/2014/main" val="4100468860"/>
                        </a:ext>
                      </a:extLst>
                    </a:gridCol>
                    <a:gridCol w="2333153">
                      <a:extLst>
                        <a:ext uri="{9D8B030D-6E8A-4147-A177-3AD203B41FA5}">
                          <a16:colId xmlns:a16="http://schemas.microsoft.com/office/drawing/2014/main" val="3434865093"/>
                        </a:ext>
                      </a:extLst>
                    </a:gridCol>
                    <a:gridCol w="1646558">
                      <a:extLst>
                        <a:ext uri="{9D8B030D-6E8A-4147-A177-3AD203B41FA5}">
                          <a16:colId xmlns:a16="http://schemas.microsoft.com/office/drawing/2014/main" val="1904625495"/>
                        </a:ext>
                      </a:extLst>
                    </a:gridCol>
                    <a:gridCol w="1745375">
                      <a:extLst>
                        <a:ext uri="{9D8B030D-6E8A-4147-A177-3AD203B41FA5}">
                          <a16:colId xmlns:a16="http://schemas.microsoft.com/office/drawing/2014/main" val="1244978355"/>
                        </a:ext>
                      </a:extLst>
                    </a:gridCol>
                  </a:tblGrid>
                  <a:tr h="400749">
                    <a:tc rowSpan="2">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Tiempo</a:t>
                          </a:r>
                          <a:endParaRPr lang="es-PE" sz="2000" b="1" dirty="0">
                            <a:effectLst/>
                            <a:latin typeface="Arial" panose="020B0604020202020204" pitchFamily="34" charset="0"/>
                            <a:cs typeface="Arial" panose="020B0604020202020204" pitchFamily="34" charset="0"/>
                          </a:endParaRPr>
                        </a:p>
                        <a:p>
                          <a:pPr algn="ctr">
                            <a:lnSpc>
                              <a:spcPct val="100000"/>
                            </a:lnSpc>
                            <a:spcAft>
                              <a:spcPts val="0"/>
                            </a:spcAft>
                          </a:pPr>
                          <a:r>
                            <a:rPr lang="es-ES" sz="2000" b="1" dirty="0">
                              <a:effectLst/>
                              <a:latin typeface="Arial" panose="020B0604020202020204" pitchFamily="34" charset="0"/>
                              <a:cs typeface="Arial" panose="020B0604020202020204" pitchFamily="34" charset="0"/>
                            </a:rPr>
                            <a:t>(días)</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gridSpan="5">
                      <a:txBody>
                        <a:bodyPr/>
                        <a:lstStyle/>
                        <a:p>
                          <a:endParaRPr lang="es-PE"/>
                        </a:p>
                      </a:txBody>
                      <a:tcPr marL="68580" marR="68580" marT="0" marB="0">
                        <a:blipFill>
                          <a:blip r:embed="rId23"/>
                          <a:stretch>
                            <a:fillRect l="-25484" t="-18182" r="-129" b="-722727"/>
                          </a:stretch>
                        </a:blip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233548346"/>
                      </a:ext>
                    </a:extLst>
                  </a:tr>
                  <a:tr h="304800">
                    <a:tc vMerge="1">
                      <a:txBody>
                        <a:bodyPr/>
                        <a:lstStyle/>
                        <a:p>
                          <a:endParaRPr lang="es-PE"/>
                        </a:p>
                      </a:txBody>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Estufa </a:t>
                          </a:r>
                          <a:r>
                            <a:rPr lang="es-ES" sz="2000" b="1" baseline="-25000" dirty="0">
                              <a:effectLst/>
                              <a:latin typeface="Arial" panose="020B0604020202020204" pitchFamily="34" charset="0"/>
                              <a:cs typeface="Arial" panose="020B0604020202020204" pitchFamily="34" charset="0"/>
                            </a:rPr>
                            <a:t>(40ºC)</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Nevera</a:t>
                          </a:r>
                          <a:r>
                            <a:rPr lang="es-ES" sz="2000" b="1" baseline="-25000" dirty="0">
                              <a:effectLst/>
                              <a:latin typeface="Arial" panose="020B0604020202020204" pitchFamily="34" charset="0"/>
                              <a:cs typeface="Arial" panose="020B0604020202020204" pitchFamily="34" charset="0"/>
                            </a:rPr>
                            <a:t>  (- 4ºC)</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Oscuridad</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Luz</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Sig. K-W</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55778757"/>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MX"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MX"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MX" sz="2000" dirty="0">
                              <a:effectLst/>
                              <a:latin typeface="Arial" panose="020B0604020202020204" pitchFamily="34" charset="0"/>
                              <a:cs typeface="Arial" panose="020B0604020202020204" pitchFamily="34" charset="0"/>
                            </a:rPr>
                            <a:t>57,60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0,981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4897675"/>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59,14</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150,28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61,82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60,72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0,095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9684021"/>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7</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87,60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98,22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84,79</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75,59</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0,606</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7550371"/>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15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81,38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201,40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115,40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79,02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0,172</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591905"/>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30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82,27</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180,51</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74,58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68,56</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0,076</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6090128"/>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60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108,60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97,46</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81,78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71,90</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0,338</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7011446"/>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90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86,47</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132,32</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94,27</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69,94</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CU" sz="2000" b="1" dirty="0">
                              <a:effectLst/>
                              <a:latin typeface="Arial" panose="020B0604020202020204" pitchFamily="34" charset="0"/>
                              <a:cs typeface="Arial" panose="020B0604020202020204" pitchFamily="34" charset="0"/>
                            </a:rPr>
                            <a:t>0,099</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2724979"/>
                      </a:ext>
                    </a:extLst>
                  </a:tr>
                  <a:tr h="304800">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Sig. Friedman</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0,231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solidFill>
                                <a:srgbClr val="FF0000"/>
                              </a:solidFill>
                              <a:effectLst/>
                              <a:latin typeface="Arial" panose="020B0604020202020204" pitchFamily="34" charset="0"/>
                              <a:cs typeface="Arial" panose="020B0604020202020204" pitchFamily="34" charset="0"/>
                            </a:rPr>
                            <a:t>0,027</a:t>
                          </a:r>
                          <a:endParaRPr lang="es-PE"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0,663</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b="1" dirty="0">
                              <a:effectLst/>
                              <a:latin typeface="Arial" panose="020B0604020202020204" pitchFamily="34" charset="0"/>
                              <a:cs typeface="Arial" panose="020B0604020202020204" pitchFamily="34" charset="0"/>
                            </a:rPr>
                            <a:t>0,453</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s-ES" sz="2000" dirty="0">
                              <a:effectLst/>
                              <a:latin typeface="Arial" panose="020B0604020202020204" pitchFamily="34" charset="0"/>
                              <a:cs typeface="Arial" panose="020B0604020202020204" pitchFamily="34" charset="0"/>
                            </a:rPr>
                            <a:t>-</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9350248"/>
                      </a:ext>
                    </a:extLst>
                  </a:tr>
                </a:tbl>
              </a:graphicData>
            </a:graphic>
          </p:graphicFrame>
        </mc:Fallback>
      </mc:AlternateContent>
      <p:sp>
        <p:nvSpPr>
          <p:cNvPr id="81" name="CuadroTexto 80">
            <a:extLst>
              <a:ext uri="{FF2B5EF4-FFF2-40B4-BE49-F238E27FC236}">
                <a16:creationId xmlns:a16="http://schemas.microsoft.com/office/drawing/2014/main" id="{9694DA3F-2DED-4760-9704-C1652FE74369}"/>
              </a:ext>
            </a:extLst>
          </p:cNvPr>
          <p:cNvSpPr txBox="1"/>
          <p:nvPr/>
        </p:nvSpPr>
        <p:spPr>
          <a:xfrm>
            <a:off x="23472494" y="20932085"/>
            <a:ext cx="11993880" cy="707886"/>
          </a:xfrm>
          <a:prstGeom prst="rect">
            <a:avLst/>
          </a:prstGeom>
          <a:noFill/>
        </p:spPr>
        <p:txBody>
          <a:bodyPr wrap="square">
            <a:spAutoFit/>
          </a:bodyPr>
          <a:lstStyle/>
          <a:p>
            <a:pPr algn="ctr"/>
            <a:r>
              <a:rPr lang="es-ES_tradnl" sz="2000" b="1" dirty="0">
                <a:effectLst/>
                <a:latin typeface="Arial" panose="020B0604020202020204" pitchFamily="34" charset="0"/>
                <a:ea typeface="Calibri" panose="020F0502020204030204" pitchFamily="34" charset="0"/>
              </a:rPr>
              <a:t>Estabilidad acelerada de la crema corporal natural: Extensibilidad y pH. Análisis estadístico: Friedman y Kruskal Wallis (K-W)</a:t>
            </a:r>
            <a:endParaRPr lang="es-PE" sz="2000" dirty="0"/>
          </a:p>
        </p:txBody>
      </p:sp>
      <mc:AlternateContent xmlns:mc="http://schemas.openxmlformats.org/markup-compatibility/2006">
        <mc:Choice xmlns:a14="http://schemas.microsoft.com/office/drawing/2010/main" Requires="a14">
          <p:graphicFrame>
            <p:nvGraphicFramePr>
              <p:cNvPr id="82" name="Tabla 81">
                <a:extLst>
                  <a:ext uri="{FF2B5EF4-FFF2-40B4-BE49-F238E27FC236}">
                    <a16:creationId xmlns:a16="http://schemas.microsoft.com/office/drawing/2014/main" id="{5E4300C9-B79E-41C7-8928-B38F3BAB947F}"/>
                  </a:ext>
                </a:extLst>
              </p:cNvPr>
              <p:cNvGraphicFramePr>
                <a:graphicFrameLocks noGrp="1"/>
              </p:cNvGraphicFramePr>
              <p:nvPr>
                <p:extLst>
                  <p:ext uri="{D42A27DB-BD31-4B8C-83A1-F6EECF244321}">
                    <p14:modId xmlns:p14="http://schemas.microsoft.com/office/powerpoint/2010/main" val="2525722534"/>
                  </p:ext>
                </p:extLst>
              </p:nvPr>
            </p:nvGraphicFramePr>
            <p:xfrm>
              <a:off x="23548693" y="24960173"/>
              <a:ext cx="11841481" cy="2991298"/>
            </p:xfrm>
            <a:graphic>
              <a:graphicData uri="http://schemas.openxmlformats.org/drawingml/2006/table">
                <a:tbl>
                  <a:tblPr firstRow="1" firstCol="1" bandRow="1">
                    <a:tableStyleId>{5940675A-B579-460E-94D1-54222C63F5DA}</a:tableStyleId>
                  </a:tblPr>
                  <a:tblGrid>
                    <a:gridCol w="2415542">
                      <a:extLst>
                        <a:ext uri="{9D8B030D-6E8A-4147-A177-3AD203B41FA5}">
                          <a16:colId xmlns:a16="http://schemas.microsoft.com/office/drawing/2014/main" val="121525921"/>
                        </a:ext>
                      </a:extLst>
                    </a:gridCol>
                    <a:gridCol w="1706880">
                      <a:extLst>
                        <a:ext uri="{9D8B030D-6E8A-4147-A177-3AD203B41FA5}">
                          <a16:colId xmlns:a16="http://schemas.microsoft.com/office/drawing/2014/main" val="288768970"/>
                        </a:ext>
                      </a:extLst>
                    </a:gridCol>
                    <a:gridCol w="1996440">
                      <a:extLst>
                        <a:ext uri="{9D8B030D-6E8A-4147-A177-3AD203B41FA5}">
                          <a16:colId xmlns:a16="http://schemas.microsoft.com/office/drawing/2014/main" val="990876658"/>
                        </a:ext>
                      </a:extLst>
                    </a:gridCol>
                    <a:gridCol w="2331720">
                      <a:extLst>
                        <a:ext uri="{9D8B030D-6E8A-4147-A177-3AD203B41FA5}">
                          <a16:colId xmlns:a16="http://schemas.microsoft.com/office/drawing/2014/main" val="1745787733"/>
                        </a:ext>
                      </a:extLst>
                    </a:gridCol>
                    <a:gridCol w="1645920">
                      <a:extLst>
                        <a:ext uri="{9D8B030D-6E8A-4147-A177-3AD203B41FA5}">
                          <a16:colId xmlns:a16="http://schemas.microsoft.com/office/drawing/2014/main" val="4113666228"/>
                        </a:ext>
                      </a:extLst>
                    </a:gridCol>
                    <a:gridCol w="1744979">
                      <a:extLst>
                        <a:ext uri="{9D8B030D-6E8A-4147-A177-3AD203B41FA5}">
                          <a16:colId xmlns:a16="http://schemas.microsoft.com/office/drawing/2014/main" val="1491462304"/>
                        </a:ext>
                      </a:extLst>
                    </a:gridCol>
                  </a:tblGrid>
                  <a:tr h="240197">
                    <a:tc gridSpan="6">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Crema corporal: pH (</a:t>
                          </a:r>
                          <a14:m>
                            <m:oMath xmlns:m="http://schemas.openxmlformats.org/officeDocument/2006/math">
                              <m:acc>
                                <m:accPr>
                                  <m:chr m:val="̅"/>
                                  <m:ctrlPr>
                                    <a:rPr lang="es-PE" sz="2000" b="1" i="1" smtClean="0">
                                      <a:effectLst/>
                                      <a:latin typeface="Cambria Math" panose="02040503050406030204" pitchFamily="18" charset="0"/>
                                    </a:rPr>
                                  </m:ctrlPr>
                                </m:accPr>
                                <m:e>
                                  <m:r>
                                    <a:rPr lang="es-ES" sz="2000" b="1" i="1" smtClean="0">
                                      <a:effectLst/>
                                      <a:latin typeface="Cambria Math" panose="02040503050406030204" pitchFamily="18" charset="0"/>
                                    </a:rPr>
                                    <m:t>𝐗</m:t>
                                  </m:r>
                                </m:e>
                              </m:acc>
                            </m:oMath>
                          </a14:m>
                          <a:r>
                            <a:rPr lang="es-ES" sz="2000" b="1" dirty="0">
                              <a:effectLst/>
                              <a:latin typeface="Arial" panose="020B0604020202020204" pitchFamily="34" charset="0"/>
                              <a:cs typeface="Arial" panose="020B0604020202020204" pitchFamily="34" charset="0"/>
                            </a:rPr>
                            <a:t>/DS); α = 0,05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hMerge="1">
                      <a:txBody>
                        <a:bodyPr/>
                        <a:lstStyle/>
                        <a:p>
                          <a:pPr algn="ctr">
                            <a:lnSpc>
                              <a:spcPct val="115000"/>
                            </a:lnSpc>
                            <a:spcAft>
                              <a:spcPts val="800"/>
                            </a:spcAft>
                          </a:pPr>
                          <a:r>
                            <a:rPr lang="es-ES" sz="1800" b="1" dirty="0">
                              <a:effectLst/>
                              <a:latin typeface="Arial" panose="020B0604020202020204" pitchFamily="34" charset="0"/>
                              <a:cs typeface="Arial" panose="020B0604020202020204" pitchFamily="34" charset="0"/>
                            </a:rPr>
                            <a:t>Crema corporal: pH (</a:t>
                          </a:r>
                          <a14:m>
                            <m:oMath xmlns:m="http://schemas.openxmlformats.org/officeDocument/2006/math">
                              <m:acc>
                                <m:accPr>
                                  <m:chr m:val="̅"/>
                                  <m:ctrlPr>
                                    <a:rPr lang="es-PE" sz="1800" b="1" i="1">
                                      <a:effectLst/>
                                      <a:latin typeface="Cambria Math" panose="02040503050406030204" pitchFamily="18" charset="0"/>
                                    </a:rPr>
                                  </m:ctrlPr>
                                </m:accPr>
                                <m:e>
                                  <m:r>
                                    <a:rPr lang="es-ES" sz="1800" b="1" i="1" smtClean="0">
                                      <a:effectLst/>
                                      <a:latin typeface="Cambria Math" panose="02040503050406030204" pitchFamily="18" charset="0"/>
                                    </a:rPr>
                                    <m:t>𝐗</m:t>
                                  </m:r>
                                </m:e>
                              </m:acc>
                            </m:oMath>
                          </a14:m>
                          <a:r>
                            <a:rPr lang="es-ES" sz="1800" b="1" dirty="0">
                              <a:effectLst/>
                              <a:latin typeface="Arial" panose="020B0604020202020204" pitchFamily="34" charset="0"/>
                              <a:cs typeface="Arial" panose="020B0604020202020204" pitchFamily="34" charset="0"/>
                            </a:rPr>
                            <a:t>/DS); α = 0,05</a:t>
                          </a:r>
                          <a:endParaRPr lang="es-P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865229959"/>
                      </a:ext>
                    </a:extLst>
                  </a:tr>
                  <a:tr h="240197">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dirty="0">
                              <a:effectLst/>
                              <a:latin typeface="Arial" panose="020B0604020202020204" pitchFamily="34" charset="0"/>
                              <a:cs typeface="Arial" panose="020B0604020202020204" pitchFamily="34" charset="0"/>
                            </a:rPr>
                            <a:t>5,35</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dirty="0">
                              <a:effectLst/>
                              <a:latin typeface="Arial" panose="020B0604020202020204" pitchFamily="34" charset="0"/>
                              <a:cs typeface="Arial" panose="020B0604020202020204" pitchFamily="34" charset="0"/>
                            </a:rPr>
                            <a:t>5,35</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a:effectLst/>
                              <a:latin typeface="Arial" panose="020B0604020202020204" pitchFamily="34" charset="0"/>
                              <a:cs typeface="Arial" panose="020B0604020202020204" pitchFamily="34" charset="0"/>
                            </a:rPr>
                            <a:t>5,35</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a:effectLst/>
                              <a:latin typeface="Arial" panose="020B0604020202020204" pitchFamily="34" charset="0"/>
                              <a:cs typeface="Arial" panose="020B0604020202020204" pitchFamily="34" charset="0"/>
                            </a:rPr>
                            <a:t>5,35</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0,818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6179937"/>
                      </a:ext>
                    </a:extLst>
                  </a:tr>
                  <a:tr h="240197">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5,31</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5,59</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5,38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5,36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effectLst/>
                              <a:latin typeface="Arial" panose="020B0604020202020204" pitchFamily="34" charset="0"/>
                              <a:cs typeface="Arial" panose="020B0604020202020204" pitchFamily="34" charset="0"/>
                            </a:rPr>
                            <a:t>0,315</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2449491"/>
                      </a:ext>
                    </a:extLst>
                  </a:tr>
                  <a:tr h="240197">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7</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5,19</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5,61</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5,51</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5,40</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0,014</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335204"/>
                      </a:ext>
                    </a:extLst>
                  </a:tr>
                  <a:tr h="240197">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15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5,26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5,64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5,45</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0035737"/>
                      </a:ext>
                    </a:extLst>
                  </a:tr>
                  <a:tr h="240197">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30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5,78</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5,47</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11908598"/>
                      </a:ext>
                    </a:extLst>
                  </a:tr>
                  <a:tr h="240197">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60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5,78</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5,47</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5778074"/>
                      </a:ext>
                    </a:extLst>
                  </a:tr>
                  <a:tr h="240197">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90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5,78</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5,47</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4624498"/>
                      </a:ext>
                    </a:extLst>
                  </a:tr>
                  <a:tr h="425386">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Sig. Friedman</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0,923</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0,074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0,263</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solidFill>
                                <a:srgbClr val="FF0000"/>
                              </a:solidFill>
                              <a:effectLst/>
                              <a:latin typeface="Arial" panose="020B0604020202020204" pitchFamily="34" charset="0"/>
                              <a:cs typeface="Arial" panose="020B0604020202020204" pitchFamily="34" charset="0"/>
                            </a:rPr>
                            <a:t>0,006</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2270587"/>
                      </a:ext>
                    </a:extLst>
                  </a:tr>
                </a:tbl>
              </a:graphicData>
            </a:graphic>
          </p:graphicFrame>
        </mc:Choice>
        <mc:Fallback>
          <p:graphicFrame>
            <p:nvGraphicFramePr>
              <p:cNvPr id="82" name="Tabla 81">
                <a:extLst>
                  <a:ext uri="{FF2B5EF4-FFF2-40B4-BE49-F238E27FC236}">
                    <a16:creationId xmlns:a16="http://schemas.microsoft.com/office/drawing/2014/main" id="{5E4300C9-B79E-41C7-8928-B38F3BAB947F}"/>
                  </a:ext>
                </a:extLst>
              </p:cNvPr>
              <p:cNvGraphicFramePr>
                <a:graphicFrameLocks noGrp="1"/>
              </p:cNvGraphicFramePr>
              <p:nvPr>
                <p:extLst>
                  <p:ext uri="{D42A27DB-BD31-4B8C-83A1-F6EECF244321}">
                    <p14:modId xmlns:p14="http://schemas.microsoft.com/office/powerpoint/2010/main" val="2525722534"/>
                  </p:ext>
                </p:extLst>
              </p:nvPr>
            </p:nvGraphicFramePr>
            <p:xfrm>
              <a:off x="23548693" y="24960173"/>
              <a:ext cx="11841481" cy="2991298"/>
            </p:xfrm>
            <a:graphic>
              <a:graphicData uri="http://schemas.openxmlformats.org/drawingml/2006/table">
                <a:tbl>
                  <a:tblPr firstRow="1" firstCol="1" bandRow="1">
                    <a:tableStyleId>{5940675A-B579-460E-94D1-54222C63F5DA}</a:tableStyleId>
                  </a:tblPr>
                  <a:tblGrid>
                    <a:gridCol w="2415542">
                      <a:extLst>
                        <a:ext uri="{9D8B030D-6E8A-4147-A177-3AD203B41FA5}">
                          <a16:colId xmlns:a16="http://schemas.microsoft.com/office/drawing/2014/main" val="121525921"/>
                        </a:ext>
                      </a:extLst>
                    </a:gridCol>
                    <a:gridCol w="1706880">
                      <a:extLst>
                        <a:ext uri="{9D8B030D-6E8A-4147-A177-3AD203B41FA5}">
                          <a16:colId xmlns:a16="http://schemas.microsoft.com/office/drawing/2014/main" val="288768970"/>
                        </a:ext>
                      </a:extLst>
                    </a:gridCol>
                    <a:gridCol w="1996440">
                      <a:extLst>
                        <a:ext uri="{9D8B030D-6E8A-4147-A177-3AD203B41FA5}">
                          <a16:colId xmlns:a16="http://schemas.microsoft.com/office/drawing/2014/main" val="990876658"/>
                        </a:ext>
                      </a:extLst>
                    </a:gridCol>
                    <a:gridCol w="2331720">
                      <a:extLst>
                        <a:ext uri="{9D8B030D-6E8A-4147-A177-3AD203B41FA5}">
                          <a16:colId xmlns:a16="http://schemas.microsoft.com/office/drawing/2014/main" val="1745787733"/>
                        </a:ext>
                      </a:extLst>
                    </a:gridCol>
                    <a:gridCol w="1645920">
                      <a:extLst>
                        <a:ext uri="{9D8B030D-6E8A-4147-A177-3AD203B41FA5}">
                          <a16:colId xmlns:a16="http://schemas.microsoft.com/office/drawing/2014/main" val="4113666228"/>
                        </a:ext>
                      </a:extLst>
                    </a:gridCol>
                    <a:gridCol w="1744979">
                      <a:extLst>
                        <a:ext uri="{9D8B030D-6E8A-4147-A177-3AD203B41FA5}">
                          <a16:colId xmlns:a16="http://schemas.microsoft.com/office/drawing/2014/main" val="1491462304"/>
                        </a:ext>
                      </a:extLst>
                    </a:gridCol>
                  </a:tblGrid>
                  <a:tr h="320739">
                    <a:tc gridSpan="6">
                      <a:txBody>
                        <a:bodyPr/>
                        <a:lstStyle/>
                        <a:p>
                          <a:endParaRPr lang="es-PE"/>
                        </a:p>
                      </a:txBody>
                      <a:tcPr marL="68580" marR="68580" marT="0" marB="0" anchor="ctr">
                        <a:blipFill>
                          <a:blip r:embed="rId24"/>
                          <a:stretch>
                            <a:fillRect l="-51" t="-16981" r="-103" b="-860377"/>
                          </a:stretch>
                        </a:blipFill>
                      </a:tcPr>
                    </a:tc>
                    <a:tc hMerge="1">
                      <a:txBody>
                        <a:bodyPr/>
                        <a:lstStyle/>
                        <a:p>
                          <a:pPr algn="ctr">
                            <a:lnSpc>
                              <a:spcPct val="115000"/>
                            </a:lnSpc>
                            <a:spcAft>
                              <a:spcPts val="800"/>
                            </a:spcAft>
                          </a:pPr>
                          <a:r>
                            <a:rPr lang="es-ES" sz="1800" b="1" dirty="0">
                              <a:effectLst/>
                              <a:latin typeface="Arial" panose="020B0604020202020204" pitchFamily="34" charset="0"/>
                              <a:cs typeface="Arial" panose="020B0604020202020204" pitchFamily="34" charset="0"/>
                            </a:rPr>
                            <a:t>Crema corporal: pH (</a:t>
                          </a:r>
                          <a14:m xmlns:a14="http://schemas.microsoft.com/office/drawing/2010/main">
                            <m:oMath xmlns:m="http://schemas.openxmlformats.org/officeDocument/2006/math">
                              <m:acc>
                                <m:accPr>
                                  <m:chr m:val="̅"/>
                                  <m:ctrlPr>
                                    <a:rPr lang="es-PE" sz="1800" b="1" i="1">
                                      <a:effectLst/>
                                      <a:latin typeface="Cambria Math" panose="02040503050406030204" pitchFamily="18" charset="0"/>
                                    </a:rPr>
                                  </m:ctrlPr>
                                </m:accPr>
                                <m:e>
                                  <m:r>
                                    <a:rPr lang="es-ES" sz="1800" b="1" i="1" smtClean="0">
                                      <a:effectLst/>
                                      <a:latin typeface="Cambria Math" panose="02040503050406030204" pitchFamily="18" charset="0"/>
                                    </a:rPr>
                                    <m:t>𝐗</m:t>
                                  </m:r>
                                </m:e>
                              </m:acc>
                            </m:oMath>
                          </a14:m>
                          <a:r>
                            <a:rPr lang="es-ES" sz="1800" b="1" dirty="0">
                              <a:effectLst/>
                              <a:latin typeface="Arial" panose="020B0604020202020204" pitchFamily="34" charset="0"/>
                              <a:cs typeface="Arial" panose="020B0604020202020204" pitchFamily="34" charset="0"/>
                            </a:rPr>
                            <a:t>/DS); α = 0,05</a:t>
                          </a:r>
                          <a:endParaRPr lang="es-P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20000"/>
                            <a:lumOff val="8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865229959"/>
                      </a:ext>
                    </a:extLst>
                  </a:tr>
                  <a:tr h="320739">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dirty="0">
                              <a:effectLst/>
                              <a:latin typeface="Arial" panose="020B0604020202020204" pitchFamily="34" charset="0"/>
                              <a:cs typeface="Arial" panose="020B0604020202020204" pitchFamily="34" charset="0"/>
                            </a:rPr>
                            <a:t>5,35</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dirty="0">
                              <a:effectLst/>
                              <a:latin typeface="Arial" panose="020B0604020202020204" pitchFamily="34" charset="0"/>
                              <a:cs typeface="Arial" panose="020B0604020202020204" pitchFamily="34" charset="0"/>
                            </a:rPr>
                            <a:t>5,35</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a:effectLst/>
                              <a:latin typeface="Arial" panose="020B0604020202020204" pitchFamily="34" charset="0"/>
                              <a:cs typeface="Arial" panose="020B0604020202020204" pitchFamily="34" charset="0"/>
                            </a:rPr>
                            <a:t>5,35</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MX" sz="2000">
                              <a:effectLst/>
                              <a:latin typeface="Arial" panose="020B0604020202020204" pitchFamily="34" charset="0"/>
                              <a:cs typeface="Arial" panose="020B0604020202020204" pitchFamily="34" charset="0"/>
                            </a:rPr>
                            <a:t>5,35</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0,818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6179937"/>
                      </a:ext>
                    </a:extLst>
                  </a:tr>
                  <a:tr h="320739">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1</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5,31</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5,59</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5,38</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5,36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effectLst/>
                              <a:latin typeface="Arial" panose="020B0604020202020204" pitchFamily="34" charset="0"/>
                              <a:cs typeface="Arial" panose="020B0604020202020204" pitchFamily="34" charset="0"/>
                            </a:rPr>
                            <a:t>0,315</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2449491"/>
                      </a:ext>
                    </a:extLst>
                  </a:tr>
                  <a:tr h="320739">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7</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5,19</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5,61</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5,51</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5,40</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0,014</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335204"/>
                      </a:ext>
                    </a:extLst>
                  </a:tr>
                  <a:tr h="320739">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15</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5,26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5,64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5,45</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0035737"/>
                      </a:ext>
                    </a:extLst>
                  </a:tr>
                  <a:tr h="320739">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30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5,78</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5,47</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11908598"/>
                      </a:ext>
                    </a:extLst>
                  </a:tr>
                  <a:tr h="320739">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60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5,78</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5,47</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5778074"/>
                      </a:ext>
                    </a:extLst>
                  </a:tr>
                  <a:tr h="320739">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90</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5,16</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5,78</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5,54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5,47</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CU" sz="2000" dirty="0">
                              <a:solidFill>
                                <a:srgbClr val="FF0000"/>
                              </a:solidFill>
                              <a:effectLst/>
                              <a:latin typeface="Arial" panose="020B0604020202020204" pitchFamily="34" charset="0"/>
                              <a:cs typeface="Arial" panose="020B0604020202020204" pitchFamily="34" charset="0"/>
                            </a:rPr>
                            <a:t>0,015</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4624498"/>
                      </a:ext>
                    </a:extLst>
                  </a:tr>
                  <a:tr h="425386">
                    <a:tc>
                      <a:txBody>
                        <a:bodyPr/>
                        <a:lstStyle/>
                        <a:p>
                          <a:pPr algn="ctr">
                            <a:lnSpc>
                              <a:spcPct val="115000"/>
                            </a:lnSpc>
                            <a:spcAft>
                              <a:spcPts val="800"/>
                            </a:spcAft>
                          </a:pPr>
                          <a:r>
                            <a:rPr lang="es-ES" sz="2000" b="1" dirty="0">
                              <a:effectLst/>
                              <a:latin typeface="Arial" panose="020B0604020202020204" pitchFamily="34" charset="0"/>
                              <a:cs typeface="Arial" panose="020B0604020202020204" pitchFamily="34" charset="0"/>
                            </a:rPr>
                            <a:t>Sig. Friedman</a:t>
                          </a:r>
                          <a:endParaRPr lang="es-PE"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0,923</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a:effectLst/>
                              <a:latin typeface="Arial" panose="020B0604020202020204" pitchFamily="34" charset="0"/>
                              <a:cs typeface="Arial" panose="020B0604020202020204" pitchFamily="34" charset="0"/>
                            </a:rPr>
                            <a:t>0,074</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0,263</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solidFill>
                                <a:srgbClr val="FF0000"/>
                              </a:solidFill>
                              <a:effectLst/>
                              <a:latin typeface="Arial" panose="020B0604020202020204" pitchFamily="34" charset="0"/>
                              <a:cs typeface="Arial" panose="020B0604020202020204" pitchFamily="34" charset="0"/>
                            </a:rPr>
                            <a:t>0,006</a:t>
                          </a:r>
                          <a:endParaRPr lang="es-P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s-ES" sz="2000" dirty="0">
                              <a:effectLst/>
                              <a:latin typeface="Arial" panose="020B0604020202020204" pitchFamily="34" charset="0"/>
                              <a:cs typeface="Arial" panose="020B0604020202020204" pitchFamily="34" charset="0"/>
                            </a:rPr>
                            <a:t>-</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2270587"/>
                      </a:ext>
                    </a:extLst>
                  </a:tr>
                </a:tbl>
              </a:graphicData>
            </a:graphic>
          </p:graphicFrame>
        </mc:Fallback>
      </mc:AlternateContent>
      <p:sp>
        <p:nvSpPr>
          <p:cNvPr id="83" name="CuadroTexto 82">
            <a:extLst>
              <a:ext uri="{FF2B5EF4-FFF2-40B4-BE49-F238E27FC236}">
                <a16:creationId xmlns:a16="http://schemas.microsoft.com/office/drawing/2014/main" id="{66B7A6BA-D4E4-42DA-8900-6772DE947B52}"/>
              </a:ext>
            </a:extLst>
          </p:cNvPr>
          <p:cNvSpPr txBox="1"/>
          <p:nvPr/>
        </p:nvSpPr>
        <p:spPr>
          <a:xfrm>
            <a:off x="36912021" y="15855058"/>
            <a:ext cx="5266600" cy="477054"/>
          </a:xfrm>
          <a:prstGeom prst="rect">
            <a:avLst/>
          </a:prstGeom>
          <a:noFill/>
        </p:spPr>
        <p:txBody>
          <a:bodyPr wrap="square" rtlCol="0">
            <a:spAutoFit/>
          </a:bodyPr>
          <a:lstStyle/>
          <a:p>
            <a:r>
              <a:rPr lang="es-PE" sz="2500" b="1" dirty="0">
                <a:latin typeface="Arial" panose="020B0604020202020204" pitchFamily="34" charset="0"/>
                <a:cs typeface="Arial" panose="020B0604020202020204" pitchFamily="34" charset="0"/>
              </a:rPr>
              <a:t>Estrés mecánico: Centrifugación </a:t>
            </a:r>
          </a:p>
        </p:txBody>
      </p:sp>
      <p:pic>
        <p:nvPicPr>
          <p:cNvPr id="84" name="Imagen 83">
            <a:extLst>
              <a:ext uri="{FF2B5EF4-FFF2-40B4-BE49-F238E27FC236}">
                <a16:creationId xmlns:a16="http://schemas.microsoft.com/office/drawing/2014/main" id="{6DCECDC9-10E8-45F8-92B7-5C182E6243AA}"/>
              </a:ext>
            </a:extLst>
          </p:cNvPr>
          <p:cNvPicPr>
            <a:picLocks noChangeAspect="1"/>
          </p:cNvPicPr>
          <p:nvPr/>
        </p:nvPicPr>
        <p:blipFill rotWithShape="1">
          <a:blip r:embed="rId25">
            <a:extLst>
              <a:ext uri="{28A0092B-C50C-407E-A947-70E740481C1C}">
                <a14:useLocalDpi xmlns:a14="http://schemas.microsoft.com/office/drawing/2010/main" val="0"/>
              </a:ext>
            </a:extLst>
          </a:blip>
          <a:srcRect l="28396" t="15190" r="27086" b="36814"/>
          <a:stretch/>
        </p:blipFill>
        <p:spPr>
          <a:xfrm>
            <a:off x="36732287" y="16767041"/>
            <a:ext cx="1373886" cy="3291558"/>
          </a:xfrm>
          <a:prstGeom prst="rect">
            <a:avLst/>
          </a:prstGeom>
        </p:spPr>
      </p:pic>
      <p:sp>
        <p:nvSpPr>
          <p:cNvPr id="85" name="CuadroTexto 84">
            <a:extLst>
              <a:ext uri="{FF2B5EF4-FFF2-40B4-BE49-F238E27FC236}">
                <a16:creationId xmlns:a16="http://schemas.microsoft.com/office/drawing/2014/main" id="{D2A54FBB-FB17-441C-BA3D-A4E92807D1AB}"/>
              </a:ext>
            </a:extLst>
          </p:cNvPr>
          <p:cNvSpPr txBox="1"/>
          <p:nvPr/>
        </p:nvSpPr>
        <p:spPr>
          <a:xfrm>
            <a:off x="36797739" y="16353531"/>
            <a:ext cx="1203209" cy="477054"/>
          </a:xfrm>
          <a:prstGeom prst="rect">
            <a:avLst/>
          </a:prstGeom>
          <a:noFill/>
        </p:spPr>
        <p:txBody>
          <a:bodyPr wrap="square" rtlCol="0">
            <a:spAutoFit/>
          </a:bodyPr>
          <a:lstStyle/>
          <a:p>
            <a:r>
              <a:rPr lang="es-PE" sz="2500" b="1" dirty="0">
                <a:latin typeface="Arial" panose="020B0604020202020204" pitchFamily="34" charset="0"/>
                <a:cs typeface="Arial" panose="020B0604020202020204" pitchFamily="34" charset="0"/>
              </a:rPr>
              <a:t>Antes</a:t>
            </a:r>
          </a:p>
        </p:txBody>
      </p:sp>
      <p:sp>
        <p:nvSpPr>
          <p:cNvPr id="86" name="CuadroTexto 85">
            <a:extLst>
              <a:ext uri="{FF2B5EF4-FFF2-40B4-BE49-F238E27FC236}">
                <a16:creationId xmlns:a16="http://schemas.microsoft.com/office/drawing/2014/main" id="{E7F05A07-BC45-4550-8E53-28B1D2FD5E08}"/>
              </a:ext>
            </a:extLst>
          </p:cNvPr>
          <p:cNvSpPr txBox="1"/>
          <p:nvPr/>
        </p:nvSpPr>
        <p:spPr>
          <a:xfrm>
            <a:off x="40450029" y="16287996"/>
            <a:ext cx="1509833" cy="477054"/>
          </a:xfrm>
          <a:prstGeom prst="rect">
            <a:avLst/>
          </a:prstGeom>
          <a:noFill/>
        </p:spPr>
        <p:txBody>
          <a:bodyPr wrap="square" rtlCol="0">
            <a:spAutoFit/>
          </a:bodyPr>
          <a:lstStyle/>
          <a:p>
            <a:r>
              <a:rPr lang="es-PE" sz="2500" b="1" dirty="0">
                <a:latin typeface="Arial" panose="020B0604020202020204" pitchFamily="34" charset="0"/>
                <a:cs typeface="Arial" panose="020B0604020202020204" pitchFamily="34" charset="0"/>
              </a:rPr>
              <a:t>Después</a:t>
            </a:r>
          </a:p>
        </p:txBody>
      </p:sp>
      <p:pic>
        <p:nvPicPr>
          <p:cNvPr id="87" name="Imagen 86">
            <a:extLst>
              <a:ext uri="{FF2B5EF4-FFF2-40B4-BE49-F238E27FC236}">
                <a16:creationId xmlns:a16="http://schemas.microsoft.com/office/drawing/2014/main" id="{8E05863F-24CC-4116-8CDB-EA9414B12EF2}"/>
              </a:ext>
            </a:extLst>
          </p:cNvPr>
          <p:cNvPicPr>
            <a:picLocks noChangeAspect="1"/>
          </p:cNvPicPr>
          <p:nvPr/>
        </p:nvPicPr>
        <p:blipFill rotWithShape="1">
          <a:blip r:embed="rId26">
            <a:extLst>
              <a:ext uri="{28A0092B-C50C-407E-A947-70E740481C1C}">
                <a14:useLocalDpi xmlns:a14="http://schemas.microsoft.com/office/drawing/2010/main" val="0"/>
              </a:ext>
            </a:extLst>
          </a:blip>
          <a:srcRect l="25308" t="31333" r="30248" b="28296"/>
          <a:stretch/>
        </p:blipFill>
        <p:spPr>
          <a:xfrm>
            <a:off x="40450029" y="16832355"/>
            <a:ext cx="1630680" cy="3291558"/>
          </a:xfrm>
          <a:prstGeom prst="rect">
            <a:avLst/>
          </a:prstGeom>
        </p:spPr>
      </p:pic>
      <p:sp>
        <p:nvSpPr>
          <p:cNvPr id="88" name="CuadroTexto 87">
            <a:extLst>
              <a:ext uri="{FF2B5EF4-FFF2-40B4-BE49-F238E27FC236}">
                <a16:creationId xmlns:a16="http://schemas.microsoft.com/office/drawing/2014/main" id="{7891A8CD-2D65-4189-9EDE-775C9EFF7310}"/>
              </a:ext>
            </a:extLst>
          </p:cNvPr>
          <p:cNvSpPr txBox="1"/>
          <p:nvPr/>
        </p:nvSpPr>
        <p:spPr>
          <a:xfrm>
            <a:off x="38151231" y="20165674"/>
            <a:ext cx="2799941" cy="477054"/>
          </a:xfrm>
          <a:prstGeom prst="rect">
            <a:avLst/>
          </a:prstGeom>
          <a:noFill/>
        </p:spPr>
        <p:txBody>
          <a:bodyPr wrap="square" rtlCol="0">
            <a:spAutoFit/>
          </a:bodyPr>
          <a:lstStyle/>
          <a:p>
            <a:r>
              <a:rPr lang="es-PE" sz="2000" b="1" dirty="0">
                <a:latin typeface="Arial" panose="020B0604020202020204" pitchFamily="34" charset="0"/>
                <a:cs typeface="Arial" panose="020B0604020202020204" pitchFamily="34" charset="0"/>
              </a:rPr>
              <a:t>Ciclos </a:t>
            </a:r>
            <a:r>
              <a:rPr lang="es-PE" sz="2500" b="1" dirty="0">
                <a:latin typeface="Arial" panose="020B0604020202020204" pitchFamily="34" charset="0"/>
                <a:cs typeface="Arial" panose="020B0604020202020204" pitchFamily="34" charset="0"/>
              </a:rPr>
              <a:t>térmicos</a:t>
            </a:r>
            <a:r>
              <a:rPr lang="es-PE" sz="2000" b="1" dirty="0">
                <a:latin typeface="Arial" panose="020B0604020202020204" pitchFamily="34" charset="0"/>
                <a:cs typeface="Arial" panose="020B0604020202020204" pitchFamily="34" charset="0"/>
              </a:rPr>
              <a:t> </a:t>
            </a:r>
          </a:p>
        </p:txBody>
      </p:sp>
      <p:pic>
        <p:nvPicPr>
          <p:cNvPr id="89" name="Imagen 88">
            <a:extLst>
              <a:ext uri="{FF2B5EF4-FFF2-40B4-BE49-F238E27FC236}">
                <a16:creationId xmlns:a16="http://schemas.microsoft.com/office/drawing/2014/main" id="{666ACB93-7FEA-4EAD-8987-6A9C979783C4}"/>
              </a:ext>
            </a:extLst>
          </p:cNvPr>
          <p:cNvPicPr>
            <a:picLocks noChangeAspect="1"/>
          </p:cNvPicPr>
          <p:nvPr/>
        </p:nvPicPr>
        <p:blipFill rotWithShape="1">
          <a:blip r:embed="rId27">
            <a:extLst>
              <a:ext uri="{28A0092B-C50C-407E-A947-70E740481C1C}">
                <a14:useLocalDpi xmlns:a14="http://schemas.microsoft.com/office/drawing/2010/main" val="0"/>
              </a:ext>
            </a:extLst>
          </a:blip>
          <a:srcRect l="24923" t="1112" r="33846" b="8291"/>
          <a:stretch/>
        </p:blipFill>
        <p:spPr>
          <a:xfrm>
            <a:off x="36510126" y="20848977"/>
            <a:ext cx="2799942" cy="2768600"/>
          </a:xfrm>
          <a:prstGeom prst="rect">
            <a:avLst/>
          </a:prstGeom>
        </p:spPr>
      </p:pic>
      <p:pic>
        <p:nvPicPr>
          <p:cNvPr id="90" name="Imagen 89">
            <a:extLst>
              <a:ext uri="{FF2B5EF4-FFF2-40B4-BE49-F238E27FC236}">
                <a16:creationId xmlns:a16="http://schemas.microsoft.com/office/drawing/2014/main" id="{AECCC9BE-A85F-4923-863B-37E9B49EF642}"/>
              </a:ext>
            </a:extLst>
          </p:cNvPr>
          <p:cNvPicPr>
            <a:picLocks noChangeAspect="1"/>
          </p:cNvPicPr>
          <p:nvPr/>
        </p:nvPicPr>
        <p:blipFill rotWithShape="1">
          <a:blip r:embed="rId28">
            <a:extLst>
              <a:ext uri="{28A0092B-C50C-407E-A947-70E740481C1C}">
                <a14:useLocalDpi xmlns:a14="http://schemas.microsoft.com/office/drawing/2010/main" val="0"/>
              </a:ext>
            </a:extLst>
          </a:blip>
          <a:srcRect l="18154" t="8975" r="39231"/>
          <a:stretch/>
        </p:blipFill>
        <p:spPr>
          <a:xfrm>
            <a:off x="39739713" y="20846949"/>
            <a:ext cx="2799942" cy="2770628"/>
          </a:xfrm>
          <a:prstGeom prst="rect">
            <a:avLst/>
          </a:prstGeom>
        </p:spPr>
      </p:pic>
      <p:sp>
        <p:nvSpPr>
          <p:cNvPr id="91" name="CuadroTexto 90">
            <a:extLst>
              <a:ext uri="{FF2B5EF4-FFF2-40B4-BE49-F238E27FC236}">
                <a16:creationId xmlns:a16="http://schemas.microsoft.com/office/drawing/2014/main" id="{B1F4ED3D-4E5A-4A94-8B64-AF41ED321A3B}"/>
              </a:ext>
            </a:extLst>
          </p:cNvPr>
          <p:cNvSpPr txBox="1"/>
          <p:nvPr/>
        </p:nvSpPr>
        <p:spPr>
          <a:xfrm>
            <a:off x="35521654" y="23900441"/>
            <a:ext cx="3820928" cy="861774"/>
          </a:xfrm>
          <a:prstGeom prst="rect">
            <a:avLst/>
          </a:prstGeom>
          <a:noFill/>
        </p:spPr>
        <p:txBody>
          <a:bodyPr wrap="square">
            <a:spAutoFit/>
          </a:bodyPr>
          <a:lstStyle/>
          <a:p>
            <a:pPr algn="ctr"/>
            <a:r>
              <a:rPr lang="es-PE" sz="2500" b="1" dirty="0">
                <a:effectLst/>
                <a:latin typeface="Arial" panose="020B0604020202020204" pitchFamily="34" charset="0"/>
                <a:ea typeface="Calibri" panose="020F0502020204030204" pitchFamily="34" charset="0"/>
                <a:cs typeface="Arial" panose="020B0604020202020204" pitchFamily="34" charset="0"/>
              </a:rPr>
              <a:t>Ensayo de irritabilidad dérmica</a:t>
            </a:r>
            <a:endParaRPr lang="es-PE" sz="2500" b="1" dirty="0">
              <a:latin typeface="Arial" panose="020B0604020202020204" pitchFamily="34" charset="0"/>
              <a:cs typeface="Arial" panose="020B0604020202020204" pitchFamily="34" charset="0"/>
            </a:endParaRPr>
          </a:p>
        </p:txBody>
      </p:sp>
      <p:pic>
        <p:nvPicPr>
          <p:cNvPr id="92" name="Imagen 17">
            <a:extLst>
              <a:ext uri="{FF2B5EF4-FFF2-40B4-BE49-F238E27FC236}">
                <a16:creationId xmlns:a16="http://schemas.microsoft.com/office/drawing/2014/main" id="{B0910C12-7BAF-4F7D-B8A5-CE08464FAD3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5468469" y="24726788"/>
            <a:ext cx="1600623" cy="1514475"/>
          </a:xfrm>
          <a:prstGeom prst="rect">
            <a:avLst/>
          </a:prstGeom>
          <a:noFill/>
          <a:extLst>
            <a:ext uri="{909E8E84-426E-40DD-AFC4-6F175D3DCCD1}">
              <a14:hiddenFill xmlns:a14="http://schemas.microsoft.com/office/drawing/2010/main">
                <a:solidFill>
                  <a:srgbClr val="FFFFFF"/>
                </a:solidFill>
              </a14:hiddenFill>
            </a:ext>
          </a:extLst>
        </p:spPr>
      </p:pic>
      <p:pic>
        <p:nvPicPr>
          <p:cNvPr id="93" name="Imagen 18">
            <a:extLst>
              <a:ext uri="{FF2B5EF4-FFF2-40B4-BE49-F238E27FC236}">
                <a16:creationId xmlns:a16="http://schemas.microsoft.com/office/drawing/2014/main" id="{F67A260D-832D-4B0F-BCDD-C83284701005}"/>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7618045" y="24685798"/>
            <a:ext cx="169898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94" name="Imagen 12">
            <a:extLst>
              <a:ext uri="{FF2B5EF4-FFF2-40B4-BE49-F238E27FC236}">
                <a16:creationId xmlns:a16="http://schemas.microsoft.com/office/drawing/2014/main" id="{924E26A4-EC7C-4B3F-807F-3ACB386A73F7}"/>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6520139" y="26127264"/>
            <a:ext cx="1618507" cy="1514475"/>
          </a:xfrm>
          <a:prstGeom prst="rect">
            <a:avLst/>
          </a:prstGeom>
          <a:noFill/>
          <a:extLst>
            <a:ext uri="{909E8E84-426E-40DD-AFC4-6F175D3DCCD1}">
              <a14:hiddenFill xmlns:a14="http://schemas.microsoft.com/office/drawing/2010/main">
                <a:solidFill>
                  <a:srgbClr val="FFFFFF"/>
                </a:solidFill>
              </a14:hiddenFill>
            </a:ext>
          </a:extLst>
        </p:spPr>
      </p:pic>
      <p:sp>
        <p:nvSpPr>
          <p:cNvPr id="95" name="CuadroTexto 94">
            <a:extLst>
              <a:ext uri="{FF2B5EF4-FFF2-40B4-BE49-F238E27FC236}">
                <a16:creationId xmlns:a16="http://schemas.microsoft.com/office/drawing/2014/main" id="{5918EE7A-4F60-4A2F-9598-010F9BA0D6A3}"/>
              </a:ext>
            </a:extLst>
          </p:cNvPr>
          <p:cNvSpPr txBox="1"/>
          <p:nvPr/>
        </p:nvSpPr>
        <p:spPr>
          <a:xfrm>
            <a:off x="35768401" y="27771035"/>
            <a:ext cx="3945619" cy="861774"/>
          </a:xfrm>
          <a:prstGeom prst="rect">
            <a:avLst/>
          </a:prstGeom>
          <a:noFill/>
        </p:spPr>
        <p:txBody>
          <a:bodyPr wrap="square">
            <a:spAutoFit/>
          </a:bodyPr>
          <a:lstStyle/>
          <a:p>
            <a:pPr algn="ctr"/>
            <a:r>
              <a:rPr lang="es-ES" sz="2500" dirty="0">
                <a:latin typeface="Arial" panose="020B0604020202020204" pitchFamily="34" charset="0"/>
                <a:cs typeface="Arial" panose="020B0604020202020204" pitchFamily="34" charset="0"/>
              </a:rPr>
              <a:t>Índice de Irritación Dérmica =</a:t>
            </a:r>
            <a:r>
              <a:rPr lang="es-ES" sz="2500" dirty="0">
                <a:effectLst/>
                <a:latin typeface="Arial" panose="020B0604020202020204" pitchFamily="34" charset="0"/>
                <a:ea typeface="Calibri" panose="020F0502020204030204" pitchFamily="34" charset="0"/>
                <a:cs typeface="Arial" panose="020B0604020202020204" pitchFamily="34" charset="0"/>
              </a:rPr>
              <a:t> </a:t>
            </a:r>
            <a:r>
              <a:rPr lang="es-ES" sz="2500" dirty="0">
                <a:latin typeface="Arial" panose="020B0604020202020204" pitchFamily="34" charset="0"/>
                <a:ea typeface="Calibri" panose="020F0502020204030204" pitchFamily="34" charset="0"/>
                <a:cs typeface="Arial" panose="020B0604020202020204" pitchFamily="34" charset="0"/>
              </a:rPr>
              <a:t>0,00</a:t>
            </a:r>
            <a:r>
              <a:rPr lang="es-ES" sz="2500" dirty="0">
                <a:latin typeface="Arial" panose="020B0604020202020204" pitchFamily="34" charset="0"/>
                <a:cs typeface="Arial" panose="020B0604020202020204" pitchFamily="34" charset="0"/>
              </a:rPr>
              <a:t> </a:t>
            </a:r>
            <a:endParaRPr lang="es-PE" sz="2500" dirty="0">
              <a:latin typeface="Arial" panose="020B0604020202020204" pitchFamily="34" charset="0"/>
              <a:cs typeface="Arial" panose="020B0604020202020204" pitchFamily="34" charset="0"/>
            </a:endParaRPr>
          </a:p>
        </p:txBody>
      </p:sp>
      <p:sp>
        <p:nvSpPr>
          <p:cNvPr id="96" name="CuadroTexto 95">
            <a:extLst>
              <a:ext uri="{FF2B5EF4-FFF2-40B4-BE49-F238E27FC236}">
                <a16:creationId xmlns:a16="http://schemas.microsoft.com/office/drawing/2014/main" id="{D9923735-6694-4231-81BE-909E77C72EEF}"/>
              </a:ext>
            </a:extLst>
          </p:cNvPr>
          <p:cNvSpPr txBox="1"/>
          <p:nvPr/>
        </p:nvSpPr>
        <p:spPr>
          <a:xfrm>
            <a:off x="35834386" y="29108635"/>
            <a:ext cx="3381399" cy="477054"/>
          </a:xfrm>
          <a:prstGeom prst="rect">
            <a:avLst/>
          </a:prstGeom>
          <a:noFill/>
        </p:spPr>
        <p:txBody>
          <a:bodyPr wrap="square">
            <a:spAutoFit/>
          </a:bodyPr>
          <a:lstStyle/>
          <a:p>
            <a:pPr algn="ctr"/>
            <a:r>
              <a:rPr lang="es-ES" sz="2500" b="1" dirty="0">
                <a:latin typeface="Arial" panose="020B0604020202020204" pitchFamily="34" charset="0"/>
                <a:ea typeface="Tahoma" panose="020B0604030504040204" pitchFamily="34" charset="0"/>
                <a:cs typeface="Arial" panose="020B0604020202020204" pitchFamily="34" charset="0"/>
              </a:rPr>
              <a:t>No I</a:t>
            </a:r>
            <a:r>
              <a:rPr lang="es-ES" sz="2500" b="1" dirty="0">
                <a:effectLst/>
                <a:latin typeface="Arial" panose="020B0604020202020204" pitchFamily="34" charset="0"/>
                <a:ea typeface="Tahoma" panose="020B0604030504040204" pitchFamily="34" charset="0"/>
                <a:cs typeface="Arial" panose="020B0604020202020204" pitchFamily="34" charset="0"/>
              </a:rPr>
              <a:t>rritante</a:t>
            </a:r>
            <a:endParaRPr lang="es-ES" sz="2500" dirty="0">
              <a:latin typeface="Arial" panose="020B0604020202020204" pitchFamily="34" charset="0"/>
              <a:ea typeface="Tahoma" panose="020B0604030504040204" pitchFamily="34" charset="0"/>
              <a:cs typeface="Arial" panose="020B0604020202020204" pitchFamily="34" charset="0"/>
            </a:endParaRPr>
          </a:p>
        </p:txBody>
      </p:sp>
      <p:sp>
        <p:nvSpPr>
          <p:cNvPr id="97" name="Flecha: hacia abajo 96">
            <a:extLst>
              <a:ext uri="{FF2B5EF4-FFF2-40B4-BE49-F238E27FC236}">
                <a16:creationId xmlns:a16="http://schemas.microsoft.com/office/drawing/2014/main" id="{586E4FFC-CBD4-4ADE-A776-A361BA7D8B96}"/>
              </a:ext>
            </a:extLst>
          </p:cNvPr>
          <p:cNvSpPr/>
          <p:nvPr/>
        </p:nvSpPr>
        <p:spPr>
          <a:xfrm>
            <a:off x="37245118" y="28565287"/>
            <a:ext cx="383601" cy="5694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a:latin typeface="Arial" panose="020B0604020202020204" pitchFamily="34" charset="0"/>
              <a:cs typeface="Arial" panose="020B0604020202020204" pitchFamily="34" charset="0"/>
            </a:endParaRPr>
          </a:p>
        </p:txBody>
      </p:sp>
      <p:pic>
        <p:nvPicPr>
          <p:cNvPr id="98" name="Imagen 13">
            <a:extLst>
              <a:ext uri="{FF2B5EF4-FFF2-40B4-BE49-F238E27FC236}">
                <a16:creationId xmlns:a16="http://schemas.microsoft.com/office/drawing/2014/main" id="{F0A567F0-7645-40E7-AE7B-32E51C8D523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947114" y="24753795"/>
            <a:ext cx="1704974" cy="1327479"/>
          </a:xfrm>
          <a:prstGeom prst="rect">
            <a:avLst/>
          </a:prstGeom>
          <a:noFill/>
          <a:extLst>
            <a:ext uri="{909E8E84-426E-40DD-AFC4-6F175D3DCCD1}">
              <a14:hiddenFill xmlns:a14="http://schemas.microsoft.com/office/drawing/2010/main">
                <a:solidFill>
                  <a:srgbClr val="FFFFFF"/>
                </a:solidFill>
              </a14:hiddenFill>
            </a:ext>
          </a:extLst>
        </p:spPr>
      </p:pic>
      <p:pic>
        <p:nvPicPr>
          <p:cNvPr id="99" name="Imagen 4">
            <a:extLst>
              <a:ext uri="{FF2B5EF4-FFF2-40B4-BE49-F238E27FC236}">
                <a16:creationId xmlns:a16="http://schemas.microsoft.com/office/drawing/2014/main" id="{B335C3D9-1762-4819-943D-2ED919FA616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687168" y="24768361"/>
            <a:ext cx="1704974" cy="1298345"/>
          </a:xfrm>
          <a:prstGeom prst="rect">
            <a:avLst/>
          </a:prstGeom>
          <a:noFill/>
          <a:extLst>
            <a:ext uri="{909E8E84-426E-40DD-AFC4-6F175D3DCCD1}">
              <a14:hiddenFill xmlns:a14="http://schemas.microsoft.com/office/drawing/2010/main">
                <a:solidFill>
                  <a:srgbClr val="FFFFFF"/>
                </a:solidFill>
              </a14:hiddenFill>
            </a:ext>
          </a:extLst>
        </p:spPr>
      </p:pic>
      <p:pic>
        <p:nvPicPr>
          <p:cNvPr id="100" name="Imagen 15">
            <a:extLst>
              <a:ext uri="{FF2B5EF4-FFF2-40B4-BE49-F238E27FC236}">
                <a16:creationId xmlns:a16="http://schemas.microsoft.com/office/drawing/2014/main" id="{F7D222EC-7ACC-491E-8248-AD8AA79103F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9947114" y="26181028"/>
            <a:ext cx="1704974" cy="1302307"/>
          </a:xfrm>
          <a:prstGeom prst="rect">
            <a:avLst/>
          </a:prstGeom>
          <a:noFill/>
          <a:extLst>
            <a:ext uri="{909E8E84-426E-40DD-AFC4-6F175D3DCCD1}">
              <a14:hiddenFill xmlns:a14="http://schemas.microsoft.com/office/drawing/2010/main">
                <a:solidFill>
                  <a:srgbClr val="FFFFFF"/>
                </a:solidFill>
              </a14:hiddenFill>
            </a:ext>
          </a:extLst>
        </p:spPr>
      </p:pic>
      <p:pic>
        <p:nvPicPr>
          <p:cNvPr id="101" name="Imagen 6">
            <a:extLst>
              <a:ext uri="{FF2B5EF4-FFF2-40B4-BE49-F238E27FC236}">
                <a16:creationId xmlns:a16="http://schemas.microsoft.com/office/drawing/2014/main" id="{3293C64A-C78F-416C-A2DD-0421A50E00C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663712" y="26181028"/>
            <a:ext cx="1704974" cy="1298345"/>
          </a:xfrm>
          <a:prstGeom prst="rect">
            <a:avLst/>
          </a:prstGeom>
          <a:noFill/>
          <a:extLst>
            <a:ext uri="{909E8E84-426E-40DD-AFC4-6F175D3DCCD1}">
              <a14:hiddenFill xmlns:a14="http://schemas.microsoft.com/office/drawing/2010/main">
                <a:solidFill>
                  <a:srgbClr val="FFFFFF"/>
                </a:solidFill>
              </a14:hiddenFill>
            </a:ext>
          </a:extLst>
        </p:spPr>
      </p:pic>
      <p:sp>
        <p:nvSpPr>
          <p:cNvPr id="102" name="CuadroTexto 101">
            <a:extLst>
              <a:ext uri="{FF2B5EF4-FFF2-40B4-BE49-F238E27FC236}">
                <a16:creationId xmlns:a16="http://schemas.microsoft.com/office/drawing/2014/main" id="{BADCE0A8-6413-4B31-B37C-A14AD2180517}"/>
              </a:ext>
            </a:extLst>
          </p:cNvPr>
          <p:cNvSpPr txBox="1"/>
          <p:nvPr/>
        </p:nvSpPr>
        <p:spPr>
          <a:xfrm>
            <a:off x="39423486" y="23957769"/>
            <a:ext cx="4157376" cy="861774"/>
          </a:xfrm>
          <a:prstGeom prst="rect">
            <a:avLst/>
          </a:prstGeom>
          <a:noFill/>
        </p:spPr>
        <p:txBody>
          <a:bodyPr wrap="square">
            <a:spAutoFit/>
          </a:bodyPr>
          <a:lstStyle/>
          <a:p>
            <a:pPr algn="ctr"/>
            <a:r>
              <a:rPr lang="es-PE" sz="2500" b="1" dirty="0">
                <a:effectLst/>
                <a:latin typeface="Arial" panose="020B0604020202020204" pitchFamily="34" charset="0"/>
                <a:ea typeface="Calibri" panose="020F0502020204030204" pitchFamily="34" charset="0"/>
                <a:cs typeface="Arial" panose="020B0604020202020204" pitchFamily="34" charset="0"/>
              </a:rPr>
              <a:t>Ensayo de irritabilidad oftálmica</a:t>
            </a:r>
            <a:endParaRPr lang="es-PE" sz="2500" b="1" dirty="0">
              <a:latin typeface="Arial" panose="020B0604020202020204" pitchFamily="34" charset="0"/>
              <a:cs typeface="Arial" panose="020B0604020202020204" pitchFamily="34" charset="0"/>
            </a:endParaRPr>
          </a:p>
        </p:txBody>
      </p:sp>
      <p:sp>
        <p:nvSpPr>
          <p:cNvPr id="103" name="CuadroTexto 102">
            <a:extLst>
              <a:ext uri="{FF2B5EF4-FFF2-40B4-BE49-F238E27FC236}">
                <a16:creationId xmlns:a16="http://schemas.microsoft.com/office/drawing/2014/main" id="{67BF1BDA-003E-4ECE-BFB0-9CFD4FCB5633}"/>
              </a:ext>
            </a:extLst>
          </p:cNvPr>
          <p:cNvSpPr txBox="1"/>
          <p:nvPr/>
        </p:nvSpPr>
        <p:spPr>
          <a:xfrm>
            <a:off x="39960711" y="27802797"/>
            <a:ext cx="3406001" cy="861774"/>
          </a:xfrm>
          <a:prstGeom prst="rect">
            <a:avLst/>
          </a:prstGeom>
          <a:noFill/>
        </p:spPr>
        <p:txBody>
          <a:bodyPr wrap="square">
            <a:spAutoFit/>
          </a:bodyPr>
          <a:lstStyle/>
          <a:p>
            <a:pPr algn="ctr"/>
            <a:r>
              <a:rPr lang="es-ES" sz="2500" dirty="0">
                <a:latin typeface="Arial" panose="020B0604020202020204" pitchFamily="34" charset="0"/>
                <a:cs typeface="Arial" panose="020B0604020202020204" pitchFamily="34" charset="0"/>
              </a:rPr>
              <a:t>Índice de Irritación Ocular =</a:t>
            </a:r>
            <a:r>
              <a:rPr lang="es-ES" sz="2500" dirty="0">
                <a:effectLst/>
                <a:latin typeface="Arial" panose="020B0604020202020204" pitchFamily="34" charset="0"/>
                <a:ea typeface="Calibri" panose="020F0502020204030204" pitchFamily="34" charset="0"/>
                <a:cs typeface="Arial" panose="020B0604020202020204" pitchFamily="34" charset="0"/>
              </a:rPr>
              <a:t> 18,6</a:t>
            </a:r>
            <a:r>
              <a:rPr lang="es-ES" sz="2500" dirty="0">
                <a:latin typeface="Arial" panose="020B0604020202020204" pitchFamily="34" charset="0"/>
                <a:cs typeface="Arial" panose="020B0604020202020204" pitchFamily="34" charset="0"/>
              </a:rPr>
              <a:t> </a:t>
            </a:r>
            <a:endParaRPr lang="es-PE" sz="2500" dirty="0">
              <a:latin typeface="Arial" panose="020B0604020202020204" pitchFamily="34" charset="0"/>
              <a:cs typeface="Arial" panose="020B0604020202020204" pitchFamily="34" charset="0"/>
            </a:endParaRPr>
          </a:p>
        </p:txBody>
      </p:sp>
      <p:sp>
        <p:nvSpPr>
          <p:cNvPr id="104" name="CuadroTexto 103">
            <a:extLst>
              <a:ext uri="{FF2B5EF4-FFF2-40B4-BE49-F238E27FC236}">
                <a16:creationId xmlns:a16="http://schemas.microsoft.com/office/drawing/2014/main" id="{0791E198-4844-4C26-9FBB-E0D90B04BBC2}"/>
              </a:ext>
            </a:extLst>
          </p:cNvPr>
          <p:cNvSpPr txBox="1"/>
          <p:nvPr/>
        </p:nvSpPr>
        <p:spPr>
          <a:xfrm>
            <a:off x="40063881" y="29165079"/>
            <a:ext cx="3601849" cy="861774"/>
          </a:xfrm>
          <a:prstGeom prst="rect">
            <a:avLst/>
          </a:prstGeom>
          <a:noFill/>
        </p:spPr>
        <p:txBody>
          <a:bodyPr wrap="square">
            <a:spAutoFit/>
          </a:bodyPr>
          <a:lstStyle/>
          <a:p>
            <a:pPr algn="ctr"/>
            <a:r>
              <a:rPr lang="es-ES" sz="2500" b="1" dirty="0">
                <a:latin typeface="Arial" panose="020B0604020202020204" pitchFamily="34" charset="0"/>
                <a:ea typeface="Tahoma" panose="020B0604030504040204" pitchFamily="34" charset="0"/>
                <a:cs typeface="Arial" panose="020B0604020202020204" pitchFamily="34" charset="0"/>
              </a:rPr>
              <a:t>I</a:t>
            </a:r>
            <a:r>
              <a:rPr lang="es-ES" sz="2500" b="1" dirty="0">
                <a:effectLst/>
                <a:latin typeface="Arial" panose="020B0604020202020204" pitchFamily="34" charset="0"/>
                <a:ea typeface="Tahoma" panose="020B0604030504040204" pitchFamily="34" charset="0"/>
                <a:cs typeface="Arial" panose="020B0604020202020204" pitchFamily="34" charset="0"/>
              </a:rPr>
              <a:t>rritantes oftálmicos ligeros</a:t>
            </a:r>
            <a:endParaRPr lang="es-ES" sz="2500" dirty="0">
              <a:latin typeface="Arial" panose="020B0604020202020204" pitchFamily="34" charset="0"/>
              <a:ea typeface="Tahoma" panose="020B0604030504040204" pitchFamily="34" charset="0"/>
              <a:cs typeface="Arial" panose="020B0604020202020204" pitchFamily="34" charset="0"/>
            </a:endParaRPr>
          </a:p>
        </p:txBody>
      </p:sp>
      <p:sp>
        <p:nvSpPr>
          <p:cNvPr id="105" name="Flecha: hacia abajo 104">
            <a:extLst>
              <a:ext uri="{FF2B5EF4-FFF2-40B4-BE49-F238E27FC236}">
                <a16:creationId xmlns:a16="http://schemas.microsoft.com/office/drawing/2014/main" id="{66742365-2A54-4A86-A5F6-8E3BD5E14707}"/>
              </a:ext>
            </a:extLst>
          </p:cNvPr>
          <p:cNvSpPr/>
          <p:nvPr/>
        </p:nvSpPr>
        <p:spPr>
          <a:xfrm>
            <a:off x="41482863" y="28565287"/>
            <a:ext cx="408610" cy="5694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7" name="CuadroTexto 106">
            <a:extLst>
              <a:ext uri="{FF2B5EF4-FFF2-40B4-BE49-F238E27FC236}">
                <a16:creationId xmlns:a16="http://schemas.microsoft.com/office/drawing/2014/main" id="{5BD708C0-380C-4CA0-991B-82D3DCFBDE7D}"/>
              </a:ext>
            </a:extLst>
          </p:cNvPr>
          <p:cNvSpPr txBox="1"/>
          <p:nvPr/>
        </p:nvSpPr>
        <p:spPr>
          <a:xfrm>
            <a:off x="19858941" y="29950722"/>
            <a:ext cx="23369684" cy="2416239"/>
          </a:xfrm>
          <a:prstGeom prst="rect">
            <a:avLst/>
          </a:prstGeom>
          <a:noFill/>
        </p:spPr>
        <p:txBody>
          <a:bodyPr wrap="square">
            <a:spAutoFit/>
          </a:bodyPr>
          <a:lstStyle/>
          <a:p>
            <a:pPr algn="just">
              <a:lnSpc>
                <a:spcPct val="150000"/>
              </a:lnSpc>
              <a:spcBef>
                <a:spcPts val="600"/>
              </a:spcBef>
              <a:spcAft>
                <a:spcPts val="600"/>
              </a:spcAft>
            </a:pPr>
            <a:r>
              <a:rPr lang="es-CU" sz="3500" kern="100" dirty="0">
                <a:effectLst/>
                <a:latin typeface="Arial" panose="020B0604020202020204" pitchFamily="34" charset="0"/>
                <a:ea typeface="Aptos"/>
                <a:cs typeface="Arial" panose="020B0604020202020204" pitchFamily="34" charset="0"/>
              </a:rPr>
              <a:t>El diseño experimental de mezcla D-</a:t>
            </a:r>
            <a:r>
              <a:rPr lang="es-CU" sz="3500" kern="100" dirty="0" err="1">
                <a:effectLst/>
                <a:latin typeface="Arial" panose="020B0604020202020204" pitchFamily="34" charset="0"/>
                <a:ea typeface="Aptos"/>
                <a:cs typeface="Arial" panose="020B0604020202020204" pitchFamily="34" charset="0"/>
              </a:rPr>
              <a:t>optimal</a:t>
            </a:r>
            <a:r>
              <a:rPr lang="es-CU" sz="3500" kern="100" dirty="0">
                <a:effectLst/>
                <a:latin typeface="Arial" panose="020B0604020202020204" pitchFamily="34" charset="0"/>
                <a:ea typeface="Aptos"/>
                <a:cs typeface="Arial" panose="020B0604020202020204" pitchFamily="34" charset="0"/>
              </a:rPr>
              <a:t> desarrollado permitió demostrar que las variables independientes tienen influencia significativamente sobre la extensibilidad. La formulación óptima resultó la variante 2 con una </a:t>
            </a:r>
            <a:r>
              <a:rPr lang="es-CU" sz="3500" kern="100" dirty="0" err="1">
                <a:effectLst/>
                <a:latin typeface="Arial" panose="020B0604020202020204" pitchFamily="34" charset="0"/>
                <a:ea typeface="Aptos"/>
                <a:cs typeface="Arial" panose="020B0604020202020204" pitchFamily="34" charset="0"/>
              </a:rPr>
              <a:t>deseribilidad</a:t>
            </a:r>
            <a:r>
              <a:rPr lang="es-CU" sz="3500" kern="100" dirty="0">
                <a:effectLst/>
                <a:latin typeface="Arial" panose="020B0604020202020204" pitchFamily="34" charset="0"/>
                <a:ea typeface="Aptos"/>
                <a:cs typeface="Arial" panose="020B0604020202020204" pitchFamily="34" charset="0"/>
              </a:rPr>
              <a:t> igual a 1 %. No presentó cambios significativos durante las pruebas de estrés.</a:t>
            </a:r>
            <a:endParaRPr lang="es-PE" sz="3500" kern="100" dirty="0">
              <a:effectLst/>
              <a:latin typeface="Arial" panose="020B0604020202020204" pitchFamily="34" charset="0"/>
              <a:ea typeface="Aptos"/>
              <a:cs typeface="Arial" panose="020B0604020202020204" pitchFamily="34" charset="0"/>
            </a:endParaRPr>
          </a:p>
        </p:txBody>
      </p:sp>
      <p:sp>
        <p:nvSpPr>
          <p:cNvPr id="4" name="CuadroTexto 3">
            <a:extLst>
              <a:ext uri="{FF2B5EF4-FFF2-40B4-BE49-F238E27FC236}">
                <a16:creationId xmlns:a16="http://schemas.microsoft.com/office/drawing/2014/main" id="{DC6F2BE3-A7ED-4B3A-949C-758BA0E8D1F5}"/>
              </a:ext>
            </a:extLst>
          </p:cNvPr>
          <p:cNvSpPr txBox="1"/>
          <p:nvPr/>
        </p:nvSpPr>
        <p:spPr>
          <a:xfrm>
            <a:off x="429227" y="28850003"/>
            <a:ext cx="18396412" cy="3170099"/>
          </a:xfrm>
          <a:prstGeom prst="rect">
            <a:avLst/>
          </a:prstGeom>
          <a:noFill/>
        </p:spPr>
        <p:txBody>
          <a:bodyPr wrap="square" rtlCol="0">
            <a:spAutoFit/>
          </a:bodyPr>
          <a:lstStyle/>
          <a:p>
            <a:pPr marL="742950" indent="-742950">
              <a:buFont typeface="+mj-lt"/>
              <a:buAutoNum type="arabicPeriod"/>
            </a:pPr>
            <a:r>
              <a:rPr lang="es-PE" sz="4000" b="0" i="0" dirty="0">
                <a:solidFill>
                  <a:srgbClr val="000000"/>
                </a:solidFill>
                <a:effectLst/>
                <a:latin typeface="Arial" panose="020B0604020202020204" pitchFamily="34" charset="0"/>
                <a:cs typeface="Arial" panose="020B0604020202020204" pitchFamily="34" charset="0"/>
              </a:rPr>
              <a:t>Guía de estabilidad de productos cosméticos, (2019)</a:t>
            </a:r>
          </a:p>
          <a:p>
            <a:pPr marL="742950" indent="-742950">
              <a:buFont typeface="+mj-lt"/>
              <a:buAutoNum type="arabicPeriod"/>
            </a:pPr>
            <a:r>
              <a:rPr lang="es-PE" sz="4000" dirty="0">
                <a:latin typeface="Arial" panose="020B0604020202020204" pitchFamily="34" charset="0"/>
                <a:cs typeface="Arial" panose="020B0604020202020204" pitchFamily="34" charset="0"/>
              </a:rPr>
              <a:t> </a:t>
            </a:r>
            <a:r>
              <a:rPr lang="en-US" sz="4000" b="0" i="0" dirty="0">
                <a:solidFill>
                  <a:srgbClr val="000000"/>
                </a:solidFill>
                <a:effectLst/>
                <a:latin typeface="Arial" panose="020B0604020202020204" pitchFamily="34" charset="0"/>
                <a:cs typeface="Arial" panose="020B0604020202020204" pitchFamily="34" charset="0"/>
              </a:rPr>
              <a:t>No OT. 404: Acute Dermal Irritation. Corrosion Berlin: OECD Publishing. 2015.</a:t>
            </a:r>
          </a:p>
          <a:p>
            <a:pPr marL="742950" indent="-742950">
              <a:buFont typeface="+mj-lt"/>
              <a:buAutoNum type="arabicPeriod"/>
            </a:pPr>
            <a:r>
              <a:rPr lang="en-US" sz="4000" b="0" i="0" dirty="0">
                <a:solidFill>
                  <a:srgbClr val="000000"/>
                </a:solidFill>
                <a:effectLst/>
                <a:latin typeface="Arial" panose="020B0604020202020204" pitchFamily="34" charset="0"/>
                <a:cs typeface="Arial" panose="020B0604020202020204" pitchFamily="34" charset="0"/>
              </a:rPr>
              <a:t>OECD. Test No. 405: Acute Eye Irritation/Corrosion, OECD Guidelines for the Testing of Chemicals, 2012</a:t>
            </a:r>
            <a:r>
              <a:rPr lang="en-US" sz="4000" dirty="0">
                <a:latin typeface="Arial" panose="020B0604020202020204" pitchFamily="34" charset="0"/>
                <a:cs typeface="Arial" panose="020B0604020202020204" pitchFamily="34" charset="0"/>
              </a:rPr>
              <a:t> </a:t>
            </a:r>
            <a:endParaRPr lang="es-P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8688</TotalTime>
  <Words>865</Words>
  <Application>Microsoft Office PowerPoint</Application>
  <PresentationFormat>Personalizado</PresentationFormat>
  <Paragraphs>297</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Calibri Light</vt:lpstr>
      <vt:lpstr>Cambria Math</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user</cp:lastModifiedBy>
  <cp:revision>21</cp:revision>
  <dcterms:modified xsi:type="dcterms:W3CDTF">2026-07-09T03:48:25Z</dcterms:modified>
</cp:coreProperties>
</file>