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43434000" cy="32369125"/>
  <p:notesSz cx="9144000" cy="6858000"/>
  <p:defaultTextStyle>
    <a:defPPr>
      <a:defRPr lang="en-US"/>
    </a:defPPr>
    <a:lvl1pPr marL="0" algn="l" defTabSz="4442297" rtl="0" eaLnBrk="1" latinLnBrk="0" hangingPunct="1">
      <a:defRPr sz="8771" kern="1200">
        <a:solidFill>
          <a:schemeClr val="tx1"/>
        </a:solidFill>
        <a:latin typeface="+mn-lt"/>
        <a:ea typeface="+mn-ea"/>
        <a:cs typeface="+mn-cs"/>
      </a:defRPr>
    </a:lvl1pPr>
    <a:lvl2pPr marL="2221149" algn="l" defTabSz="4442297" rtl="0" eaLnBrk="1" latinLnBrk="0" hangingPunct="1">
      <a:defRPr sz="8771" kern="1200">
        <a:solidFill>
          <a:schemeClr val="tx1"/>
        </a:solidFill>
        <a:latin typeface="+mn-lt"/>
        <a:ea typeface="+mn-ea"/>
        <a:cs typeface="+mn-cs"/>
      </a:defRPr>
    </a:lvl2pPr>
    <a:lvl3pPr marL="4442297" algn="l" defTabSz="4442297" rtl="0" eaLnBrk="1" latinLnBrk="0" hangingPunct="1">
      <a:defRPr sz="8771" kern="1200">
        <a:solidFill>
          <a:schemeClr val="tx1"/>
        </a:solidFill>
        <a:latin typeface="+mn-lt"/>
        <a:ea typeface="+mn-ea"/>
        <a:cs typeface="+mn-cs"/>
      </a:defRPr>
    </a:lvl3pPr>
    <a:lvl4pPr marL="6663444" algn="l" defTabSz="4442297" rtl="0" eaLnBrk="1" latinLnBrk="0" hangingPunct="1">
      <a:defRPr sz="8771" kern="1200">
        <a:solidFill>
          <a:schemeClr val="tx1"/>
        </a:solidFill>
        <a:latin typeface="+mn-lt"/>
        <a:ea typeface="+mn-ea"/>
        <a:cs typeface="+mn-cs"/>
      </a:defRPr>
    </a:lvl4pPr>
    <a:lvl5pPr marL="8884593" algn="l" defTabSz="4442297" rtl="0" eaLnBrk="1" latinLnBrk="0" hangingPunct="1">
      <a:defRPr sz="8771" kern="1200">
        <a:solidFill>
          <a:schemeClr val="tx1"/>
        </a:solidFill>
        <a:latin typeface="+mn-lt"/>
        <a:ea typeface="+mn-ea"/>
        <a:cs typeface="+mn-cs"/>
      </a:defRPr>
    </a:lvl5pPr>
    <a:lvl6pPr marL="11105741" algn="l" defTabSz="4442297" rtl="0" eaLnBrk="1" latinLnBrk="0" hangingPunct="1">
      <a:defRPr sz="8771" kern="1200">
        <a:solidFill>
          <a:schemeClr val="tx1"/>
        </a:solidFill>
        <a:latin typeface="+mn-lt"/>
        <a:ea typeface="+mn-ea"/>
        <a:cs typeface="+mn-cs"/>
      </a:defRPr>
    </a:lvl6pPr>
    <a:lvl7pPr marL="13326892" algn="l" defTabSz="4442297" rtl="0" eaLnBrk="1" latinLnBrk="0" hangingPunct="1">
      <a:defRPr sz="8771" kern="1200">
        <a:solidFill>
          <a:schemeClr val="tx1"/>
        </a:solidFill>
        <a:latin typeface="+mn-lt"/>
        <a:ea typeface="+mn-ea"/>
        <a:cs typeface="+mn-cs"/>
      </a:defRPr>
    </a:lvl7pPr>
    <a:lvl8pPr marL="15548039" algn="l" defTabSz="4442297" rtl="0" eaLnBrk="1" latinLnBrk="0" hangingPunct="1">
      <a:defRPr sz="8771" kern="1200">
        <a:solidFill>
          <a:schemeClr val="tx1"/>
        </a:solidFill>
        <a:latin typeface="+mn-lt"/>
        <a:ea typeface="+mn-ea"/>
        <a:cs typeface="+mn-cs"/>
      </a:defRPr>
    </a:lvl8pPr>
    <a:lvl9pPr marL="17769188" algn="l" defTabSz="4442297" rtl="0" eaLnBrk="1" latinLnBrk="0" hangingPunct="1">
      <a:defRPr sz="8771"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83" userDrawn="1">
          <p15:clr>
            <a:srgbClr val="A4A3A4"/>
          </p15:clr>
        </p15:guide>
        <p15:guide id="3" orient="horz" pos="19823" userDrawn="1">
          <p15:clr>
            <a:srgbClr val="A4A3A4"/>
          </p15:clr>
        </p15:guide>
        <p15:guide id="5" pos="26787"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 d="100"/>
          <a:sy n="10" d="100"/>
        </p:scale>
        <p:origin x="2052" y="708"/>
      </p:cViewPr>
      <p:guideLst>
        <p:guide orient="horz" pos="283"/>
        <p:guide orient="horz" pos="19823"/>
        <p:guide pos="26787"/>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6/24/2026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6/24/2026</a:t>
            </a:fld>
            <a:endParaRPr lang="en-US" dirty="0"/>
          </a:p>
        </p:txBody>
      </p:sp>
      <p:sp>
        <p:nvSpPr>
          <p:cNvPr id="4" name="Slide Image Placeholder 3"/>
          <p:cNvSpPr>
            <a:spLocks noGrp="1" noRot="1" noChangeAspect="1"/>
          </p:cNvSpPr>
          <p:nvPr>
            <p:ph type="sldImg" idx="2"/>
          </p:nvPr>
        </p:nvSpPr>
        <p:spPr>
          <a:xfrm>
            <a:off x="2846388" y="514350"/>
            <a:ext cx="3451225"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442297" rtl="0" eaLnBrk="1" latinLnBrk="0" hangingPunct="1">
      <a:defRPr sz="5994" kern="1200">
        <a:solidFill>
          <a:schemeClr val="tx1"/>
        </a:solidFill>
        <a:latin typeface="+mn-lt"/>
        <a:ea typeface="+mn-ea"/>
        <a:cs typeface="+mn-cs"/>
      </a:defRPr>
    </a:lvl1pPr>
    <a:lvl2pPr marL="2221149" algn="l" defTabSz="4442297" rtl="0" eaLnBrk="1" latinLnBrk="0" hangingPunct="1">
      <a:defRPr sz="5994" kern="1200">
        <a:solidFill>
          <a:schemeClr val="tx1"/>
        </a:solidFill>
        <a:latin typeface="+mn-lt"/>
        <a:ea typeface="+mn-ea"/>
        <a:cs typeface="+mn-cs"/>
      </a:defRPr>
    </a:lvl2pPr>
    <a:lvl3pPr marL="4442297" algn="l" defTabSz="4442297" rtl="0" eaLnBrk="1" latinLnBrk="0" hangingPunct="1">
      <a:defRPr sz="5994" kern="1200">
        <a:solidFill>
          <a:schemeClr val="tx1"/>
        </a:solidFill>
        <a:latin typeface="+mn-lt"/>
        <a:ea typeface="+mn-ea"/>
        <a:cs typeface="+mn-cs"/>
      </a:defRPr>
    </a:lvl3pPr>
    <a:lvl4pPr marL="6663444" algn="l" defTabSz="4442297" rtl="0" eaLnBrk="1" latinLnBrk="0" hangingPunct="1">
      <a:defRPr sz="5994" kern="1200">
        <a:solidFill>
          <a:schemeClr val="tx1"/>
        </a:solidFill>
        <a:latin typeface="+mn-lt"/>
        <a:ea typeface="+mn-ea"/>
        <a:cs typeface="+mn-cs"/>
      </a:defRPr>
    </a:lvl4pPr>
    <a:lvl5pPr marL="8884593" algn="l" defTabSz="4442297" rtl="0" eaLnBrk="1" latinLnBrk="0" hangingPunct="1">
      <a:defRPr sz="5994" kern="1200">
        <a:solidFill>
          <a:schemeClr val="tx1"/>
        </a:solidFill>
        <a:latin typeface="+mn-lt"/>
        <a:ea typeface="+mn-ea"/>
        <a:cs typeface="+mn-cs"/>
      </a:defRPr>
    </a:lvl5pPr>
    <a:lvl6pPr marL="11105741" algn="l" defTabSz="4442297" rtl="0" eaLnBrk="1" latinLnBrk="0" hangingPunct="1">
      <a:defRPr sz="5994" kern="1200">
        <a:solidFill>
          <a:schemeClr val="tx1"/>
        </a:solidFill>
        <a:latin typeface="+mn-lt"/>
        <a:ea typeface="+mn-ea"/>
        <a:cs typeface="+mn-cs"/>
      </a:defRPr>
    </a:lvl6pPr>
    <a:lvl7pPr marL="13326892" algn="l" defTabSz="4442297" rtl="0" eaLnBrk="1" latinLnBrk="0" hangingPunct="1">
      <a:defRPr sz="5994" kern="1200">
        <a:solidFill>
          <a:schemeClr val="tx1"/>
        </a:solidFill>
        <a:latin typeface="+mn-lt"/>
        <a:ea typeface="+mn-ea"/>
        <a:cs typeface="+mn-cs"/>
      </a:defRPr>
    </a:lvl7pPr>
    <a:lvl8pPr marL="15548039" algn="l" defTabSz="4442297" rtl="0" eaLnBrk="1" latinLnBrk="0" hangingPunct="1">
      <a:defRPr sz="5994" kern="1200">
        <a:solidFill>
          <a:schemeClr val="tx1"/>
        </a:solidFill>
        <a:latin typeface="+mn-lt"/>
        <a:ea typeface="+mn-ea"/>
        <a:cs typeface="+mn-cs"/>
      </a:defRPr>
    </a:lvl8pPr>
    <a:lvl9pPr marL="17769188" algn="l" defTabSz="4442297" rtl="0" eaLnBrk="1" latinLnBrk="0" hangingPunct="1">
      <a:defRPr sz="59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6388" y="514350"/>
            <a:ext cx="3451225" cy="2571750"/>
          </a:xfrm>
        </p:spPr>
      </p:sp>
      <p:sp>
        <p:nvSpPr>
          <p:cNvPr id="3" name="Notes Placeholder 2"/>
          <p:cNvSpPr>
            <a:spLocks noGrp="1"/>
          </p:cNvSpPr>
          <p:nvPr>
            <p:ph type="body" idx="1"/>
          </p:nvPr>
        </p:nvSpPr>
        <p:spPr/>
        <p:txBody>
          <a:bodyPr>
            <a:normAutofit/>
          </a:bodyPr>
          <a:lstStyle/>
          <a:p>
            <a:pPr marL="0" marR="0" lvl="0" indent="0" algn="l" defTabSz="4442297" rtl="0" eaLnBrk="1" fontAlgn="auto" latinLnBrk="0" hangingPunct="1">
              <a:lnSpc>
                <a:spcPct val="100000"/>
              </a:lnSpc>
              <a:spcBef>
                <a:spcPts val="0"/>
              </a:spcBef>
              <a:spcAft>
                <a:spcPts val="0"/>
              </a:spcAft>
              <a:buClrTx/>
              <a:buSzTx/>
              <a:buFontTx/>
              <a:buNone/>
              <a:tabLst/>
              <a:defRPr/>
            </a:pPr>
            <a:r>
              <a:rPr lang="es-US" sz="1800" kern="100" dirty="0">
                <a:effectLst/>
                <a:latin typeface="Arial" panose="020B0604020202020204" pitchFamily="34" charset="0"/>
                <a:ea typeface="Calibri" panose="020F0502020204030204" pitchFamily="34" charset="0"/>
                <a:cs typeface="Times New Roman" panose="02020603050405020304" pitchFamily="18" charset="0"/>
              </a:rPr>
              <a:t>Cada tabla y figura debe tener un título: </a:t>
            </a:r>
            <a:r>
              <a:rPr lang="es-US" sz="1800" kern="100" dirty="0">
                <a:effectLst/>
                <a:latin typeface="Arial" panose="020B0604020202020204" pitchFamily="34" charset="0"/>
                <a:ea typeface="Calibri" panose="020F0502020204030204" pitchFamily="34" charset="0"/>
                <a:cs typeface="Arial" panose="020B0604020202020204" pitchFamily="34" charset="0"/>
              </a:rPr>
              <a:t>Tamaño de letra de 30 a 34.</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17721080" y="36622"/>
          <a:ext cx="16485164" cy="32300061"/>
        </p:xfrm>
        <a:graphic>
          <a:graphicData uri="http://schemas.openxmlformats.org/drawingml/2006/table">
            <a:tbl>
              <a:tblPr firstRow="1" bandRow="1">
                <a:tableStyleId>{5C22544A-7EE6-4342-B048-85BDC9FD1C3A}</a:tableStyleId>
              </a:tblPr>
              <a:tblGrid>
                <a:gridCol w="7068706">
                  <a:extLst>
                    <a:ext uri="{9D8B030D-6E8A-4147-A177-3AD203B41FA5}">
                      <a16:colId xmlns:a16="http://schemas.microsoft.com/office/drawing/2014/main" val="20000"/>
                    </a:ext>
                  </a:extLst>
                </a:gridCol>
                <a:gridCol w="9416458">
                  <a:extLst>
                    <a:ext uri="{9D8B030D-6E8A-4147-A177-3AD203B41FA5}">
                      <a16:colId xmlns:a16="http://schemas.microsoft.com/office/drawing/2014/main" val="20001"/>
                    </a:ext>
                  </a:extLst>
                </a:gridCol>
              </a:tblGrid>
              <a:tr h="125171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847845">
                <a:tc gridSpan="2">
                  <a:txBody>
                    <a:bodyPr/>
                    <a:lstStyle/>
                    <a:p>
                      <a:pPr defTabSz="3765639"/>
                      <a:r>
                        <a:rPr lang="en-US" sz="1900" i="0" dirty="0">
                          <a:solidFill>
                            <a:srgbClr val="D9D9D9"/>
                          </a:solidFill>
                          <a:latin typeface="Arial"/>
                          <a:cs typeface="Arial"/>
                        </a:rPr>
                        <a:t>This PowerPoint template produces a </a:t>
                      </a:r>
                      <a:r>
                        <a:rPr lang="en-US" sz="1900" i="0" dirty="0">
                          <a:solidFill>
                            <a:srgbClr val="FFC000"/>
                          </a:solidFill>
                          <a:latin typeface="Arial"/>
                          <a:cs typeface="Arial"/>
                        </a:rPr>
                        <a:t>A1 </a:t>
                      </a:r>
                      <a:r>
                        <a:rPr lang="en-US" sz="19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the  </a:t>
                      </a:r>
                      <a:r>
                        <a:rPr lang="en-US" sz="1900" i="0" dirty="0">
                          <a:solidFill>
                            <a:srgbClr val="FFC000"/>
                          </a:solidFill>
                          <a:latin typeface="Arial"/>
                          <a:cs typeface="Arial"/>
                        </a:rPr>
                        <a:t>HELP DESK</a:t>
                      </a:r>
                      <a:r>
                        <a:rPr lang="en-US" sz="1900" i="0" baseline="0" dirty="0">
                          <a:solidFill>
                            <a:srgbClr val="D9D9D9"/>
                          </a:solidFill>
                          <a:latin typeface="Arial"/>
                          <a:cs typeface="Arial"/>
                        </a:rPr>
                        <a:t> </a:t>
                      </a:r>
                      <a:r>
                        <a:rPr lang="en-US" sz="1900" i="0" dirty="0">
                          <a:solidFill>
                            <a:srgbClr val="D9D9D9"/>
                          </a:solidFill>
                          <a:latin typeface="Arial"/>
                          <a:cs typeface="Arial"/>
                        </a:rPr>
                        <a:t>tab.</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To print your poster using our same-day professional printing service,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a:t>
                      </a:r>
                      <a:r>
                        <a:rPr lang="en-US" sz="1900" i="0" dirty="0">
                          <a:solidFill>
                            <a:srgbClr val="FFC000"/>
                          </a:solidFill>
                          <a:latin typeface="Arial"/>
                          <a:cs typeface="Arial"/>
                        </a:rPr>
                        <a:t>Order your poster</a:t>
                      </a:r>
                      <a:r>
                        <a:rPr lang="en-US" sz="1900" i="0" dirty="0">
                          <a:solidFill>
                            <a:srgbClr val="D9D9D9"/>
                          </a:solidFill>
                          <a:latin typeface="Arial"/>
                          <a:cs typeface="Arial"/>
                        </a:rPr>
                        <a:t>".</a:t>
                      </a:r>
                      <a:endParaRPr lang="en-US" sz="1900" b="1" dirty="0">
                        <a:solidFill>
                          <a:srgbClr val="D9D9D9"/>
                        </a:solidFill>
                        <a:latin typeface="Arial"/>
                        <a:cs typeface="Arial"/>
                      </a:endParaRPr>
                    </a:p>
                  </a:txBody>
                  <a:tcPr marL="371379" marR="185690" marT="146646" marB="48882">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89599">
                <a:tc>
                  <a:txBody>
                    <a:bodyPr/>
                    <a:lstStyle/>
                    <a:p>
                      <a:pPr algn="ctr"/>
                      <a:endParaRPr lang="en-US" sz="1900" dirty="0">
                        <a:solidFill>
                          <a:srgbClr val="1F3A4E"/>
                        </a:solidFill>
                      </a:endParaRPr>
                    </a:p>
                    <a:p>
                      <a:pPr algn="ctr"/>
                      <a:endParaRPr lang="en-US" sz="1900" dirty="0">
                        <a:solidFill>
                          <a:srgbClr val="1F3A4E"/>
                        </a:solidFill>
                      </a:endParaRPr>
                    </a:p>
                    <a:p>
                      <a:pPr algn="ctr"/>
                      <a:r>
                        <a:rPr lang="en-US" sz="1900" dirty="0">
                          <a:solidFill>
                            <a:schemeClr val="bg1"/>
                          </a:solidFill>
                          <a:latin typeface="Arial" panose="020B0604020202020204" pitchFamily="34" charset="0"/>
                          <a:cs typeface="Arial" panose="020B0604020202020204" pitchFamily="34" charset="0"/>
                        </a:rPr>
                        <a:t>This is a poster template for a </a:t>
                      </a:r>
                      <a:br>
                        <a:rPr lang="en-US" sz="1900" dirty="0">
                          <a:solidFill>
                            <a:schemeClr val="bg1"/>
                          </a:solidFill>
                          <a:latin typeface="Arial" panose="020B0604020202020204" pitchFamily="34" charset="0"/>
                          <a:cs typeface="Arial" panose="020B0604020202020204" pitchFamily="34" charset="0"/>
                        </a:rPr>
                      </a:br>
                      <a:r>
                        <a:rPr lang="en-US" sz="34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23.39 inches x 33.11 inches</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research presentation poster</a:t>
                      </a:r>
                    </a:p>
                    <a:p>
                      <a:endParaRPr lang="en-US" sz="1900" dirty="0">
                        <a:solidFill>
                          <a:srgbClr val="1F3A4E"/>
                        </a:solidFill>
                      </a:endParaRPr>
                    </a:p>
                  </a:txBody>
                  <a:tcPr marL="185690" marR="185690" marT="48882" marB="48882">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900" b="0" baseline="0" dirty="0">
                          <a:solidFill>
                            <a:srgbClr val="D9D9D9"/>
                          </a:solidFill>
                          <a:latin typeface="Arial" panose="020B0604020202020204" pitchFamily="34" charset="0"/>
                          <a:cs typeface="Arial" panose="020B0604020202020204" pitchFamily="34" charset="0"/>
                        </a:rPr>
                      </a:br>
                      <a:endParaRPr lang="en-US" sz="1900" b="0" baseline="0" dirty="0">
                        <a:solidFill>
                          <a:srgbClr val="FFC000"/>
                        </a:solidFill>
                        <a:latin typeface="Arial" panose="020B0604020202020204" pitchFamily="34" charset="0"/>
                        <a:cs typeface="Arial" panose="020B0604020202020204" pitchFamily="34" charset="0"/>
                      </a:endParaRPr>
                    </a:p>
                  </a:txBody>
                  <a:tcPr marL="371379" marR="185690" marT="146646" marB="48882">
                    <a:solidFill>
                      <a:srgbClr val="010101"/>
                    </a:solidFill>
                  </a:tcPr>
                </a:tc>
                <a:extLst>
                  <a:ext uri="{0D108BD9-81ED-4DB2-BD59-A6C34878D82A}">
                    <a16:rowId xmlns:a16="http://schemas.microsoft.com/office/drawing/2014/main" val="10008"/>
                  </a:ext>
                </a:extLst>
              </a:tr>
              <a:tr h="3571749">
                <a:tc>
                  <a:txBody>
                    <a:bodyPr/>
                    <a:lstStyle/>
                    <a:p>
                      <a:endParaRPr lang="en-US" sz="1900" dirty="0">
                        <a:solidFill>
                          <a:srgbClr val="1F3A4E"/>
                        </a:solidFill>
                      </a:endParaRPr>
                    </a:p>
                  </a:txBody>
                  <a:tcPr marL="185690" marR="185690" marT="48882" marB="48882">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8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9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1. </a:t>
                      </a:r>
                      <a:r>
                        <a:rPr lang="en-US" sz="19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2. </a:t>
                      </a:r>
                      <a:r>
                        <a:rPr lang="en-US" sz="19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371379" marR="185690" marT="146646" marB="48882">
                    <a:solidFill>
                      <a:srgbClr val="010101"/>
                    </a:solidFill>
                  </a:tcPr>
                </a:tc>
                <a:extLst>
                  <a:ext uri="{0D108BD9-81ED-4DB2-BD59-A6C34878D82A}">
                    <a16:rowId xmlns:a16="http://schemas.microsoft.com/office/drawing/2014/main" val="10001"/>
                  </a:ext>
                </a:extLst>
              </a:tr>
              <a:tr h="213254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85690" marR="185690" marT="48882" marB="48882">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218722">
                <a:tc>
                  <a:txBody>
                    <a:bodyPr/>
                    <a:lstStyle/>
                    <a:p>
                      <a:endParaRPr lang="en-US" sz="1900" dirty="0">
                        <a:solidFill>
                          <a:srgbClr val="1F3A4E"/>
                        </a:solidFill>
                      </a:endParaRPr>
                    </a:p>
                  </a:txBody>
                  <a:tcPr marL="185690" marR="185690" marT="48882" marB="48882">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371379" marR="185690" marT="146646" marB="48882">
                    <a:solidFill>
                      <a:srgbClr val="010101"/>
                    </a:solidFill>
                  </a:tcPr>
                </a:tc>
                <a:extLst>
                  <a:ext uri="{0D108BD9-81ED-4DB2-BD59-A6C34878D82A}">
                    <a16:rowId xmlns:a16="http://schemas.microsoft.com/office/drawing/2014/main" val="10003"/>
                  </a:ext>
                </a:extLst>
              </a:tr>
              <a:tr h="3430608">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9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9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900" dirty="0">
                        <a:solidFill>
                          <a:srgbClr val="D9D9D9"/>
                        </a:solidFill>
                        <a:latin typeface="Arial" panose="020B0604020202020204" pitchFamily="34" charset="0"/>
                        <a:cs typeface="Arial" panose="020B0604020202020204" pitchFamily="34" charset="0"/>
                      </a:endParaRPr>
                    </a:p>
                  </a:txBody>
                  <a:tcPr marL="185690" marR="185690" marT="48882" marB="48882">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2716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371379" marR="185690" marT="146646" marB="48882">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997927">
                <a:tc gridSpan="2">
                  <a:txBody>
                    <a:bodyPr/>
                    <a:lstStyle/>
                    <a:p>
                      <a:endParaRPr lang="en-US" sz="1900" dirty="0">
                        <a:solidFill>
                          <a:schemeClr val="bg1"/>
                        </a:solidFill>
                        <a:latin typeface="Arial" panose="020B0604020202020204" pitchFamily="34" charset="0"/>
                        <a:cs typeface="Arial" panose="020B0604020202020204" pitchFamily="34" charset="0"/>
                      </a:endParaRPr>
                    </a:p>
                  </a:txBody>
                  <a:tcPr marL="371379" marR="185690" marT="146646" marB="48882">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210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Zoom in and look at your images at 100%-200% magnification. If they look clear, they will print well. </a:t>
                      </a:r>
                    </a:p>
                  </a:txBody>
                  <a:tcPr marL="371379" marR="185690" marT="146646" marB="48882">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769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900" noProof="0" dirty="0">
                        <a:solidFill>
                          <a:schemeClr val="bg1"/>
                        </a:solidFill>
                        <a:latin typeface="Arial"/>
                        <a:cs typeface="Arial"/>
                      </a:endParaRPr>
                    </a:p>
                  </a:txBody>
                  <a:tcPr marL="371379" marR="185690" marT="146646" marB="48882">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44549472" y="-151855"/>
          <a:ext cx="16369007" cy="32534823"/>
        </p:xfrm>
        <a:graphic>
          <a:graphicData uri="http://schemas.openxmlformats.org/drawingml/2006/table">
            <a:tbl>
              <a:tblPr firstRow="1" bandRow="1">
                <a:tableStyleId>{5C22544A-7EE6-4342-B048-85BDC9FD1C3A}</a:tableStyleId>
              </a:tblPr>
              <a:tblGrid>
                <a:gridCol w="6423154">
                  <a:extLst>
                    <a:ext uri="{9D8B030D-6E8A-4147-A177-3AD203B41FA5}">
                      <a16:colId xmlns:a16="http://schemas.microsoft.com/office/drawing/2014/main" val="20000"/>
                    </a:ext>
                  </a:extLst>
                </a:gridCol>
                <a:gridCol w="1929670">
                  <a:extLst>
                    <a:ext uri="{9D8B030D-6E8A-4147-A177-3AD203B41FA5}">
                      <a16:colId xmlns:a16="http://schemas.microsoft.com/office/drawing/2014/main" val="764104496"/>
                    </a:ext>
                  </a:extLst>
                </a:gridCol>
                <a:gridCol w="8016183">
                  <a:extLst>
                    <a:ext uri="{9D8B030D-6E8A-4147-A177-3AD203B41FA5}">
                      <a16:colId xmlns:a16="http://schemas.microsoft.com/office/drawing/2014/main" val="4164475170"/>
                    </a:ext>
                  </a:extLst>
                </a:gridCol>
              </a:tblGrid>
              <a:tr h="127458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24104">
                <a:tc gridSpan="3">
                  <a:txBody>
                    <a:bodyPr/>
                    <a:lstStyle/>
                    <a:p>
                      <a:pPr algn="l"/>
                      <a:r>
                        <a:rPr lang="en-US" sz="2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9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900" dirty="0">
                        <a:solidFill>
                          <a:srgbClr val="FFC000"/>
                        </a:solidFill>
                      </a:endParaRP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371379" marR="185690" marT="146646" marB="48882">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54073">
                <a:tc gridSpan="3">
                  <a:txBody>
                    <a:bodyPr/>
                    <a:lstStyle/>
                    <a:p>
                      <a:r>
                        <a:rPr lang="en-US" sz="2100" b="1" dirty="0">
                          <a:solidFill>
                            <a:srgbClr val="FFC000"/>
                          </a:solidFill>
                          <a:latin typeface="Arial" panose="020B0604020202020204" pitchFamily="34" charset="0"/>
                          <a:cs typeface="Arial" panose="020B0604020202020204" pitchFamily="34" charset="0"/>
                        </a:rPr>
                        <a:t>How to change the column layout configuration</a:t>
                      </a:r>
                    </a:p>
                    <a:p>
                      <a:r>
                        <a:rPr lang="en-US" sz="19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900" dirty="0">
                          <a:solidFill>
                            <a:srgbClr val="D9D9D9"/>
                          </a:solidFill>
                          <a:latin typeface="Arial" panose="020B0604020202020204" pitchFamily="34" charset="0"/>
                          <a:cs typeface="Arial" panose="020B0604020202020204" pitchFamily="34" charset="0"/>
                        </a:rPr>
                        <a:t>You can see a tutorial here: </a:t>
                      </a:r>
                      <a:r>
                        <a:rPr lang="en-US" sz="1900" u="sng" dirty="0">
                          <a:solidFill>
                            <a:srgbClr val="FFC000"/>
                          </a:solidFill>
                          <a:latin typeface="Arial" panose="020B0604020202020204" pitchFamily="34" charset="0"/>
                          <a:cs typeface="Arial" panose="020B0604020202020204" pitchFamily="34" charset="0"/>
                        </a:rPr>
                        <a:t>https://</a:t>
                      </a:r>
                      <a:r>
                        <a:rPr lang="en-US" sz="1900" u="sng" dirty="0" err="1">
                          <a:solidFill>
                            <a:srgbClr val="FFC000"/>
                          </a:solidFill>
                          <a:latin typeface="Arial" panose="020B0604020202020204" pitchFamily="34" charset="0"/>
                          <a:cs typeface="Arial" panose="020B0604020202020204" pitchFamily="34" charset="0"/>
                        </a:rPr>
                        <a:t>www.posterpresentations.com</a:t>
                      </a:r>
                      <a:r>
                        <a:rPr lang="en-US" sz="1900" u="sng" dirty="0">
                          <a:solidFill>
                            <a:srgbClr val="FFC000"/>
                          </a:solidFill>
                          <a:latin typeface="Arial" panose="020B0604020202020204" pitchFamily="34" charset="0"/>
                          <a:cs typeface="Arial" panose="020B0604020202020204" pitchFamily="34" charset="0"/>
                        </a:rPr>
                        <a:t>/how-to-change-the-column-</a:t>
                      </a:r>
                      <a:r>
                        <a:rPr lang="en-US" sz="1900" u="sng" dirty="0" err="1">
                          <a:solidFill>
                            <a:srgbClr val="FFC000"/>
                          </a:solidFill>
                          <a:latin typeface="Arial" panose="020B0604020202020204" pitchFamily="34" charset="0"/>
                          <a:cs typeface="Arial" panose="020B0604020202020204" pitchFamily="34" charset="0"/>
                        </a:rPr>
                        <a:t>configuration.html</a:t>
                      </a:r>
                      <a:endParaRPr lang="en-US" sz="4700" u="sng" dirty="0">
                        <a:solidFill>
                          <a:srgbClr val="FFC000"/>
                        </a:solidFill>
                      </a:endParaRPr>
                    </a:p>
                  </a:txBody>
                  <a:tcPr marL="371379" marR="185690" marT="146646" marB="48882">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7946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panose="020B0604020202020204" pitchFamily="34" charset="0"/>
                          <a:cs typeface="Arial" panose="020B0604020202020204" pitchFamily="34" charset="0"/>
                        </a:rPr>
                        <a:t>The Quick Start</a:t>
                      </a:r>
                      <a:r>
                        <a:rPr lang="en-US" sz="1900" baseline="0" noProof="0" dirty="0">
                          <a:solidFill>
                            <a:srgbClr val="D9D9D9"/>
                          </a:solidFill>
                          <a:latin typeface="Arial" panose="020B0604020202020204" pitchFamily="34" charset="0"/>
                          <a:cs typeface="Arial" panose="020B0604020202020204" pitchFamily="34" charset="0"/>
                        </a:rPr>
                        <a:t> Guides</a:t>
                      </a:r>
                      <a:r>
                        <a:rPr lang="en-US" sz="1900" noProof="0" dirty="0">
                          <a:solidFill>
                            <a:srgbClr val="D9D9D9"/>
                          </a:solidFill>
                          <a:latin typeface="Arial" panose="020B0604020202020204" pitchFamily="34" charset="0"/>
                          <a:cs typeface="Arial" panose="020B0604020202020204" pitchFamily="34" charset="0"/>
                        </a:rPr>
                        <a:t> </a:t>
                      </a:r>
                      <a:r>
                        <a:rPr lang="en-US" sz="1900" u="sng" noProof="0" dirty="0">
                          <a:solidFill>
                            <a:srgbClr val="D9D9D9"/>
                          </a:solidFill>
                          <a:latin typeface="Arial" panose="020B0604020202020204" pitchFamily="34" charset="0"/>
                          <a:cs typeface="Arial" panose="020B0604020202020204" pitchFamily="34" charset="0"/>
                        </a:rPr>
                        <a:t>are outside the template’s printable area</a:t>
                      </a:r>
                      <a:r>
                        <a:rPr lang="en-US" sz="1900" noProof="0" dirty="0">
                          <a:solidFill>
                            <a:srgbClr val="D9D9D9"/>
                          </a:solidFill>
                          <a:latin typeface="Arial" panose="020B0604020202020204" pitchFamily="34" charset="0"/>
                          <a:cs typeface="Arial" panose="020B0604020202020204" pitchFamily="34" charset="0"/>
                        </a:rPr>
                        <a:t> and they will not be on the printed poster</a:t>
                      </a:r>
                      <a:r>
                        <a:rPr lang="en-US" sz="19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To hide the guides click on the </a:t>
                      </a:r>
                      <a:r>
                        <a:rPr lang="en-US" sz="1900" b="1" baseline="0" noProof="0" dirty="0">
                          <a:solidFill>
                            <a:srgbClr val="D9D9D9"/>
                          </a:solidFill>
                          <a:latin typeface="Arial" panose="020B0604020202020204" pitchFamily="34" charset="0"/>
                          <a:cs typeface="Arial" panose="020B0604020202020204" pitchFamily="34" charset="0"/>
                        </a:rPr>
                        <a:t>Home</a:t>
                      </a:r>
                      <a:r>
                        <a:rPr lang="en-US" sz="19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900" b="1"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900" b="1" baseline="0" noProof="0" dirty="0">
                          <a:solidFill>
                            <a:srgbClr val="D9D9D9"/>
                          </a:solidFill>
                          <a:latin typeface="Arial" panose="020B0604020202020204" pitchFamily="34" charset="0"/>
                          <a:cs typeface="Arial" panose="020B0604020202020204" pitchFamily="34" charset="0"/>
                        </a:rPr>
                        <a:t>Without Guides </a:t>
                      </a:r>
                      <a:r>
                        <a:rPr lang="en-US" sz="1900" b="0"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a:t>
                      </a:r>
                      <a:endParaRPr lang="en-US" sz="19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82315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946670">
                <a:tc>
                  <a:txBody>
                    <a:bodyPr/>
                    <a:lstStyle/>
                    <a:p>
                      <a:pPr rtl="0"/>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pPr rtl="0"/>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371379" marR="185690" marT="146646" marB="48882">
                    <a:solidFill>
                      <a:srgbClr val="010101"/>
                    </a:solidFill>
                  </a:tcPr>
                </a:tc>
                <a:tc gridSpan="2">
                  <a:txBody>
                    <a:bodyPr/>
                    <a:lstStyle/>
                    <a:p>
                      <a:pPr rtl="0"/>
                      <a:r>
                        <a:rPr lang="en-US" sz="9400" b="1" dirty="0">
                          <a:solidFill>
                            <a:srgbClr val="D9D9D9"/>
                          </a:solidFill>
                          <a:latin typeface="Arial" panose="020B0604020202020204" pitchFamily="34" charset="0"/>
                          <a:cs typeface="Arial" panose="020B0604020202020204" pitchFamily="34" charset="0"/>
                        </a:rPr>
                        <a:t>F5</a:t>
                      </a:r>
                      <a:r>
                        <a:rPr lang="en-US" sz="1900" baseline="0" dirty="0">
                          <a:solidFill>
                            <a:srgbClr val="D9D9D9"/>
                          </a:solidFill>
                          <a:latin typeface="Arial" panose="020B0604020202020204" pitchFamily="34" charset="0"/>
                          <a:cs typeface="Arial" panose="020B0604020202020204" pitchFamily="34" charset="0"/>
                        </a:rPr>
                        <a:t> </a:t>
                      </a:r>
                      <a:endParaRPr lang="en-US" sz="1900" dirty="0">
                        <a:solidFill>
                          <a:srgbClr val="D9D9D9"/>
                        </a:solidFill>
                        <a:latin typeface="Arial" panose="020B0604020202020204" pitchFamily="34" charset="0"/>
                        <a:cs typeface="Arial" panose="020B0604020202020204" pitchFamily="34" charset="0"/>
                      </a:endParaRPr>
                    </a:p>
                  </a:txBody>
                  <a:tcPr marL="371379" marR="185690" marT="146646" marB="48882">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599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When you are ready to have your poster printed go online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and click on the "</a:t>
                      </a:r>
                      <a:r>
                        <a:rPr lang="en-US" sz="1900" noProof="0" dirty="0">
                          <a:solidFill>
                            <a:srgbClr val="FFC000"/>
                          </a:solidFill>
                          <a:latin typeface="Arial"/>
                          <a:cs typeface="Arial"/>
                        </a:rPr>
                        <a:t>Order Your Poster</a:t>
                      </a:r>
                      <a:r>
                        <a:rPr lang="en-US" sz="19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900" noProof="0" dirty="0">
                          <a:solidFill>
                            <a:srgbClr val="D9D9D9"/>
                          </a:solidFill>
                          <a:latin typeface="Arial"/>
                          <a:cs typeface="Arial"/>
                        </a:rPr>
                      </a:br>
                      <a:r>
                        <a:rPr lang="en-US" sz="1900" noProof="0" dirty="0">
                          <a:solidFill>
                            <a:srgbClr val="D9D9D9"/>
                          </a:solidFill>
                          <a:latin typeface="Arial"/>
                          <a:cs typeface="Arial"/>
                        </a:rPr>
                        <a:t>Go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for more information.</a:t>
                      </a:r>
                    </a:p>
                  </a:txBody>
                  <a:tcPr marL="371379" marR="185690" marT="146646" marB="48882">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19552">
                <a:tc gridSpan="3">
                  <a:txBody>
                    <a:bodyPr/>
                    <a:lstStyle/>
                    <a:p>
                      <a:endParaRPr lang="en-US" sz="1900" dirty="0">
                        <a:solidFill>
                          <a:srgbClr val="1F3A4E"/>
                        </a:solidFill>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22053">
                <a:tc gridSpan="2">
                  <a:txBody>
                    <a:bodyPr/>
                    <a:lstStyle/>
                    <a:p>
                      <a:pPr>
                        <a:lnSpc>
                          <a:spcPts val="2600"/>
                        </a:lnSpc>
                      </a:pPr>
                      <a:r>
                        <a:rPr lang="en-US" sz="1900" dirty="0">
                          <a:solidFill>
                            <a:schemeClr val="bg1">
                              <a:lumMod val="85000"/>
                            </a:schemeClr>
                          </a:solidFill>
                          <a:latin typeface="Arial"/>
                          <a:cs typeface="Arial"/>
                        </a:rPr>
                        <a:t>© 2019</a:t>
                      </a:r>
                      <a:r>
                        <a:rPr lang="en-US" sz="1900" baseline="0" dirty="0">
                          <a:solidFill>
                            <a:schemeClr val="bg1">
                              <a:lumMod val="85000"/>
                            </a:schemeClr>
                          </a:solidFill>
                          <a:latin typeface="Arial"/>
                          <a:cs typeface="Arial"/>
                        </a:rPr>
                        <a:t> </a:t>
                      </a:r>
                      <a:r>
                        <a:rPr lang="en-US" sz="1900" dirty="0" err="1">
                          <a:solidFill>
                            <a:schemeClr val="bg1">
                              <a:lumMod val="85000"/>
                            </a:schemeClr>
                          </a:solidFill>
                          <a:latin typeface="Arial"/>
                          <a:cs typeface="Arial"/>
                        </a:rPr>
                        <a:t>PosterPresentations.com</a:t>
                      </a:r>
                      <a:br>
                        <a:rPr lang="en-US" sz="1900" dirty="0">
                          <a:solidFill>
                            <a:schemeClr val="bg1">
                              <a:lumMod val="85000"/>
                            </a:schemeClr>
                          </a:solidFill>
                          <a:latin typeface="Arial"/>
                          <a:cs typeface="Arial"/>
                        </a:rPr>
                      </a:br>
                      <a:r>
                        <a:rPr lang="en-US" sz="1900" dirty="0">
                          <a:solidFill>
                            <a:schemeClr val="bg1">
                              <a:lumMod val="85000"/>
                            </a:schemeClr>
                          </a:solidFill>
                          <a:latin typeface="Arial"/>
                          <a:cs typeface="Arial"/>
                        </a:rPr>
                        <a:t>2117 Fourth Street ,</a:t>
                      </a:r>
                      <a:r>
                        <a:rPr lang="en-US" sz="1900" baseline="0" dirty="0">
                          <a:solidFill>
                            <a:schemeClr val="bg1">
                              <a:lumMod val="85000"/>
                            </a:schemeClr>
                          </a:solidFill>
                          <a:latin typeface="Arial"/>
                          <a:cs typeface="Arial"/>
                        </a:rPr>
                        <a:t> STE C        </a:t>
                      </a:r>
                    </a:p>
                    <a:p>
                      <a:pPr>
                        <a:lnSpc>
                          <a:spcPts val="2600"/>
                        </a:lnSpc>
                      </a:pPr>
                      <a:r>
                        <a:rPr lang="en-US" sz="1900" baseline="0" dirty="0">
                          <a:solidFill>
                            <a:schemeClr val="bg1">
                              <a:lumMod val="85000"/>
                            </a:schemeClr>
                          </a:solidFill>
                          <a:latin typeface="Arial"/>
                          <a:cs typeface="Arial"/>
                        </a:rPr>
                        <a:t>Berkeley CA 94710 USA</a:t>
                      </a:r>
                      <a:endParaRPr lang="en-US" sz="1900" dirty="0">
                        <a:solidFill>
                          <a:schemeClr val="bg1">
                            <a:lumMod val="85000"/>
                          </a:schemeClr>
                        </a:solidFill>
                        <a:latin typeface="Arial"/>
                        <a:cs typeface="Arial"/>
                      </a:endParaRPr>
                    </a:p>
                  </a:txBody>
                  <a:tcPr marL="371379" marR="185690" marT="146646" marB="48882">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900" b="1" dirty="0">
                          <a:solidFill>
                            <a:srgbClr val="D0D0D0"/>
                          </a:solidFill>
                          <a:latin typeface="Arial"/>
                          <a:cs typeface="Arial"/>
                        </a:rPr>
                        <a:t>For complete tutorials</a:t>
                      </a:r>
                      <a:r>
                        <a:rPr lang="en-US" sz="19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500" b="1" dirty="0">
                          <a:solidFill>
                            <a:srgbClr val="FFC000"/>
                          </a:solidFill>
                          <a:latin typeface="Arial"/>
                          <a:cs typeface="Arial"/>
                        </a:rPr>
                        <a:t>https://</a:t>
                      </a:r>
                      <a:r>
                        <a:rPr lang="en-US" sz="1500" b="1" dirty="0" err="1">
                          <a:solidFill>
                            <a:srgbClr val="FFC000"/>
                          </a:solidFill>
                          <a:latin typeface="Arial"/>
                          <a:cs typeface="Arial"/>
                        </a:rPr>
                        <a:t>www.posterpresentations.com</a:t>
                      </a:r>
                      <a:r>
                        <a:rPr lang="en-US" sz="1500" b="1" dirty="0">
                          <a:solidFill>
                            <a:srgbClr val="FFC000"/>
                          </a:solidFill>
                          <a:latin typeface="Arial"/>
                          <a:cs typeface="Arial"/>
                        </a:rPr>
                        <a:t>/</a:t>
                      </a:r>
                      <a:r>
                        <a:rPr lang="en-US" sz="1500" b="1" dirty="0" err="1">
                          <a:solidFill>
                            <a:srgbClr val="FFC000"/>
                          </a:solidFill>
                          <a:latin typeface="Arial"/>
                          <a:cs typeface="Arial"/>
                        </a:rPr>
                        <a:t>helpdesk.html</a:t>
                      </a:r>
                      <a:endParaRPr lang="en-US" sz="10300" dirty="0"/>
                    </a:p>
                  </a:txBody>
                  <a:tcPr marL="371379" marR="185690" marT="146646" marB="4888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a:xfrm>
            <a:off x="912738" y="8304251"/>
            <a:ext cx="23906691" cy="7303219"/>
          </a:xfrm>
          <a:ln w="22225">
            <a:solidFill>
              <a:srgbClr val="C00000"/>
            </a:solidFill>
            <a:prstDash val="lgDash"/>
          </a:ln>
        </p:spPr>
        <p:txBody>
          <a:bodyPr/>
          <a:lstStyle/>
          <a:p>
            <a:pPr marL="1143000" indent="-1143000">
              <a:buAutoNum type="arabicPeriod"/>
            </a:pPr>
            <a:r>
              <a:rPr lang="en-US" sz="5800" u="none" dirty="0">
                <a:solidFill>
                  <a:schemeClr val="tx1"/>
                </a:solidFill>
                <a:latin typeface="Arial" panose="020B0604020202020204" pitchFamily="34" charset="0"/>
                <a:ea typeface="Tahoma" panose="020B0604030504040204" pitchFamily="34" charset="0"/>
                <a:cs typeface="Arial" panose="020B0604020202020204" pitchFamily="34" charset="0"/>
              </a:rPr>
              <a:t>INTRODUCCION (OBJETIVOS)</a:t>
            </a:r>
          </a:p>
          <a:p>
            <a:pPr algn="just"/>
            <a:r>
              <a:rPr lang="es-ES" sz="5800" b="0" u="none" dirty="0">
                <a:solidFill>
                  <a:schemeClr val="tx1"/>
                </a:solidFill>
                <a:latin typeface="Arial" panose="020B0604020202020204" pitchFamily="34" charset="0"/>
                <a:ea typeface="Tahoma" panose="020B0604030504040204" pitchFamily="34" charset="0"/>
                <a:cs typeface="Arial" panose="020B0604020202020204" pitchFamily="34" charset="0"/>
              </a:rPr>
              <a:t>La medicina tradicional ha proporcionado soluciones terapéuticas para el control de agentes infecciosos. Entre las enfermedades infecciosas se encuentran las bacterianas, fúngicas y parasitarias. La especie </a:t>
            </a:r>
            <a:r>
              <a:rPr lang="es-ES" sz="5800" b="0" i="1" u="none" dirty="0" err="1">
                <a:solidFill>
                  <a:schemeClr val="tx1"/>
                </a:solidFill>
                <a:latin typeface="Arial" panose="020B0604020202020204" pitchFamily="34" charset="0"/>
                <a:ea typeface="Tahoma" panose="020B0604030504040204" pitchFamily="34" charset="0"/>
                <a:cs typeface="Arial" panose="020B0604020202020204" pitchFamily="34" charset="0"/>
              </a:rPr>
              <a:t>Zanthoxylum</a:t>
            </a:r>
            <a:r>
              <a:rPr lang="es-ES" sz="5800" b="0" i="1" u="none"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s-ES" sz="5800" b="0" i="1" u="none" dirty="0" err="1">
                <a:solidFill>
                  <a:schemeClr val="tx1"/>
                </a:solidFill>
                <a:latin typeface="Arial" panose="020B0604020202020204" pitchFamily="34" charset="0"/>
                <a:ea typeface="Tahoma" panose="020B0604030504040204" pitchFamily="34" charset="0"/>
                <a:cs typeface="Arial" panose="020B0604020202020204" pitchFamily="34" charset="0"/>
              </a:rPr>
              <a:t>fagara</a:t>
            </a:r>
            <a:r>
              <a:rPr lang="es-ES" sz="5800" b="0" i="1" u="none"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s-ES" sz="5800" b="0" u="none" dirty="0">
                <a:solidFill>
                  <a:schemeClr val="tx1"/>
                </a:solidFill>
                <a:latin typeface="Arial" panose="020B0604020202020204" pitchFamily="34" charset="0"/>
                <a:ea typeface="Tahoma" panose="020B0604030504040204" pitchFamily="34" charset="0"/>
                <a:cs typeface="Arial" panose="020B0604020202020204" pitchFamily="34" charset="0"/>
              </a:rPr>
              <a:t>(L.) Sarg., es utilizada tradicionalmente en Cuba como planta medicinal, aunque cuenta con pocos estudios. </a:t>
            </a:r>
          </a:p>
          <a:p>
            <a:pPr algn="just"/>
            <a:r>
              <a:rPr lang="es-ES" sz="5800" b="0" u="none" dirty="0">
                <a:solidFill>
                  <a:schemeClr val="tx1"/>
                </a:solidFill>
                <a:latin typeface="Arial" panose="020B0604020202020204" pitchFamily="34" charset="0"/>
                <a:ea typeface="Tahoma" panose="020B0604030504040204" pitchFamily="34" charset="0"/>
                <a:cs typeface="Arial" panose="020B0604020202020204" pitchFamily="34" charset="0"/>
              </a:rPr>
              <a:t>Objetivo: Evaluar la actividad antimicrobiana in vitro frente a bacterias, hongos y parásitos de las hojas de </a:t>
            </a:r>
            <a:r>
              <a:rPr lang="es-ES" sz="5800" b="0" i="1" u="none" dirty="0" err="1">
                <a:solidFill>
                  <a:schemeClr val="tx1"/>
                </a:solidFill>
                <a:latin typeface="Arial" panose="020B0604020202020204" pitchFamily="34" charset="0"/>
                <a:ea typeface="Tahoma" panose="020B0604030504040204" pitchFamily="34" charset="0"/>
                <a:cs typeface="Arial" panose="020B0604020202020204" pitchFamily="34" charset="0"/>
              </a:rPr>
              <a:t>Zanthoxylum</a:t>
            </a:r>
            <a:r>
              <a:rPr lang="es-ES" sz="5800" b="0" i="1" u="none"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s-ES" sz="5800" b="0" i="1" u="none" dirty="0" err="1">
                <a:solidFill>
                  <a:schemeClr val="tx1"/>
                </a:solidFill>
                <a:latin typeface="Arial" panose="020B0604020202020204" pitchFamily="34" charset="0"/>
                <a:ea typeface="Tahoma" panose="020B0604030504040204" pitchFamily="34" charset="0"/>
                <a:cs typeface="Arial" panose="020B0604020202020204" pitchFamily="34" charset="0"/>
              </a:rPr>
              <a:t>fagara</a:t>
            </a:r>
            <a:r>
              <a:rPr lang="es-ES" sz="5800" b="0" i="1" u="none"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s-ES" sz="5800" b="0" u="none" dirty="0">
                <a:solidFill>
                  <a:schemeClr val="tx1"/>
                </a:solidFill>
                <a:latin typeface="Arial" panose="020B0604020202020204" pitchFamily="34" charset="0"/>
                <a:ea typeface="Tahoma" panose="020B0604030504040204" pitchFamily="34" charset="0"/>
                <a:cs typeface="Arial" panose="020B0604020202020204" pitchFamily="34" charset="0"/>
              </a:rPr>
              <a:t>(L.) Sarg.</a:t>
            </a:r>
          </a:p>
          <a:p>
            <a:pPr algn="just"/>
            <a:endParaRPr lang="en-US" sz="5800" u="none"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912738" y="16209089"/>
            <a:ext cx="23906691" cy="11177029"/>
          </a:xfrm>
          <a:solidFill>
            <a:schemeClr val="bg1"/>
          </a:solidFill>
          <a:ln w="22225">
            <a:solidFill>
              <a:srgbClr val="002060"/>
            </a:solidFill>
            <a:prstDash val="lgDash"/>
          </a:ln>
        </p:spPr>
        <p:txBody>
          <a:bodyPr/>
          <a:lstStyle/>
          <a:p>
            <a:r>
              <a:rPr lang="en-US" sz="5800" u="none" dirty="0">
                <a:solidFill>
                  <a:schemeClr val="tx1"/>
                </a:solidFill>
                <a:latin typeface="Arial" panose="020B0604020202020204" pitchFamily="34" charset="0"/>
                <a:cs typeface="Arial" panose="020B0604020202020204" pitchFamily="34" charset="0"/>
              </a:rPr>
              <a:t>2. METODOLOGIA</a:t>
            </a:r>
          </a:p>
          <a:p>
            <a:pPr algn="just"/>
            <a:r>
              <a:rPr lang="es-ES" sz="4400" b="0" dirty="0">
                <a:solidFill>
                  <a:schemeClr val="tx1"/>
                </a:solidFill>
                <a:latin typeface="Arial" panose="020B0604020202020204" pitchFamily="34" charset="0"/>
                <a:cs typeface="Arial" panose="020B0604020202020204" pitchFamily="34" charset="0"/>
              </a:rPr>
              <a:t>- Recolección y procesamiento del material vegetal</a:t>
            </a:r>
          </a:p>
          <a:p>
            <a:pPr algn="just"/>
            <a:r>
              <a:rPr lang="es-ES" sz="4400" b="0" dirty="0">
                <a:solidFill>
                  <a:schemeClr val="tx1"/>
                </a:solidFill>
                <a:latin typeface="Arial" panose="020B0604020202020204" pitchFamily="34" charset="0"/>
                <a:cs typeface="Arial" panose="020B0604020202020204" pitchFamily="34" charset="0"/>
              </a:rPr>
              <a:t>- Determinación de la actividad antimicrobiana </a:t>
            </a:r>
            <a:r>
              <a:rPr lang="es-ES" sz="4400" b="0" i="1" dirty="0">
                <a:solidFill>
                  <a:schemeClr val="tx1"/>
                </a:solidFill>
                <a:latin typeface="Arial" panose="020B0604020202020204" pitchFamily="34" charset="0"/>
                <a:cs typeface="Arial" panose="020B0604020202020204" pitchFamily="34" charset="0"/>
              </a:rPr>
              <a:t>in vitro </a:t>
            </a:r>
            <a:endParaRPr lang="es-ES" sz="4400" b="0" dirty="0">
              <a:solidFill>
                <a:schemeClr val="tx1"/>
              </a:solidFill>
              <a:latin typeface="Arial" panose="020B0604020202020204" pitchFamily="34" charset="0"/>
              <a:cs typeface="Arial" panose="020B0604020202020204" pitchFamily="34" charset="0"/>
            </a:endParaRPr>
          </a:p>
          <a:p>
            <a:pPr algn="just"/>
            <a:r>
              <a:rPr lang="en-US" sz="4400" b="0" u="none" dirty="0" err="1">
                <a:solidFill>
                  <a:schemeClr val="tx1"/>
                </a:solidFill>
                <a:latin typeface="Arial" panose="020B0604020202020204" pitchFamily="34" charset="0"/>
                <a:cs typeface="Arial" panose="020B0604020202020204" pitchFamily="34" charset="0"/>
              </a:rPr>
              <a:t>Obtención</a:t>
            </a:r>
            <a:r>
              <a:rPr lang="en-US" sz="4400" b="0" u="none" dirty="0">
                <a:solidFill>
                  <a:schemeClr val="tx1"/>
                </a:solidFill>
                <a:latin typeface="Arial" panose="020B0604020202020204" pitchFamily="34" charset="0"/>
                <a:cs typeface="Arial" panose="020B0604020202020204" pitchFamily="34" charset="0"/>
              </a:rPr>
              <a:t> del </a:t>
            </a:r>
            <a:r>
              <a:rPr lang="en-US" sz="4400" b="0" u="none" dirty="0" err="1">
                <a:solidFill>
                  <a:schemeClr val="tx1"/>
                </a:solidFill>
                <a:latin typeface="Arial" panose="020B0604020202020204" pitchFamily="34" charset="0"/>
                <a:cs typeface="Arial" panose="020B0604020202020204" pitchFamily="34" charset="0"/>
              </a:rPr>
              <a:t>extracto</a:t>
            </a:r>
            <a:r>
              <a:rPr lang="en-US" sz="4400" b="0" u="none" dirty="0">
                <a:solidFill>
                  <a:schemeClr val="tx1"/>
                </a:solidFill>
                <a:latin typeface="Arial" panose="020B0604020202020204" pitchFamily="34" charset="0"/>
                <a:cs typeface="Arial" panose="020B0604020202020204" pitchFamily="34" charset="0"/>
              </a:rPr>
              <a:t> </a:t>
            </a:r>
          </a:p>
          <a:p>
            <a:pPr algn="just"/>
            <a:r>
              <a:rPr lang="es-ES" sz="4400" b="0" u="none" dirty="0">
                <a:solidFill>
                  <a:schemeClr val="tx1"/>
                </a:solidFill>
                <a:latin typeface="Arial" panose="020B0604020202020204" pitchFamily="34" charset="0"/>
                <a:cs typeface="Arial" panose="020B0604020202020204" pitchFamily="34" charset="0"/>
              </a:rPr>
              <a:t>El extracto hidroalcohólico se obtuvo mediante el proceso de extracción de percolación con etanol al 70 % acorde al procedimiento descrito por Díaz y colaboradores [20]. </a:t>
            </a:r>
          </a:p>
          <a:p>
            <a:pPr algn="just"/>
            <a:r>
              <a:rPr lang="es-ES" sz="4400" b="0" i="1" u="none" dirty="0">
                <a:solidFill>
                  <a:schemeClr val="tx1"/>
                </a:solidFill>
                <a:latin typeface="Arial" panose="020B0604020202020204" pitchFamily="34" charset="0"/>
                <a:cs typeface="Arial" panose="020B0604020202020204" pitchFamily="34" charset="0"/>
              </a:rPr>
              <a:t>- Determinación los parámetros físico-químicos y químicos del extracto total: </a:t>
            </a:r>
            <a:r>
              <a:rPr lang="es-ES" sz="4400" b="0" u="none" dirty="0">
                <a:solidFill>
                  <a:schemeClr val="tx1"/>
                </a:solidFill>
                <a:latin typeface="Arial" panose="020B0604020202020204" pitchFamily="34" charset="0"/>
                <a:cs typeface="Arial" panose="020B0604020202020204" pitchFamily="34" charset="0"/>
              </a:rPr>
              <a:t>El extracto se preparó en dimetilsulfóxido (DMSO, BDH, Poole, Inglaterra) 100% a una concentración madre de 20 mg/</a:t>
            </a:r>
            <a:r>
              <a:rPr lang="es-ES" sz="4400" b="0" u="none" dirty="0" err="1">
                <a:solidFill>
                  <a:schemeClr val="tx1"/>
                </a:solidFill>
                <a:latin typeface="Arial" panose="020B0604020202020204" pitchFamily="34" charset="0"/>
                <a:cs typeface="Arial" panose="020B0604020202020204" pitchFamily="34" charset="0"/>
              </a:rPr>
              <a:t>mL</a:t>
            </a:r>
            <a:r>
              <a:rPr lang="es-ES" sz="4400" b="0" u="none" dirty="0">
                <a:solidFill>
                  <a:schemeClr val="tx1"/>
                </a:solidFill>
                <a:latin typeface="Arial" panose="020B0604020202020204" pitchFamily="34" charset="0"/>
                <a:cs typeface="Arial" panose="020B0604020202020204" pitchFamily="34" charset="0"/>
              </a:rPr>
              <a:t>. A partir de esta disolución las muestras fueron diluidas sucesivamente 1:2 en agua desmineralizada hasta obtener 6 </a:t>
            </a:r>
            <a:r>
              <a:rPr lang="es-ES" sz="4400" b="0" u="none" dirty="0" err="1">
                <a:solidFill>
                  <a:schemeClr val="tx1"/>
                </a:solidFill>
                <a:latin typeface="Arial" panose="020B0604020202020204" pitchFamily="34" charset="0"/>
                <a:cs typeface="Arial" panose="020B0604020202020204" pitchFamily="34" charset="0"/>
              </a:rPr>
              <a:t>nive</a:t>
            </a:r>
            <a:r>
              <a:rPr lang="es-ES" sz="4400" b="0" u="none" dirty="0">
                <a:solidFill>
                  <a:schemeClr val="tx1"/>
                </a:solidFill>
                <a:latin typeface="Arial" panose="020B0604020202020204" pitchFamily="34" charset="0"/>
                <a:cs typeface="Arial" panose="020B0604020202020204" pitchFamily="34" charset="0"/>
              </a:rPr>
              <a:t>-les de concentración: 128-4 μg/</a:t>
            </a:r>
            <a:r>
              <a:rPr lang="es-ES" sz="4400" b="0" u="none" dirty="0" err="1">
                <a:solidFill>
                  <a:schemeClr val="tx1"/>
                </a:solidFill>
                <a:latin typeface="Arial" panose="020B0604020202020204" pitchFamily="34" charset="0"/>
                <a:cs typeface="Arial" panose="020B0604020202020204" pitchFamily="34" charset="0"/>
              </a:rPr>
              <a:t>mL</a:t>
            </a:r>
            <a:r>
              <a:rPr lang="es-ES" sz="4400" b="0" u="none" dirty="0">
                <a:solidFill>
                  <a:schemeClr val="tx1"/>
                </a:solidFill>
                <a:latin typeface="Arial" panose="020B0604020202020204" pitchFamily="34" charset="0"/>
                <a:cs typeface="Arial" panose="020B0604020202020204" pitchFamily="34" charset="0"/>
              </a:rPr>
              <a:t>. Se emplearon como fármacos de referencia: doxiciclina </a:t>
            </a:r>
            <a:r>
              <a:rPr lang="es-ES" sz="4400" b="0" i="1" u="none" dirty="0">
                <a:solidFill>
                  <a:schemeClr val="tx1"/>
                </a:solidFill>
                <a:latin typeface="Arial" panose="020B0604020202020204" pitchFamily="34" charset="0"/>
                <a:cs typeface="Arial" panose="020B0604020202020204" pitchFamily="34" charset="0"/>
              </a:rPr>
              <a:t>(S. </a:t>
            </a:r>
            <a:r>
              <a:rPr lang="es-ES" sz="4400" b="0" i="1" u="none" dirty="0" err="1">
                <a:solidFill>
                  <a:schemeClr val="tx1"/>
                </a:solidFill>
                <a:latin typeface="Arial" panose="020B0604020202020204" pitchFamily="34" charset="0"/>
                <a:cs typeface="Arial" panose="020B0604020202020204" pitchFamily="34" charset="0"/>
              </a:rPr>
              <a:t>aureus</a:t>
            </a:r>
            <a:r>
              <a:rPr lang="es-ES" sz="4400" b="0" i="1" u="none" dirty="0">
                <a:solidFill>
                  <a:schemeClr val="tx1"/>
                </a:solidFill>
                <a:latin typeface="Arial" panose="020B0604020202020204" pitchFamily="34" charset="0"/>
                <a:cs typeface="Arial" panose="020B0604020202020204" pitchFamily="34" charset="0"/>
              </a:rPr>
              <a:t> </a:t>
            </a:r>
            <a:r>
              <a:rPr lang="es-ES" sz="4400" b="0" u="none" dirty="0">
                <a:solidFill>
                  <a:schemeClr val="tx1"/>
                </a:solidFill>
                <a:latin typeface="Arial" panose="020B0604020202020204" pitchFamily="34" charset="0"/>
                <a:cs typeface="Arial" panose="020B0604020202020204" pitchFamily="34" charset="0"/>
              </a:rPr>
              <a:t>y </a:t>
            </a:r>
            <a:r>
              <a:rPr lang="es-ES" sz="4400" b="0" i="1" u="none" dirty="0">
                <a:solidFill>
                  <a:schemeClr val="tx1"/>
                </a:solidFill>
                <a:latin typeface="Arial" panose="020B0604020202020204" pitchFamily="34" charset="0"/>
                <a:cs typeface="Arial" panose="020B0604020202020204" pitchFamily="34" charset="0"/>
              </a:rPr>
              <a:t>E. </a:t>
            </a:r>
            <a:r>
              <a:rPr lang="es-ES" sz="4400" b="0" i="1" u="none" dirty="0" err="1">
                <a:solidFill>
                  <a:schemeClr val="tx1"/>
                </a:solidFill>
                <a:latin typeface="Arial" panose="020B0604020202020204" pitchFamily="34" charset="0"/>
                <a:cs typeface="Arial" panose="020B0604020202020204" pitchFamily="34" charset="0"/>
              </a:rPr>
              <a:t>coli</a:t>
            </a:r>
            <a:r>
              <a:rPr lang="es-ES" sz="4400" b="0" u="none" dirty="0">
                <a:solidFill>
                  <a:schemeClr val="tx1"/>
                </a:solidFill>
                <a:latin typeface="Arial" panose="020B0604020202020204" pitchFamily="34" charset="0"/>
                <a:cs typeface="Arial" panose="020B0604020202020204" pitchFamily="34" charset="0"/>
              </a:rPr>
              <a:t>), flucitosina (</a:t>
            </a:r>
            <a:r>
              <a:rPr lang="es-ES" sz="4400" b="0" i="1" u="none" dirty="0">
                <a:solidFill>
                  <a:schemeClr val="tx1"/>
                </a:solidFill>
                <a:latin typeface="Arial" panose="020B0604020202020204" pitchFamily="34" charset="0"/>
                <a:cs typeface="Arial" panose="020B0604020202020204" pitchFamily="34" charset="0"/>
              </a:rPr>
              <a:t>C. </a:t>
            </a:r>
            <a:r>
              <a:rPr lang="es-ES" sz="4400" b="0" i="1" u="none" dirty="0" err="1">
                <a:solidFill>
                  <a:schemeClr val="tx1"/>
                </a:solidFill>
                <a:latin typeface="Arial" panose="020B0604020202020204" pitchFamily="34" charset="0"/>
                <a:cs typeface="Arial" panose="020B0604020202020204" pitchFamily="34" charset="0"/>
              </a:rPr>
              <a:t>albicans</a:t>
            </a:r>
            <a:r>
              <a:rPr lang="es-ES" sz="4400" b="0" u="none" dirty="0">
                <a:solidFill>
                  <a:schemeClr val="tx1"/>
                </a:solidFill>
                <a:latin typeface="Arial" panose="020B0604020202020204" pitchFamily="34" charset="0"/>
                <a:cs typeface="Arial" panose="020B0604020202020204" pitchFamily="34" charset="0"/>
              </a:rPr>
              <a:t>), </a:t>
            </a:r>
            <a:r>
              <a:rPr lang="es-ES" sz="4400" b="0" u="none" dirty="0" err="1">
                <a:solidFill>
                  <a:schemeClr val="tx1"/>
                </a:solidFill>
                <a:latin typeface="Arial" panose="020B0604020202020204" pitchFamily="34" charset="0"/>
                <a:cs typeface="Arial" panose="020B0604020202020204" pitchFamily="34" charset="0"/>
              </a:rPr>
              <a:t>miltefosina</a:t>
            </a:r>
            <a:r>
              <a:rPr lang="es-ES" sz="4400" b="0" u="none" dirty="0">
                <a:solidFill>
                  <a:schemeClr val="tx1"/>
                </a:solidFill>
                <a:latin typeface="Arial" panose="020B0604020202020204" pitchFamily="34" charset="0"/>
                <a:cs typeface="Arial" panose="020B0604020202020204" pitchFamily="34" charset="0"/>
              </a:rPr>
              <a:t> (</a:t>
            </a:r>
            <a:r>
              <a:rPr lang="es-ES" sz="4400" b="0" i="1" u="none" dirty="0">
                <a:solidFill>
                  <a:schemeClr val="tx1"/>
                </a:solidFill>
                <a:latin typeface="Arial" panose="020B0604020202020204" pitchFamily="34" charset="0"/>
                <a:cs typeface="Arial" panose="020B0604020202020204" pitchFamily="34" charset="0"/>
              </a:rPr>
              <a:t>L. </a:t>
            </a:r>
            <a:r>
              <a:rPr lang="es-ES" sz="4400" b="0" i="1" u="none" dirty="0" err="1">
                <a:solidFill>
                  <a:schemeClr val="tx1"/>
                </a:solidFill>
                <a:latin typeface="Arial" panose="020B0604020202020204" pitchFamily="34" charset="0"/>
                <a:cs typeface="Arial" panose="020B0604020202020204" pitchFamily="34" charset="0"/>
              </a:rPr>
              <a:t>infantum</a:t>
            </a:r>
            <a:r>
              <a:rPr lang="es-ES" sz="4400" b="0" u="none" dirty="0">
                <a:solidFill>
                  <a:schemeClr val="tx1"/>
                </a:solidFill>
                <a:latin typeface="Arial" panose="020B0604020202020204" pitchFamily="34" charset="0"/>
                <a:cs typeface="Arial" panose="020B0604020202020204" pitchFamily="34" charset="0"/>
              </a:rPr>
              <a:t>), </a:t>
            </a:r>
            <a:r>
              <a:rPr lang="es-ES" sz="4400" b="0" u="none" dirty="0" err="1">
                <a:solidFill>
                  <a:schemeClr val="tx1"/>
                </a:solidFill>
                <a:latin typeface="Arial" panose="020B0604020202020204" pitchFamily="34" charset="0"/>
                <a:cs typeface="Arial" panose="020B0604020202020204" pitchFamily="34" charset="0"/>
              </a:rPr>
              <a:t>benzinidazol</a:t>
            </a:r>
            <a:r>
              <a:rPr lang="es-ES" sz="4400" b="0" u="none" dirty="0">
                <a:solidFill>
                  <a:schemeClr val="tx1"/>
                </a:solidFill>
                <a:latin typeface="Arial" panose="020B0604020202020204" pitchFamily="34" charset="0"/>
                <a:cs typeface="Arial" panose="020B0604020202020204" pitchFamily="34" charset="0"/>
              </a:rPr>
              <a:t> (</a:t>
            </a:r>
            <a:r>
              <a:rPr lang="es-ES" sz="4400" b="0" i="1" u="none" dirty="0">
                <a:solidFill>
                  <a:schemeClr val="tx1"/>
                </a:solidFill>
                <a:latin typeface="Arial" panose="020B0604020202020204" pitchFamily="34" charset="0"/>
                <a:cs typeface="Arial" panose="020B0604020202020204" pitchFamily="34" charset="0"/>
              </a:rPr>
              <a:t>T. </a:t>
            </a:r>
            <a:r>
              <a:rPr lang="es-ES" sz="4400" b="0" i="1" u="none" dirty="0" err="1">
                <a:solidFill>
                  <a:schemeClr val="tx1"/>
                </a:solidFill>
                <a:latin typeface="Arial" panose="020B0604020202020204" pitchFamily="34" charset="0"/>
                <a:cs typeface="Arial" panose="020B0604020202020204" pitchFamily="34" charset="0"/>
              </a:rPr>
              <a:t>cruzi</a:t>
            </a:r>
            <a:r>
              <a:rPr lang="es-ES" sz="4400" b="0" u="none" dirty="0">
                <a:solidFill>
                  <a:schemeClr val="tx1"/>
                </a:solidFill>
                <a:latin typeface="Arial" panose="020B0604020202020204" pitchFamily="34" charset="0"/>
                <a:cs typeface="Arial" panose="020B0604020202020204" pitchFamily="34" charset="0"/>
              </a:rPr>
              <a:t>) y sura-mina (</a:t>
            </a:r>
            <a:r>
              <a:rPr lang="es-ES" sz="4400" b="0" i="1" u="none" dirty="0">
                <a:solidFill>
                  <a:schemeClr val="tx1"/>
                </a:solidFill>
                <a:latin typeface="Arial" panose="020B0604020202020204" pitchFamily="34" charset="0"/>
                <a:cs typeface="Arial" panose="020B0604020202020204" pitchFamily="34" charset="0"/>
              </a:rPr>
              <a:t>T. </a:t>
            </a:r>
            <a:r>
              <a:rPr lang="es-ES" sz="4400" b="0" i="1" u="none" dirty="0" err="1">
                <a:solidFill>
                  <a:schemeClr val="tx1"/>
                </a:solidFill>
                <a:latin typeface="Arial" panose="020B0604020202020204" pitchFamily="34" charset="0"/>
                <a:cs typeface="Arial" panose="020B0604020202020204" pitchFamily="34" charset="0"/>
              </a:rPr>
              <a:t>brucei</a:t>
            </a:r>
            <a:r>
              <a:rPr lang="es-ES" sz="4400" b="0" u="none" dirty="0">
                <a:solidFill>
                  <a:schemeClr val="tx1"/>
                </a:solidFill>
                <a:latin typeface="Arial" panose="020B0604020202020204" pitchFamily="34" charset="0"/>
                <a:cs typeface="Arial" panose="020B0604020202020204" pitchFamily="34" charset="0"/>
              </a:rPr>
              <a:t>); todos se compraron a Sigma-Aldrich, St. Louis, Estados Unidos. Los resulta-dos se expresaron como concentración media inhibitoria CI50 determinada por regresión lineal a partir de las concentraciones evaluadas, expresados como la media de dos experimentos realizados.</a:t>
            </a:r>
            <a:endParaRPr lang="es-ES" sz="4400" b="0" i="1" u="none" dirty="0">
              <a:solidFill>
                <a:schemeClr val="tx1"/>
              </a:solidFill>
              <a:latin typeface="Arial" panose="020B0604020202020204" pitchFamily="34" charset="0"/>
              <a:cs typeface="Arial" panose="020B0604020202020204" pitchFamily="34" charset="0"/>
            </a:endParaRPr>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a:xfrm>
            <a:off x="23666525" y="8023308"/>
            <a:ext cx="20497666" cy="1020402"/>
          </a:xfrm>
        </p:spPr>
        <p:txBody>
          <a:bodyPr/>
          <a:lstStyle/>
          <a:p>
            <a:r>
              <a:rPr lang="en-US" sz="5800" u="none" dirty="0">
                <a:solidFill>
                  <a:schemeClr val="tx1"/>
                </a:solidFill>
                <a:latin typeface="Arial" panose="020B0604020202020204" pitchFamily="34" charset="0"/>
                <a:cs typeface="Arial" panose="020B0604020202020204" pitchFamily="34" charset="0"/>
              </a:rPr>
              <a:t>3. RESULTADOS Y DISCUSION</a:t>
            </a:r>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22047623" y="22211226"/>
            <a:ext cx="20492032" cy="1020402"/>
          </a:xfrm>
        </p:spPr>
        <p:txBody>
          <a:bodyPr/>
          <a:lstStyle/>
          <a:p>
            <a:r>
              <a:rPr lang="en-US" sz="5800" u="none" dirty="0">
                <a:solidFill>
                  <a:schemeClr val="tx1"/>
                </a:solidFill>
                <a:latin typeface="Arial" panose="020B0604020202020204" pitchFamily="34" charset="0"/>
                <a:cs typeface="Arial" panose="020B0604020202020204" pitchFamily="34" charset="0"/>
              </a:rPr>
              <a:t>4. CONCLUSIONES</a:t>
            </a:r>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3331029" y="5097683"/>
            <a:ext cx="39190233" cy="2672846"/>
          </a:xfrm>
        </p:spPr>
        <p:txBody>
          <a:bodyPr>
            <a:noAutofit/>
          </a:bodyPr>
          <a:lstStyle/>
          <a:p>
            <a:r>
              <a:rPr lang="en-US" sz="6000" b="1" dirty="0">
                <a:solidFill>
                  <a:schemeClr val="tx1"/>
                </a:solidFill>
                <a:latin typeface="Arial" panose="020B0604020202020204" pitchFamily="34" charset="0"/>
                <a:cs typeface="Arial" panose="020B0604020202020204" pitchFamily="34" charset="0"/>
              </a:rPr>
              <a:t>Autor: Rosalia González-Fernández, Yamilé Heredia-Díaz, Julio César Escalona-</a:t>
            </a:r>
            <a:r>
              <a:rPr lang="en-US" sz="6000" b="1" dirty="0" err="1">
                <a:solidFill>
                  <a:schemeClr val="tx1"/>
                </a:solidFill>
                <a:latin typeface="Arial" panose="020B0604020202020204" pitchFamily="34" charset="0"/>
                <a:cs typeface="Arial" panose="020B0604020202020204" pitchFamily="34" charset="0"/>
              </a:rPr>
              <a:t>Arraz</a:t>
            </a:r>
            <a:r>
              <a:rPr lang="en-US" sz="6000" b="1" dirty="0">
                <a:solidFill>
                  <a:schemeClr val="tx1"/>
                </a:solidFill>
                <a:latin typeface="Arial" panose="020B0604020202020204" pitchFamily="34" charset="0"/>
                <a:cs typeface="Arial" panose="020B0604020202020204" pitchFamily="34" charset="0"/>
              </a:rPr>
              <a:t>,</a:t>
            </a:r>
          </a:p>
          <a:p>
            <a:r>
              <a:rPr lang="en-US" sz="6000" b="1" dirty="0" err="1">
                <a:solidFill>
                  <a:schemeClr val="tx1"/>
                </a:solidFill>
                <a:latin typeface="Arial" panose="020B0604020202020204" pitchFamily="34" charset="0"/>
                <a:cs typeface="Arial" panose="020B0604020202020204" pitchFamily="34" charset="0"/>
              </a:rPr>
              <a:t>Yuselis</a:t>
            </a:r>
            <a:r>
              <a:rPr lang="en-US" sz="6000" b="1" dirty="0">
                <a:solidFill>
                  <a:schemeClr val="tx1"/>
                </a:solidFill>
                <a:latin typeface="Arial" panose="020B0604020202020204" pitchFamily="34" charset="0"/>
                <a:cs typeface="Arial" panose="020B0604020202020204" pitchFamily="34" charset="0"/>
              </a:rPr>
              <a:t> Ramos-Domínguez, Paul Cos, Jesús García-Díaz</a:t>
            </a:r>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5538909" y="2900837"/>
            <a:ext cx="32474004" cy="2135830"/>
          </a:xfrm>
        </p:spPr>
        <p:txBody>
          <a:bodyPr>
            <a:noAutofit/>
          </a:bodyPr>
          <a:lstStyle/>
          <a:p>
            <a:r>
              <a:rPr lang="es-ES" b="1" dirty="0">
                <a:latin typeface="Arial" panose="020B0604020202020204" pitchFamily="34" charset="0"/>
                <a:cs typeface="Arial" panose="020B0604020202020204" pitchFamily="34" charset="0"/>
              </a:rPr>
              <a:t>POTENCIAL ANTIMICROBIANO IN VITRO DE LA HOJA DE </a:t>
            </a:r>
            <a:r>
              <a:rPr lang="es-ES" b="1" i="1" dirty="0">
                <a:latin typeface="Arial" panose="020B0604020202020204" pitchFamily="34" charset="0"/>
                <a:cs typeface="Arial" panose="020B0604020202020204" pitchFamily="34" charset="0"/>
              </a:rPr>
              <a:t>ZANTHOXYLUM FAGARA</a:t>
            </a:r>
            <a:r>
              <a:rPr lang="es-ES" b="1" dirty="0">
                <a:latin typeface="Arial" panose="020B0604020202020204" pitchFamily="34" charset="0"/>
                <a:cs typeface="Arial" panose="020B0604020202020204" pitchFamily="34" charset="0"/>
              </a:rPr>
              <a:t> (L.) SARG.</a:t>
            </a:r>
            <a:endParaRPr lang="en-US" sz="8800" b="1" dirty="0">
              <a:solidFill>
                <a:schemeClr val="tx1"/>
              </a:solidFill>
              <a:latin typeface="Arial" panose="020B0604020202020204" pitchFamily="34" charset="0"/>
              <a:cs typeface="Arial" panose="020B0604020202020204" pitchFamily="34" charset="0"/>
            </a:endParaRPr>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9302599" y="1637906"/>
            <a:ext cx="31295327" cy="2784804"/>
          </a:xfrm>
        </p:spPr>
        <p:txBody>
          <a:bodyPr>
            <a:noAutofit/>
          </a:bodyPr>
          <a:lstStyle/>
          <a:p>
            <a:r>
              <a:rPr lang="en-US" sz="6000" dirty="0" err="1">
                <a:solidFill>
                  <a:schemeClr val="tx1"/>
                </a:solidFill>
                <a:latin typeface="Arial" panose="020B0604020202020204" pitchFamily="34" charset="0"/>
                <a:cs typeface="Arial" panose="020B0604020202020204" pitchFamily="34" charset="0"/>
              </a:rPr>
              <a:t>Temática</a:t>
            </a:r>
            <a:r>
              <a:rPr lang="en-US" sz="6000" dirty="0">
                <a:solidFill>
                  <a:schemeClr val="tx1"/>
                </a:solidFill>
                <a:latin typeface="Arial" panose="020B0604020202020204" pitchFamily="34" charset="0"/>
                <a:cs typeface="Arial" panose="020B0604020202020204" pitchFamily="34" charset="0"/>
              </a:rPr>
              <a:t>: </a:t>
            </a:r>
            <a:r>
              <a:rPr lang="en-US" sz="6000" dirty="0" err="1">
                <a:solidFill>
                  <a:schemeClr val="tx1"/>
                </a:solidFill>
                <a:latin typeface="Arial" panose="020B0604020202020204" pitchFamily="34" charset="0"/>
                <a:cs typeface="Arial" panose="020B0604020202020204" pitchFamily="34" charset="0"/>
              </a:rPr>
              <a:t>Productos</a:t>
            </a:r>
            <a:r>
              <a:rPr lang="en-US" sz="6000" dirty="0">
                <a:solidFill>
                  <a:schemeClr val="tx1"/>
                </a:solidFill>
                <a:latin typeface="Arial" panose="020B0604020202020204" pitchFamily="34" charset="0"/>
                <a:cs typeface="Arial" panose="020B0604020202020204" pitchFamily="34" charset="0"/>
              </a:rPr>
              <a:t> naturales </a:t>
            </a:r>
          </a:p>
          <a:p>
            <a:r>
              <a:rPr lang="en-US" sz="6000" dirty="0">
                <a:solidFill>
                  <a:schemeClr val="tx1"/>
                </a:solidFill>
                <a:latin typeface="Arial" panose="020B0604020202020204" pitchFamily="34" charset="0"/>
                <a:cs typeface="Arial" panose="020B0604020202020204" pitchFamily="34" charset="0"/>
              </a:rPr>
              <a:t>   </a:t>
            </a:r>
          </a:p>
        </p:txBody>
      </p:sp>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390223" y="27755580"/>
            <a:ext cx="17377899" cy="1020402"/>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sz="5800" u="none" dirty="0">
                <a:solidFill>
                  <a:schemeClr val="tx1"/>
                </a:solidFill>
                <a:latin typeface="Arial" panose="020B0604020202020204" pitchFamily="34" charset="0"/>
                <a:cs typeface="Arial" panose="020B0604020202020204" pitchFamily="34" charset="0"/>
              </a:rPr>
              <a:t>5. REFERENCIAS BIBLIOGRÁFICAS</a:t>
            </a:r>
          </a:p>
        </p:txBody>
      </p:sp>
      <p:sp>
        <p:nvSpPr>
          <p:cNvPr id="9" name="CuadroTexto 8">
            <a:extLst>
              <a:ext uri="{FF2B5EF4-FFF2-40B4-BE49-F238E27FC236}">
                <a16:creationId xmlns:a16="http://schemas.microsoft.com/office/drawing/2014/main" id="{01A1A361-F83F-A076-079C-2F6C4AEFE16C}"/>
              </a:ext>
            </a:extLst>
          </p:cNvPr>
          <p:cNvSpPr txBox="1"/>
          <p:nvPr/>
        </p:nvSpPr>
        <p:spPr>
          <a:xfrm>
            <a:off x="10431379" y="506210"/>
            <a:ext cx="22571243" cy="1015663"/>
          </a:xfrm>
          <a:prstGeom prst="rect">
            <a:avLst/>
          </a:prstGeom>
          <a:noFill/>
        </p:spPr>
        <p:txBody>
          <a:bodyPr wrap="square">
            <a:spAutoFit/>
          </a:bodyPr>
          <a:lstStyle/>
          <a:p>
            <a:pPr algn="ctr"/>
            <a:r>
              <a:rPr lang="es-ES" sz="6000" b="1" dirty="0">
                <a:solidFill>
                  <a:srgbClr val="533644"/>
                </a:solidFill>
                <a:effectLst/>
                <a:latin typeface="Arial" panose="020B0604020202020204" pitchFamily="34" charset="0"/>
                <a:ea typeface="Calibri" panose="020F0502020204030204" pitchFamily="34" charset="0"/>
                <a:cs typeface="Arial" panose="020B0604020202020204" pitchFamily="34" charset="0"/>
              </a:rPr>
              <a:t>VIII Encuentro de Ciencias Farmacéuticas y Alimentarias</a:t>
            </a:r>
            <a:r>
              <a:rPr lang="es-ES"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6000" dirty="0">
              <a:latin typeface="Arial" panose="020B0604020202020204" pitchFamily="34" charset="0"/>
              <a:cs typeface="Arial" panose="020B0604020202020204" pitchFamily="34" charset="0"/>
            </a:endParaRPr>
          </a:p>
        </p:txBody>
      </p:sp>
      <p:grpSp>
        <p:nvGrpSpPr>
          <p:cNvPr id="13" name="Grupo 12">
            <a:extLst>
              <a:ext uri="{FF2B5EF4-FFF2-40B4-BE49-F238E27FC236}">
                <a16:creationId xmlns:a16="http://schemas.microsoft.com/office/drawing/2014/main" id="{81046172-6BB8-3217-4ECB-1BF0E133EEE4}"/>
              </a:ext>
            </a:extLst>
          </p:cNvPr>
          <p:cNvGrpSpPr/>
          <p:nvPr/>
        </p:nvGrpSpPr>
        <p:grpSpPr>
          <a:xfrm>
            <a:off x="36102556" y="570560"/>
            <a:ext cx="5842628" cy="4529918"/>
            <a:chOff x="-96254" y="289344"/>
            <a:chExt cx="4042611" cy="2627536"/>
          </a:xfrm>
        </p:grpSpPr>
        <p:pic>
          <p:nvPicPr>
            <p:cNvPr id="14" name="Picture 2">
              <a:extLst>
                <a:ext uri="{FF2B5EF4-FFF2-40B4-BE49-F238E27FC236}">
                  <a16:creationId xmlns:a16="http://schemas.microsoft.com/office/drawing/2014/main" id="{8888F5C3-194E-05B3-0C80-2C3E817C5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81" y="289344"/>
              <a:ext cx="2190786" cy="19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a:extLst>
                <a:ext uri="{FF2B5EF4-FFF2-40B4-BE49-F238E27FC236}">
                  <a16:creationId xmlns:a16="http://schemas.microsoft.com/office/drawing/2014/main" id="{A258D047-03A5-FCD3-4855-F8A5C5304D0D}"/>
                </a:ext>
              </a:extLst>
            </p:cNvPr>
            <p:cNvSpPr txBox="1"/>
            <p:nvPr/>
          </p:nvSpPr>
          <p:spPr>
            <a:xfrm>
              <a:off x="-96254" y="2208994"/>
              <a:ext cx="4042611" cy="707886"/>
            </a:xfrm>
            <a:prstGeom prst="rect">
              <a:avLst/>
            </a:prstGeom>
            <a:noFill/>
          </p:spPr>
          <p:txBody>
            <a:bodyPr wrap="square">
              <a:spAutoFit/>
            </a:bodyPr>
            <a:lstStyle/>
            <a:p>
              <a:pPr algn="ctr"/>
              <a:r>
                <a:rPr lang="es-ES" sz="4000" b="1" spc="-50" dirty="0">
                  <a:solidFill>
                    <a:srgbClr val="481858"/>
                  </a:solidFill>
                  <a:effectLst/>
                  <a:latin typeface="Arial" panose="020B0604020202020204" pitchFamily="34" charset="0"/>
                  <a:ea typeface="Calibri" panose="020F0502020204030204" pitchFamily="34" charset="0"/>
                </a:rPr>
                <a:t>E</a:t>
              </a:r>
              <a:r>
                <a:rPr lang="es-ES" sz="4000" b="1" spc="-45" dirty="0">
                  <a:solidFill>
                    <a:srgbClr val="481858"/>
                  </a:solidFill>
                  <a:effectLst/>
                  <a:latin typeface="Arial" panose="020B0604020202020204" pitchFamily="34" charset="0"/>
                  <a:ea typeface="Calibri" panose="020F0502020204030204" pitchFamily="34" charset="0"/>
                </a:rPr>
                <a:t>C</a:t>
              </a:r>
              <a:r>
                <a:rPr lang="es-ES" sz="4000" b="1" spc="-65" dirty="0">
                  <a:solidFill>
                    <a:srgbClr val="481858"/>
                  </a:solidFill>
                  <a:effectLst/>
                  <a:latin typeface="Arial" panose="020B0604020202020204" pitchFamily="34" charset="0"/>
                  <a:ea typeface="Calibri" panose="020F0502020204030204" pitchFamily="34" charset="0"/>
                </a:rPr>
                <a:t>F</a:t>
              </a:r>
              <a:r>
                <a:rPr lang="es-ES" sz="4000" b="1" dirty="0">
                  <a:solidFill>
                    <a:srgbClr val="481858"/>
                  </a:solidFill>
                  <a:effectLst/>
                  <a:latin typeface="Arial" panose="020B0604020202020204" pitchFamily="34" charset="0"/>
                  <a:ea typeface="Calibri" panose="020F0502020204030204" pitchFamily="34" charset="0"/>
                </a:rPr>
                <a:t>A</a:t>
              </a:r>
              <a:r>
                <a:rPr lang="es-ES" sz="4000" b="1" spc="-95" dirty="0">
                  <a:solidFill>
                    <a:srgbClr val="481858"/>
                  </a:solidFill>
                  <a:effectLst/>
                  <a:latin typeface="Arial" panose="020B0604020202020204" pitchFamily="34" charset="0"/>
                  <a:ea typeface="Calibri" panose="020F0502020204030204" pitchFamily="34" charset="0"/>
                </a:rPr>
                <a:t> </a:t>
              </a:r>
              <a:r>
                <a:rPr lang="es-ES" sz="4000" b="1" spc="-60" dirty="0">
                  <a:solidFill>
                    <a:srgbClr val="481858"/>
                  </a:solidFill>
                  <a:effectLst/>
                  <a:latin typeface="Arial" panose="020B0604020202020204" pitchFamily="34" charset="0"/>
                  <a:ea typeface="Calibri" panose="020F0502020204030204" pitchFamily="34" charset="0"/>
                </a:rPr>
                <a:t>2</a:t>
              </a:r>
              <a:r>
                <a:rPr lang="es-ES" sz="4000" b="1" spc="-45" dirty="0">
                  <a:solidFill>
                    <a:srgbClr val="481858"/>
                  </a:solidFill>
                  <a:effectLst/>
                  <a:latin typeface="Arial" panose="020B0604020202020204" pitchFamily="34" charset="0"/>
                  <a:ea typeface="Calibri" panose="020F0502020204030204" pitchFamily="34" charset="0"/>
                </a:rPr>
                <a:t>0</a:t>
              </a:r>
              <a:r>
                <a:rPr lang="es-ES" sz="4000" b="1" spc="-60" dirty="0">
                  <a:solidFill>
                    <a:srgbClr val="481858"/>
                  </a:solidFill>
                  <a:effectLst/>
                  <a:latin typeface="Arial" panose="020B0604020202020204" pitchFamily="34" charset="0"/>
                  <a:ea typeface="Calibri" panose="020F0502020204030204" pitchFamily="34" charset="0"/>
                </a:rPr>
                <a:t>26</a:t>
              </a:r>
              <a:r>
                <a:rPr lang="es-ES" sz="4000" dirty="0">
                  <a:solidFill>
                    <a:srgbClr val="C00000"/>
                  </a:solidFill>
                  <a:effectLst/>
                  <a:latin typeface="Arial" panose="020B0604020202020204" pitchFamily="34" charset="0"/>
                  <a:ea typeface="Calibri" panose="020F0502020204030204" pitchFamily="34" charset="0"/>
                </a:rPr>
                <a:t> </a:t>
              </a:r>
              <a:endParaRPr lang="es-ES" sz="4000" dirty="0"/>
            </a:p>
          </p:txBody>
        </p:sp>
      </p:grpSp>
      <p:pic>
        <p:nvPicPr>
          <p:cNvPr id="32" name="Imagen 31">
            <a:extLst>
              <a:ext uri="{FF2B5EF4-FFF2-40B4-BE49-F238E27FC236}">
                <a16:creationId xmlns:a16="http://schemas.microsoft.com/office/drawing/2014/main" id="{FA183874-CDD4-2092-4393-CDF0BEAF5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647" y="0"/>
            <a:ext cx="4748262" cy="4872130"/>
          </a:xfrm>
          <a:prstGeom prst="rect">
            <a:avLst/>
          </a:prstGeom>
        </p:spPr>
      </p:pic>
      <p:graphicFrame>
        <p:nvGraphicFramePr>
          <p:cNvPr id="2" name="Tabla 1">
            <a:extLst>
              <a:ext uri="{FF2B5EF4-FFF2-40B4-BE49-F238E27FC236}">
                <a16:creationId xmlns:a16="http://schemas.microsoft.com/office/drawing/2014/main" id="{211DA09E-54D4-8525-66CE-E1CB29CCF350}"/>
              </a:ext>
            </a:extLst>
          </p:cNvPr>
          <p:cNvGraphicFramePr>
            <a:graphicFrameLocks noGrp="1"/>
          </p:cNvGraphicFramePr>
          <p:nvPr>
            <p:extLst>
              <p:ext uri="{D42A27DB-BD31-4B8C-83A1-F6EECF244321}">
                <p14:modId xmlns:p14="http://schemas.microsoft.com/office/powerpoint/2010/main" val="1287775101"/>
              </p:ext>
            </p:extLst>
          </p:nvPr>
        </p:nvGraphicFramePr>
        <p:xfrm>
          <a:off x="26574751" y="9749273"/>
          <a:ext cx="15946511" cy="2804160"/>
        </p:xfrm>
        <a:graphic>
          <a:graphicData uri="http://schemas.openxmlformats.org/drawingml/2006/table">
            <a:tbl>
              <a:tblPr firstRow="1" bandRow="1">
                <a:tableStyleId>{5C22544A-7EE6-4342-B048-85BDC9FD1C3A}</a:tableStyleId>
              </a:tblPr>
              <a:tblGrid>
                <a:gridCol w="3189302">
                  <a:extLst>
                    <a:ext uri="{9D8B030D-6E8A-4147-A177-3AD203B41FA5}">
                      <a16:colId xmlns:a16="http://schemas.microsoft.com/office/drawing/2014/main" val="2631064947"/>
                    </a:ext>
                  </a:extLst>
                </a:gridCol>
                <a:gridCol w="3319297">
                  <a:extLst>
                    <a:ext uri="{9D8B030D-6E8A-4147-A177-3AD203B41FA5}">
                      <a16:colId xmlns:a16="http://schemas.microsoft.com/office/drawing/2014/main" val="2899650246"/>
                    </a:ext>
                  </a:extLst>
                </a:gridCol>
                <a:gridCol w="3059308">
                  <a:extLst>
                    <a:ext uri="{9D8B030D-6E8A-4147-A177-3AD203B41FA5}">
                      <a16:colId xmlns:a16="http://schemas.microsoft.com/office/drawing/2014/main" val="1938889545"/>
                    </a:ext>
                  </a:extLst>
                </a:gridCol>
                <a:gridCol w="3189302">
                  <a:extLst>
                    <a:ext uri="{9D8B030D-6E8A-4147-A177-3AD203B41FA5}">
                      <a16:colId xmlns:a16="http://schemas.microsoft.com/office/drawing/2014/main" val="4205580768"/>
                    </a:ext>
                  </a:extLst>
                </a:gridCol>
                <a:gridCol w="3189302">
                  <a:extLst>
                    <a:ext uri="{9D8B030D-6E8A-4147-A177-3AD203B41FA5}">
                      <a16:colId xmlns:a16="http://schemas.microsoft.com/office/drawing/2014/main" val="4141823757"/>
                    </a:ext>
                  </a:extLst>
                </a:gridCol>
              </a:tblGrid>
              <a:tr h="658737">
                <a:tc>
                  <a:txBody>
                    <a:bodyPr/>
                    <a:lstStyle/>
                    <a:p>
                      <a:r>
                        <a:rPr lang="en-US" sz="2800" b="0" i="0" u="none" strike="noStrike" kern="1200" baseline="0" dirty="0" err="1">
                          <a:solidFill>
                            <a:srgbClr val="000000"/>
                          </a:solidFill>
                          <a:latin typeface="Arial" panose="020B0604020202020204" pitchFamily="34" charset="0"/>
                          <a:ea typeface="+mn-ea"/>
                          <a:cs typeface="Arial" panose="020B0604020202020204" pitchFamily="34" charset="0"/>
                        </a:rPr>
                        <a:t>Olor</a:t>
                      </a:r>
                      <a:r>
                        <a:rPr lang="en-US" sz="2800" b="0" i="0" u="none" strike="noStrike" kern="1200" baseline="0" dirty="0">
                          <a:solidFill>
                            <a:srgbClr val="000000"/>
                          </a:solidFill>
                          <a:latin typeface="Arial" panose="020B0604020202020204" pitchFamily="34" charset="0"/>
                          <a:ea typeface="+mn-ea"/>
                          <a:cs typeface="Arial" panose="020B0604020202020204" pitchFamily="34" charset="0"/>
                        </a:rPr>
                        <a:t>/Color</a:t>
                      </a:r>
                    </a:p>
                  </a:txBody>
                  <a:tcPr/>
                </a:tc>
                <a:tc>
                  <a:txBody>
                    <a:bodyPr/>
                    <a:lstStyle/>
                    <a:p>
                      <a:r>
                        <a:rPr lang="en-US" sz="2800" b="0" i="0" u="none" strike="noStrike" baseline="0" dirty="0">
                          <a:solidFill>
                            <a:srgbClr val="000000"/>
                          </a:solidFill>
                          <a:latin typeface="Arial" panose="020B0604020202020204" pitchFamily="34" charset="0"/>
                          <a:cs typeface="Arial" panose="020B0604020202020204" pitchFamily="34" charset="0"/>
                        </a:rPr>
                        <a:t>DR ± S</a:t>
                      </a:r>
                    </a:p>
                  </a:txBody>
                  <a:tcPr/>
                </a:tc>
                <a:tc>
                  <a:txBody>
                    <a:bodyPr/>
                    <a:lstStyle/>
                    <a:p>
                      <a:pPr marL="0" algn="l" defTabSz="3038715" rtl="0" eaLnBrk="1" latinLnBrk="0" hangingPunct="1"/>
                      <a:r>
                        <a:rPr lang="en-US" sz="2800" b="0" i="0" u="none" strike="noStrike" kern="1200" baseline="0" dirty="0">
                          <a:solidFill>
                            <a:srgbClr val="000000"/>
                          </a:solidFill>
                          <a:latin typeface="Arial" panose="020B0604020202020204" pitchFamily="34" charset="0"/>
                          <a:ea typeface="+mn-ea"/>
                          <a:cs typeface="Arial" panose="020B0604020202020204" pitchFamily="34" charset="0"/>
                        </a:rPr>
                        <a:t>pH ± S (T 25 °C) 	</a:t>
                      </a:r>
                    </a:p>
                  </a:txBody>
                  <a:tcPr/>
                </a:tc>
                <a:tc>
                  <a:txBody>
                    <a:bodyPr/>
                    <a:lstStyle/>
                    <a:p>
                      <a:r>
                        <a:rPr lang="en-US" sz="2800" b="0" i="0" u="none" strike="noStrike" kern="1200" baseline="0" dirty="0">
                          <a:solidFill>
                            <a:srgbClr val="000000"/>
                          </a:solidFill>
                          <a:latin typeface="Arial" panose="020B0604020202020204" pitchFamily="34" charset="0"/>
                          <a:ea typeface="+mn-ea"/>
                          <a:cs typeface="Arial" panose="020B0604020202020204" pitchFamily="34" charset="0"/>
                        </a:rPr>
                        <a:t>IR ± S </a:t>
                      </a:r>
                    </a:p>
                    <a:p>
                      <a:r>
                        <a:rPr lang="en-US" sz="2800" b="0" i="0" u="none" strike="noStrike" kern="1200" baseline="0" dirty="0">
                          <a:solidFill>
                            <a:srgbClr val="000000"/>
                          </a:solidFill>
                          <a:latin typeface="Arial" panose="020B0604020202020204" pitchFamily="34" charset="0"/>
                          <a:ea typeface="+mn-ea"/>
                          <a:cs typeface="Arial" panose="020B0604020202020204" pitchFamily="34" charset="0"/>
                        </a:rPr>
                        <a:t>(T 25 °C) </a:t>
                      </a:r>
                    </a:p>
                  </a:txBody>
                  <a:tcPr/>
                </a:tc>
                <a:tc>
                  <a:txBody>
                    <a:bodyPr/>
                    <a:lstStyle/>
                    <a:p>
                      <a:pPr marL="0" marR="0" lvl="0" indent="0" algn="l" defTabSz="3038715"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0000"/>
                          </a:solidFill>
                          <a:latin typeface="Arial" panose="020B0604020202020204" pitchFamily="34" charset="0"/>
                          <a:ea typeface="+mn-ea"/>
                          <a:cs typeface="Arial" panose="020B0604020202020204" pitchFamily="34" charset="0"/>
                        </a:rPr>
                        <a:t>ST (%) ± S (mg/100 mL) </a:t>
                      </a:r>
                      <a:endParaRPr lang="en-US" sz="6000" b="0" i="0" u="none" strike="noStrike" kern="1200" baseline="0" dirty="0">
                        <a:solidFill>
                          <a:schemeClr val="lt1"/>
                        </a:solidFill>
                        <a:latin typeface="+mn-lt"/>
                        <a:ea typeface="+mn-ea"/>
                        <a:cs typeface="+mn-cs"/>
                      </a:endParaRPr>
                    </a:p>
                  </a:txBody>
                  <a:tcPr/>
                </a:tc>
                <a:extLst>
                  <a:ext uri="{0D108BD9-81ED-4DB2-BD59-A6C34878D82A}">
                    <a16:rowId xmlns:a16="http://schemas.microsoft.com/office/drawing/2014/main" val="526709692"/>
                  </a:ext>
                </a:extLst>
              </a:tr>
              <a:tr h="1296224">
                <a:tc>
                  <a:txBody>
                    <a:bodyPr/>
                    <a:lstStyle/>
                    <a:p>
                      <a:r>
                        <a:rPr lang="en-US" sz="2800" dirty="0" err="1">
                          <a:latin typeface="Arial" panose="020B0604020202020204" pitchFamily="34" charset="0"/>
                          <a:cs typeface="Arial" panose="020B0604020202020204" pitchFamily="34" charset="0"/>
                        </a:rPr>
                        <a:t>Característico</a:t>
                      </a:r>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amarillo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verdoso</a:t>
                      </a:r>
                      <a:endParaRPr lang="en-US" sz="2800" dirty="0">
                        <a:latin typeface="Arial" panose="020B0604020202020204" pitchFamily="34" charset="0"/>
                        <a:cs typeface="Arial" panose="020B0604020202020204" pitchFamily="34" charset="0"/>
                      </a:endParaRPr>
                    </a:p>
                  </a:txBody>
                  <a:tcPr/>
                </a:tc>
                <a:tc>
                  <a:txBody>
                    <a:bodyPr/>
                    <a:lstStyle/>
                    <a:p>
                      <a:r>
                        <a:rPr lang="en-US" sz="2800" dirty="0">
                          <a:latin typeface="Arial" panose="020B0604020202020204" pitchFamily="34" charset="0"/>
                          <a:cs typeface="Arial" panose="020B0604020202020204" pitchFamily="34" charset="0"/>
                        </a:rPr>
                        <a:t>0,9244 ± 0,0651</a:t>
                      </a:r>
                    </a:p>
                  </a:txBody>
                  <a:tcPr/>
                </a:tc>
                <a:tc>
                  <a:txBody>
                    <a:bodyPr/>
                    <a:lstStyle/>
                    <a:p>
                      <a:r>
                        <a:rPr lang="en-US" sz="2800" dirty="0">
                          <a:latin typeface="Arial" panose="020B0604020202020204" pitchFamily="34" charset="0"/>
                          <a:cs typeface="Arial" panose="020B0604020202020204" pitchFamily="34" charset="0"/>
                        </a:rPr>
                        <a:t>5,97 ± 0,061</a:t>
                      </a:r>
                    </a:p>
                  </a:txBody>
                  <a:tcPr/>
                </a:tc>
                <a:tc>
                  <a:txBody>
                    <a:bodyPr/>
                    <a:lstStyle/>
                    <a:p>
                      <a:r>
                        <a:rPr lang="en-US" sz="2800" dirty="0">
                          <a:latin typeface="Arial" panose="020B0604020202020204" pitchFamily="34" charset="0"/>
                          <a:cs typeface="Arial" panose="020B0604020202020204" pitchFamily="34" charset="0"/>
                        </a:rPr>
                        <a:t>1,3605 ± 0,0004</a:t>
                      </a:r>
                    </a:p>
                  </a:txBody>
                  <a:tcPr/>
                </a:tc>
                <a:tc>
                  <a:txBody>
                    <a:bodyPr/>
                    <a:lstStyle/>
                    <a:p>
                      <a:pPr marL="0" marR="0" lvl="0" indent="0" algn="l" defTabSz="3038715"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Arial" panose="020B0604020202020204" pitchFamily="34" charset="0"/>
                          <a:ea typeface="+mn-ea"/>
                          <a:cs typeface="Arial" panose="020B0604020202020204" pitchFamily="34" charset="0"/>
                        </a:rPr>
                        <a:t>21,4 ± 0,0424 </a:t>
                      </a:r>
                      <a:r>
                        <a:rPr lang="en-US" sz="6000" b="0" i="0" u="none" strike="noStrike" kern="1200" baseline="0" dirty="0">
                          <a:solidFill>
                            <a:schemeClr val="dk1"/>
                          </a:solidFill>
                          <a:latin typeface="+mn-lt"/>
                          <a:ea typeface="+mn-ea"/>
                          <a:cs typeface="+mn-cs"/>
                        </a:rPr>
                        <a:t>	</a:t>
                      </a:r>
                    </a:p>
                    <a:p>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6051630"/>
                  </a:ext>
                </a:extLst>
              </a:tr>
            </a:tbl>
          </a:graphicData>
        </a:graphic>
      </p:graphicFrame>
      <p:pic>
        <p:nvPicPr>
          <p:cNvPr id="6" name="Imagen 5">
            <a:extLst>
              <a:ext uri="{FF2B5EF4-FFF2-40B4-BE49-F238E27FC236}">
                <a16:creationId xmlns:a16="http://schemas.microsoft.com/office/drawing/2014/main" id="{FE2B9E72-3087-9153-65CC-4116DF9EA3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8718" y="5036667"/>
            <a:ext cx="4748262" cy="312711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CuadroTexto 6">
            <a:extLst>
              <a:ext uri="{FF2B5EF4-FFF2-40B4-BE49-F238E27FC236}">
                <a16:creationId xmlns:a16="http://schemas.microsoft.com/office/drawing/2014/main" id="{81B17CB6-AD94-DB6F-67C6-A695E29B5E94}"/>
              </a:ext>
            </a:extLst>
          </p:cNvPr>
          <p:cNvSpPr txBox="1"/>
          <p:nvPr/>
        </p:nvSpPr>
        <p:spPr>
          <a:xfrm>
            <a:off x="27793950" y="9043710"/>
            <a:ext cx="14268450" cy="523220"/>
          </a:xfrm>
          <a:prstGeom prst="rect">
            <a:avLst/>
          </a:prstGeom>
          <a:noFill/>
        </p:spPr>
        <p:txBody>
          <a:bodyPr wrap="square" rtlCol="0">
            <a:spAutoFit/>
          </a:bodyPr>
          <a:lstStyle/>
          <a:p>
            <a:pPr algn="just"/>
            <a:r>
              <a:rPr lang="en-US" sz="2800" dirty="0" err="1">
                <a:latin typeface="Arial" panose="020B0604020202020204" pitchFamily="34" charset="0"/>
                <a:cs typeface="Arial" panose="020B0604020202020204" pitchFamily="34" charset="0"/>
              </a:rPr>
              <a:t>Tabla</a:t>
            </a:r>
            <a:r>
              <a:rPr lang="en-US" sz="2800" dirty="0">
                <a:latin typeface="Arial" panose="020B0604020202020204" pitchFamily="34" charset="0"/>
                <a:cs typeface="Arial" panose="020B0604020202020204" pitchFamily="34" charset="0"/>
              </a:rPr>
              <a:t> 1. </a:t>
            </a:r>
            <a:r>
              <a:rPr lang="en-US" sz="2800" dirty="0" err="1">
                <a:latin typeface="Arial" panose="020B0604020202020204" pitchFamily="34" charset="0"/>
                <a:cs typeface="Arial" panose="020B0604020202020204" pitchFamily="34" charset="0"/>
              </a:rPr>
              <a:t>Parámetros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físico-químicos</a:t>
            </a:r>
            <a:r>
              <a:rPr lang="en-US" sz="2800" dirty="0">
                <a:latin typeface="Arial" panose="020B0604020202020204" pitchFamily="34" charset="0"/>
                <a:cs typeface="Arial" panose="020B0604020202020204" pitchFamily="34" charset="0"/>
              </a:rPr>
              <a:t> del </a:t>
            </a:r>
            <a:r>
              <a:rPr lang="en-US" sz="2800" dirty="0" err="1">
                <a:latin typeface="Arial" panose="020B0604020202020204" pitchFamily="34" charset="0"/>
                <a:cs typeface="Arial" panose="020B0604020202020204" pitchFamily="34" charset="0"/>
              </a:rPr>
              <a:t>extracto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hidroalcohólico</a:t>
            </a:r>
            <a:r>
              <a:rPr lang="en-US" sz="2800" dirty="0">
                <a:latin typeface="Arial" panose="020B0604020202020204" pitchFamily="34" charset="0"/>
                <a:cs typeface="Arial" panose="020B0604020202020204" pitchFamily="34" charset="0"/>
              </a:rPr>
              <a:t> de hoja de Z. </a:t>
            </a:r>
            <a:r>
              <a:rPr lang="en-US" sz="2800" dirty="0" err="1">
                <a:latin typeface="Arial" panose="020B0604020202020204" pitchFamily="34" charset="0"/>
                <a:cs typeface="Arial" panose="020B0604020202020204" pitchFamily="34" charset="0"/>
              </a:rPr>
              <a:t>fagara</a:t>
            </a:r>
            <a:r>
              <a:rPr lang="en-US" sz="2800" dirty="0">
                <a:latin typeface="Arial" panose="020B0604020202020204" pitchFamily="34" charset="0"/>
                <a:cs typeface="Arial" panose="020B0604020202020204" pitchFamily="34" charset="0"/>
              </a:rPr>
              <a:t>.</a:t>
            </a:r>
          </a:p>
        </p:txBody>
      </p:sp>
      <p:sp>
        <p:nvSpPr>
          <p:cNvPr id="8" name="CuadroTexto 7">
            <a:extLst>
              <a:ext uri="{FF2B5EF4-FFF2-40B4-BE49-F238E27FC236}">
                <a16:creationId xmlns:a16="http://schemas.microsoft.com/office/drawing/2014/main" id="{C4FAD057-BD89-7EA9-C63A-F247EF9E56F9}"/>
              </a:ext>
            </a:extLst>
          </p:cNvPr>
          <p:cNvSpPr txBox="1"/>
          <p:nvPr/>
        </p:nvSpPr>
        <p:spPr>
          <a:xfrm>
            <a:off x="26574751" y="12744450"/>
            <a:ext cx="10191749" cy="954107"/>
          </a:xfrm>
          <a:prstGeom prst="rect">
            <a:avLst/>
          </a:prstGeom>
          <a:noFill/>
        </p:spPr>
        <p:txBody>
          <a:bodyPr wrap="square" rtlCol="0">
            <a:spAutoFit/>
          </a:bodyPr>
          <a:lstStyle/>
          <a:p>
            <a:r>
              <a:rPr lang="es-ES" sz="2800" b="1" dirty="0">
                <a:latin typeface="Arial" panose="020B0604020202020204" pitchFamily="34" charset="0"/>
                <a:cs typeface="Arial" panose="020B0604020202020204" pitchFamily="34" charset="0"/>
              </a:rPr>
              <a:t>Leyenda: </a:t>
            </a:r>
            <a:r>
              <a:rPr lang="es-ES" sz="2800" dirty="0">
                <a:latin typeface="Arial" panose="020B0604020202020204" pitchFamily="34" charset="0"/>
                <a:cs typeface="Arial" panose="020B0604020202020204" pitchFamily="34" charset="0"/>
              </a:rPr>
              <a:t>DR (Densidad relativa), IR (Índice de refracción), ST (Sólidos totales).</a:t>
            </a:r>
            <a:endParaRPr lang="en-US" sz="2800"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A6A801D3-AEF1-628F-A76E-7F45E98BE600}"/>
              </a:ext>
            </a:extLst>
          </p:cNvPr>
          <p:cNvSpPr txBox="1"/>
          <p:nvPr/>
        </p:nvSpPr>
        <p:spPr>
          <a:xfrm>
            <a:off x="26574751" y="13887450"/>
            <a:ext cx="8401049" cy="584775"/>
          </a:xfrm>
          <a:prstGeom prst="rect">
            <a:avLst/>
          </a:prstGeom>
          <a:noFill/>
        </p:spPr>
        <p:txBody>
          <a:bodyPr wrap="square" rtlCol="0">
            <a:spAutoFit/>
          </a:bodyPr>
          <a:lstStyle/>
          <a:p>
            <a:pPr algn="just"/>
            <a:r>
              <a:rPr lang="en-US" sz="3200" b="1" dirty="0" err="1">
                <a:latin typeface="Arial" panose="020B0604020202020204" pitchFamily="34" charset="0"/>
                <a:cs typeface="Arial" panose="020B0604020202020204" pitchFamily="34" charset="0"/>
              </a:rPr>
              <a:t>Actividad</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antimicrobiana</a:t>
            </a:r>
            <a:r>
              <a:rPr lang="en-US" sz="3200" b="1" dirty="0">
                <a:latin typeface="Arial" panose="020B0604020202020204" pitchFamily="34" charset="0"/>
                <a:cs typeface="Arial" panose="020B0604020202020204" pitchFamily="34" charset="0"/>
              </a:rPr>
              <a:t> </a:t>
            </a:r>
            <a:r>
              <a:rPr lang="en-US" sz="3200" b="1" i="1" dirty="0">
                <a:latin typeface="Arial" panose="020B0604020202020204" pitchFamily="34" charset="0"/>
                <a:cs typeface="Arial" panose="020B0604020202020204" pitchFamily="34" charset="0"/>
              </a:rPr>
              <a:t>in vitro</a:t>
            </a:r>
          </a:p>
        </p:txBody>
      </p:sp>
      <p:sp>
        <p:nvSpPr>
          <p:cNvPr id="11" name="CuadroTexto 10">
            <a:extLst>
              <a:ext uri="{FF2B5EF4-FFF2-40B4-BE49-F238E27FC236}">
                <a16:creationId xmlns:a16="http://schemas.microsoft.com/office/drawing/2014/main" id="{30D2F2F3-E41E-24C4-45A8-C22CECFDD10A}"/>
              </a:ext>
            </a:extLst>
          </p:cNvPr>
          <p:cNvSpPr txBox="1"/>
          <p:nvPr/>
        </p:nvSpPr>
        <p:spPr>
          <a:xfrm>
            <a:off x="26841450" y="14725650"/>
            <a:ext cx="10820400" cy="1754326"/>
          </a:xfrm>
          <a:prstGeom prst="rect">
            <a:avLst/>
          </a:prstGeom>
          <a:noFill/>
        </p:spPr>
        <p:txBody>
          <a:bodyPr wrap="square" rtlCol="0">
            <a:spAutoFit/>
          </a:bodyPr>
          <a:lstStyle/>
          <a:p>
            <a:r>
              <a:rPr lang="en-US" sz="3600" dirty="0" err="1">
                <a:latin typeface="Arial" panose="020B0604020202020204" pitchFamily="34" charset="0"/>
                <a:cs typeface="Arial" panose="020B0604020202020204" pitchFamily="34" charset="0"/>
              </a:rPr>
              <a:t>Tabla</a:t>
            </a:r>
            <a:r>
              <a:rPr lang="en-US" sz="3600" dirty="0">
                <a:latin typeface="Arial" panose="020B0604020202020204" pitchFamily="34" charset="0"/>
                <a:cs typeface="Arial" panose="020B0604020202020204" pitchFamily="34" charset="0"/>
              </a:rPr>
              <a:t> 2. </a:t>
            </a:r>
            <a:r>
              <a:rPr lang="en-US" sz="3600" dirty="0" err="1">
                <a:latin typeface="Arial" panose="020B0604020202020204" pitchFamily="34" charset="0"/>
                <a:cs typeface="Arial" panose="020B0604020202020204" pitchFamily="34" charset="0"/>
              </a:rPr>
              <a:t>Actividad</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antimicrobiana</a:t>
            </a:r>
            <a:r>
              <a:rPr lang="en-US" sz="3600" dirty="0">
                <a:latin typeface="Arial" panose="020B0604020202020204" pitchFamily="34" charset="0"/>
                <a:cs typeface="Arial" panose="020B0604020202020204" pitchFamily="34" charset="0"/>
              </a:rPr>
              <a:t> </a:t>
            </a:r>
            <a:r>
              <a:rPr lang="en-US" sz="3600" i="1" dirty="0">
                <a:latin typeface="Arial" panose="020B0604020202020204" pitchFamily="34" charset="0"/>
                <a:cs typeface="Arial" panose="020B0604020202020204" pitchFamily="34" charset="0"/>
              </a:rPr>
              <a:t>in vitro </a:t>
            </a:r>
            <a:r>
              <a:rPr lang="en-US" sz="3600" dirty="0">
                <a:latin typeface="Arial" panose="020B0604020202020204" pitchFamily="34" charset="0"/>
                <a:cs typeface="Arial" panose="020B0604020202020204" pitchFamily="34" charset="0"/>
              </a:rPr>
              <a:t>del </a:t>
            </a:r>
            <a:r>
              <a:rPr lang="en-US" sz="3600" dirty="0" err="1">
                <a:latin typeface="Arial" panose="020B0604020202020204" pitchFamily="34" charset="0"/>
                <a:cs typeface="Arial" panose="020B0604020202020204" pitchFamily="34" charset="0"/>
              </a:rPr>
              <a:t>extracto</a:t>
            </a:r>
            <a:r>
              <a:rPr lang="en-US" sz="3600" dirty="0">
                <a:latin typeface="Arial" panose="020B0604020202020204" pitchFamily="34" charset="0"/>
                <a:cs typeface="Arial" panose="020B0604020202020204" pitchFamily="34" charset="0"/>
              </a:rPr>
              <a:t> de hojas de </a:t>
            </a:r>
            <a:r>
              <a:rPr lang="en-US" sz="3600" i="1" dirty="0">
                <a:latin typeface="Arial" panose="020B0604020202020204" pitchFamily="34" charset="0"/>
                <a:cs typeface="Arial" panose="020B0604020202020204" pitchFamily="34" charset="0"/>
              </a:rPr>
              <a:t>Z. </a:t>
            </a:r>
            <a:r>
              <a:rPr lang="en-US" sz="3600" i="1" dirty="0" err="1">
                <a:latin typeface="Arial" panose="020B0604020202020204" pitchFamily="34" charset="0"/>
                <a:cs typeface="Arial" panose="020B0604020202020204" pitchFamily="34" charset="0"/>
              </a:rPr>
              <a:t>fagara</a:t>
            </a:r>
            <a:r>
              <a:rPr lang="en-US" sz="3600" i="1"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frente</a:t>
            </a:r>
            <a:r>
              <a:rPr lang="en-US" sz="3600" dirty="0">
                <a:latin typeface="Arial" panose="020B0604020202020204" pitchFamily="34" charset="0"/>
                <a:cs typeface="Arial" panose="020B0604020202020204" pitchFamily="34" charset="0"/>
              </a:rPr>
              <a:t> a </a:t>
            </a:r>
            <a:r>
              <a:rPr lang="en-US" sz="3600" dirty="0" err="1">
                <a:latin typeface="Arial" panose="020B0604020202020204" pitchFamily="34" charset="0"/>
                <a:cs typeface="Arial" panose="020B0604020202020204" pitchFamily="34" charset="0"/>
              </a:rPr>
              <a:t>bacterias</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hongos</a:t>
            </a:r>
            <a:r>
              <a:rPr lang="en-US" sz="3600" dirty="0">
                <a:latin typeface="Arial" panose="020B0604020202020204" pitchFamily="34" charset="0"/>
                <a:cs typeface="Arial" panose="020B0604020202020204" pitchFamily="34" charset="0"/>
              </a:rPr>
              <a:t> y </a:t>
            </a:r>
            <a:r>
              <a:rPr lang="en-US" sz="3600" dirty="0" err="1">
                <a:latin typeface="Arial" panose="020B0604020202020204" pitchFamily="34" charset="0"/>
                <a:cs typeface="Arial" panose="020B0604020202020204" pitchFamily="34" charset="0"/>
              </a:rPr>
              <a:t>parásitos</a:t>
            </a:r>
            <a:r>
              <a:rPr lang="en-US" sz="3600" dirty="0">
                <a:latin typeface="Arial" panose="020B0604020202020204" pitchFamily="34" charset="0"/>
                <a:cs typeface="Arial" panose="020B0604020202020204" pitchFamily="34" charset="0"/>
              </a:rPr>
              <a:t>.</a:t>
            </a:r>
          </a:p>
        </p:txBody>
      </p:sp>
      <p:pic>
        <p:nvPicPr>
          <p:cNvPr id="16" name="Imagen 15">
            <a:extLst>
              <a:ext uri="{FF2B5EF4-FFF2-40B4-BE49-F238E27FC236}">
                <a16:creationId xmlns:a16="http://schemas.microsoft.com/office/drawing/2014/main" id="{ED37CDAE-4CE9-C9CC-2202-D6FFAAE719CB}"/>
              </a:ext>
            </a:extLst>
          </p:cNvPr>
          <p:cNvPicPr>
            <a:picLocks noChangeAspect="1"/>
          </p:cNvPicPr>
          <p:nvPr/>
        </p:nvPicPr>
        <p:blipFill>
          <a:blip r:embed="rId6"/>
          <a:stretch>
            <a:fillRect/>
          </a:stretch>
        </p:blipFill>
        <p:spPr>
          <a:xfrm>
            <a:off x="26283670" y="17064179"/>
            <a:ext cx="16083530" cy="5147047"/>
          </a:xfrm>
          <a:prstGeom prst="rect">
            <a:avLst/>
          </a:prstGeom>
        </p:spPr>
      </p:pic>
      <p:sp>
        <p:nvSpPr>
          <p:cNvPr id="17" name="CuadroTexto 16">
            <a:extLst>
              <a:ext uri="{FF2B5EF4-FFF2-40B4-BE49-F238E27FC236}">
                <a16:creationId xmlns:a16="http://schemas.microsoft.com/office/drawing/2014/main" id="{7D82F89E-F85B-1805-6F0B-19FBFE5609DF}"/>
              </a:ext>
            </a:extLst>
          </p:cNvPr>
          <p:cNvSpPr txBox="1"/>
          <p:nvPr/>
        </p:nvSpPr>
        <p:spPr>
          <a:xfrm>
            <a:off x="26841450" y="23231628"/>
            <a:ext cx="14306550" cy="8299644"/>
          </a:xfrm>
          <a:prstGeom prst="rect">
            <a:avLst/>
          </a:prstGeom>
          <a:noFill/>
        </p:spPr>
        <p:txBody>
          <a:bodyPr wrap="square" rtlCol="0">
            <a:spAutoFit/>
          </a:bodyPr>
          <a:lstStyle/>
          <a:p>
            <a:pPr algn="just">
              <a:lnSpc>
                <a:spcPct val="150000"/>
              </a:lnSpc>
            </a:pPr>
            <a:r>
              <a:rPr lang="es-ES" sz="3600" dirty="0">
                <a:latin typeface="Arial" panose="020B0604020202020204" pitchFamily="34" charset="0"/>
                <a:cs typeface="Arial" panose="020B0604020202020204" pitchFamily="34" charset="0"/>
              </a:rPr>
              <a:t>En el presente estudio se reporta por primera vez los índices farmacognósticos de las hojas de la especie </a:t>
            </a:r>
            <a:r>
              <a:rPr lang="es-ES" sz="3600" i="1" dirty="0">
                <a:latin typeface="Arial" panose="020B0604020202020204" pitchFamily="34" charset="0"/>
                <a:cs typeface="Arial" panose="020B0604020202020204" pitchFamily="34" charset="0"/>
              </a:rPr>
              <a:t>Z. </a:t>
            </a:r>
            <a:r>
              <a:rPr lang="es-ES" sz="3600" i="1" dirty="0" err="1">
                <a:latin typeface="Arial" panose="020B0604020202020204" pitchFamily="34" charset="0"/>
                <a:cs typeface="Arial" panose="020B0604020202020204" pitchFamily="34" charset="0"/>
              </a:rPr>
              <a:t>fagara</a:t>
            </a:r>
            <a:r>
              <a:rPr lang="es-ES" sz="3600" i="1" dirty="0">
                <a:latin typeface="Arial" panose="020B0604020202020204" pitchFamily="34" charset="0"/>
                <a:cs typeface="Arial" panose="020B0604020202020204" pitchFamily="34" charset="0"/>
              </a:rPr>
              <a:t> </a:t>
            </a:r>
            <a:r>
              <a:rPr lang="es-ES" sz="3600" dirty="0">
                <a:latin typeface="Arial" panose="020B0604020202020204" pitchFamily="34" charset="0"/>
                <a:cs typeface="Arial" panose="020B0604020202020204" pitchFamily="34" charset="0"/>
              </a:rPr>
              <a:t>lo cual sirve de patrón de calidad preliminar. Los resultados de la composición química revelan la presencia de metabolitos bioactivos de interés para el género tales como: alcaloides, aceites esenciales y compuestos fenólicos. La actividad antimicrobiana </a:t>
            </a:r>
            <a:r>
              <a:rPr lang="es-ES" sz="3600" i="1" dirty="0">
                <a:latin typeface="Arial" panose="020B0604020202020204" pitchFamily="34" charset="0"/>
                <a:cs typeface="Arial" panose="020B0604020202020204" pitchFamily="34" charset="0"/>
              </a:rPr>
              <a:t>in vitro </a:t>
            </a:r>
            <a:r>
              <a:rPr lang="es-ES" sz="3600" dirty="0">
                <a:latin typeface="Arial" panose="020B0604020202020204" pitchFamily="34" charset="0"/>
                <a:cs typeface="Arial" panose="020B0604020202020204" pitchFamily="34" charset="0"/>
              </a:rPr>
              <a:t>del extracto de las hojas de </a:t>
            </a:r>
            <a:r>
              <a:rPr lang="es-ES" sz="3600" i="1" dirty="0">
                <a:latin typeface="Arial" panose="020B0604020202020204" pitchFamily="34" charset="0"/>
                <a:cs typeface="Arial" panose="020B0604020202020204" pitchFamily="34" charset="0"/>
              </a:rPr>
              <a:t>Z. </a:t>
            </a:r>
            <a:r>
              <a:rPr lang="es-ES" sz="3600" i="1" dirty="0" err="1">
                <a:latin typeface="Arial" panose="020B0604020202020204" pitchFamily="34" charset="0"/>
                <a:cs typeface="Arial" panose="020B0604020202020204" pitchFamily="34" charset="0"/>
              </a:rPr>
              <a:t>fagara</a:t>
            </a:r>
            <a:r>
              <a:rPr lang="es-ES" sz="3600" dirty="0">
                <a:latin typeface="Arial" panose="020B0604020202020204" pitchFamily="34" charset="0"/>
                <a:cs typeface="Arial" panose="020B0604020202020204" pitchFamily="34" charset="0"/>
              </a:rPr>
              <a:t>, demostró una potente actividad frente a parásitos, no así frente a bacterias y hongos evaluados. El estudio revela por primera vez el potencial de las hojas de la especie para el aislamiento de compuestos con actividad </a:t>
            </a:r>
            <a:r>
              <a:rPr lang="es-ES" sz="3600" dirty="0" err="1">
                <a:latin typeface="Arial" panose="020B0604020202020204" pitchFamily="34" charset="0"/>
                <a:cs typeface="Arial" panose="020B0604020202020204" pitchFamily="34" charset="0"/>
              </a:rPr>
              <a:t>antiprotozoaria</a:t>
            </a:r>
            <a:r>
              <a:rPr lang="es-ES" sz="3600"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66F8317A-81AB-984F-393D-AE36D2182919}"/>
              </a:ext>
            </a:extLst>
          </p:cNvPr>
          <p:cNvSpPr txBox="1"/>
          <p:nvPr/>
        </p:nvSpPr>
        <p:spPr>
          <a:xfrm>
            <a:off x="0" y="28822650"/>
            <a:ext cx="13449300" cy="353943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 S. Banerjee. Introduction to Ethnobotany and Traditional Medicine. En: A.D. Talukdar, J.K. Patra, G. Das &amp; D. Nath (</a:t>
            </a:r>
            <a:r>
              <a:rPr lang="en-US" sz="2800" dirty="0" err="1">
                <a:latin typeface="Arial" panose="020B0604020202020204" pitchFamily="34" charset="0"/>
                <a:cs typeface="Arial" panose="020B0604020202020204" pitchFamily="34" charset="0"/>
              </a:rPr>
              <a:t>editores</a:t>
            </a:r>
            <a:r>
              <a:rPr lang="en-US" sz="2800"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Traditional Resources and Tools for Modern Drug Discovery. Ethnomedicine and Pharmacology</a:t>
            </a:r>
            <a:r>
              <a:rPr lang="en-US" sz="2800" dirty="0">
                <a:latin typeface="Arial" panose="020B0604020202020204" pitchFamily="34" charset="0"/>
                <a:cs typeface="Arial" panose="020B0604020202020204" pitchFamily="34" charset="0"/>
              </a:rPr>
              <a:t>. Springer, Singapore, 2024; pp. 1–30. Doi. https://doi.org/10.1007/978-981-97-4600-2_1 </a:t>
            </a:r>
          </a:p>
          <a:p>
            <a:r>
              <a:rPr lang="en-US" sz="2800" dirty="0">
                <a:latin typeface="Arial" panose="020B0604020202020204" pitchFamily="34" charset="0"/>
                <a:cs typeface="Arial" panose="020B0604020202020204" pitchFamily="34" charset="0"/>
              </a:rPr>
              <a:t>2. E. </a:t>
            </a:r>
            <a:r>
              <a:rPr lang="en-US" sz="2800" dirty="0" err="1">
                <a:latin typeface="Arial" panose="020B0604020202020204" pitchFamily="34" charset="0"/>
                <a:cs typeface="Arial" panose="020B0604020202020204" pitchFamily="34" charset="0"/>
              </a:rPr>
              <a:t>Salmerón</a:t>
            </a:r>
            <a:r>
              <a:rPr lang="en-US" sz="2800" dirty="0">
                <a:latin typeface="Arial" panose="020B0604020202020204" pitchFamily="34" charset="0"/>
                <a:cs typeface="Arial" panose="020B0604020202020204" pitchFamily="34" charset="0"/>
              </a:rPr>
              <a:t>-Manzano, J.A. Garrido-Cardenas &amp; F. Manzano-Agugliaro. Worldwide research trends on medicinal plants. </a:t>
            </a:r>
            <a:r>
              <a:rPr lang="en-US" sz="2800" i="1" dirty="0">
                <a:latin typeface="Arial" panose="020B0604020202020204" pitchFamily="34" charset="0"/>
                <a:cs typeface="Arial" panose="020B0604020202020204" pitchFamily="34" charset="0"/>
              </a:rPr>
              <a:t>Int. J. Environ. Res. Public. Health</a:t>
            </a:r>
            <a:r>
              <a:rPr lang="en-US" sz="28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17</a:t>
            </a:r>
            <a:r>
              <a:rPr lang="en-US" sz="2800" dirty="0">
                <a:latin typeface="Arial" panose="020B0604020202020204" pitchFamily="34" charset="0"/>
                <a:cs typeface="Arial" panose="020B0604020202020204" pitchFamily="34" charset="0"/>
              </a:rPr>
              <a:t>(10), 3376 (2020). Doi: https://doi.org/10.3390/ijerph17103376.</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704</Words>
  <Application>Microsoft Office PowerPoint</Application>
  <PresentationFormat>Personalizado</PresentationFormat>
  <Paragraphs>39</Paragraphs>
  <Slides>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vt:i4>
      </vt:variant>
    </vt:vector>
  </HeadingPairs>
  <TitlesOfParts>
    <vt:vector size="8" baseType="lpstr">
      <vt:lpstr>Arial</vt:lpstr>
      <vt:lpstr>Arial Black</vt:lpstr>
      <vt:lpstr>Calibri</vt:lpstr>
      <vt:lpstr>Times New Roman</vt:lpstr>
      <vt:lpstr>Trebuchet MS</vt:lpstr>
      <vt:lpstr>A1 Template</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dc:creator>
  <cp:lastModifiedBy>Jesus Garcia Diaz</cp:lastModifiedBy>
  <cp:revision>13</cp:revision>
  <dcterms:modified xsi:type="dcterms:W3CDTF">2026-06-24T00:19:11Z</dcterms:modified>
</cp:coreProperties>
</file>