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2349" autoAdjust="0"/>
  </p:normalViewPr>
  <p:slideViewPr>
    <p:cSldViewPr snapToGrid="0">
      <p:cViewPr>
        <p:scale>
          <a:sx n="30" d="100"/>
          <a:sy n="30" d="100"/>
        </p:scale>
        <p:origin x="2022" y="1122"/>
      </p:cViewPr>
      <p:guideLst>
        <p:guide orient="horz" pos="283"/>
        <p:guide orient="horz" pos="19823"/>
        <p:guide pos="2678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7/12/2026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7/12/2026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 xmlns:a16="http://schemas.microsoft.com/office/drawing/2014/main" val="20000"/>
                    </a:ext>
                  </a:extLst>
                </a:gridCol>
                <a:gridCol w="9416458">
                  <a:extLst>
                    <a:ext uri="{9D8B030D-6E8A-4147-A177-3AD203B41FA5}">
                      <a16:colId xmlns=""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 xmlns:a16="http://schemas.microsoft.com/office/drawing/2014/main" val="20000"/>
                    </a:ext>
                  </a:extLst>
                </a:gridCol>
                <a:gridCol w="1929670">
                  <a:extLst>
                    <a:ext uri="{9D8B030D-6E8A-4147-A177-3AD203B41FA5}">
                      <a16:colId xmlns="" xmlns:a16="http://schemas.microsoft.com/office/drawing/2014/main" val="764104496"/>
                    </a:ext>
                  </a:extLst>
                </a:gridCol>
                <a:gridCol w="8016183">
                  <a:extLst>
                    <a:ext uri="{9D8B030D-6E8A-4147-A177-3AD203B41FA5}">
                      <a16:colId xmlns=""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a:xfrm>
            <a:off x="790647" y="15007546"/>
            <a:ext cx="21533325" cy="8253152"/>
          </a:xfrm>
        </p:spPr>
        <p:txBody>
          <a:bodyPr/>
          <a:lstStyle/>
          <a:p>
            <a:pPr algn="just"/>
            <a:r>
              <a:rPr lang="es-ES" sz="4800" b="0" u="none" dirty="0">
                <a:solidFill>
                  <a:schemeClr val="tx1"/>
                </a:solidFill>
              </a:rPr>
              <a:t>Se emplearon </a:t>
            </a:r>
            <a:r>
              <a:rPr lang="es-ES" sz="4800" b="0" u="none" dirty="0" smtClean="0">
                <a:solidFill>
                  <a:schemeClr val="tx1"/>
                </a:solidFill>
              </a:rPr>
              <a:t>55 muestras </a:t>
            </a:r>
            <a:r>
              <a:rPr lang="es-ES" sz="4800" b="0" u="none" dirty="0">
                <a:solidFill>
                  <a:schemeClr val="tx1"/>
                </a:solidFill>
              </a:rPr>
              <a:t>de </a:t>
            </a:r>
            <a:r>
              <a:rPr lang="es-ES" sz="4800" b="0" u="none" dirty="0" smtClean="0">
                <a:solidFill>
                  <a:schemeClr val="tx1"/>
                </a:solidFill>
              </a:rPr>
              <a:t>EPO correspondientes al paso </a:t>
            </a:r>
            <a:r>
              <a:rPr lang="es-ES" sz="4800" b="0" u="none" dirty="0" err="1" smtClean="0">
                <a:solidFill>
                  <a:schemeClr val="tx1"/>
                </a:solidFill>
              </a:rPr>
              <a:t>cromatogràfico</a:t>
            </a:r>
            <a:r>
              <a:rPr lang="es-ES" sz="4800" b="0" u="none" dirty="0" smtClean="0">
                <a:solidFill>
                  <a:schemeClr val="tx1"/>
                </a:solidFill>
              </a:rPr>
              <a:t> de la purificación y como material de referencia de trabajo MRT (QFB) </a:t>
            </a:r>
            <a:r>
              <a:rPr lang="es-ES" sz="4800" b="0" u="none" dirty="0" err="1" smtClean="0">
                <a:solidFill>
                  <a:schemeClr val="tx1"/>
                </a:solidFill>
              </a:rPr>
              <a:t>rhEPO</a:t>
            </a:r>
            <a:r>
              <a:rPr lang="es-ES" sz="4800" b="0" u="none" dirty="0" smtClean="0">
                <a:solidFill>
                  <a:schemeClr val="tx1"/>
                </a:solidFill>
              </a:rPr>
              <a:t>/2301 previamente caracterizado por el grupo de materiales de referencia del CIM. </a:t>
            </a:r>
            <a:r>
              <a:rPr lang="es-ES" sz="4800" b="0" u="none" dirty="0" smtClean="0">
                <a:solidFill>
                  <a:schemeClr val="tx1"/>
                </a:solidFill>
              </a:rPr>
              <a:t>Com</a:t>
            </a:r>
            <a:r>
              <a:rPr lang="es-ES" sz="4800" b="0" u="none" dirty="0" smtClean="0">
                <a:solidFill>
                  <a:schemeClr val="tx1"/>
                </a:solidFill>
              </a:rPr>
              <a:t>o </a:t>
            </a:r>
            <a:r>
              <a:rPr lang="es-ES" sz="4800" b="0" u="none" dirty="0" smtClean="0">
                <a:solidFill>
                  <a:schemeClr val="tx1"/>
                </a:solidFill>
              </a:rPr>
              <a:t>blanco matriz se utilizó </a:t>
            </a:r>
            <a:r>
              <a:rPr lang="es-ES" sz="4800" b="0" u="none" dirty="0" smtClean="0">
                <a:solidFill>
                  <a:schemeClr val="tx1"/>
                </a:solidFill>
              </a:rPr>
              <a:t>el tampón de formulación correspondiente. </a:t>
            </a:r>
            <a:r>
              <a:rPr lang="es-US" sz="4800" b="0" u="none" dirty="0" smtClean="0">
                <a:solidFill>
                  <a:schemeClr val="tx1"/>
                </a:solidFill>
              </a:rPr>
              <a:t>Se </a:t>
            </a:r>
            <a:r>
              <a:rPr lang="es-US" sz="4800" b="0" u="none" dirty="0" err="1" smtClean="0">
                <a:solidFill>
                  <a:schemeClr val="tx1"/>
                </a:solidFill>
              </a:rPr>
              <a:t>evaluò</a:t>
            </a:r>
            <a:r>
              <a:rPr lang="es-US" sz="4800" b="0" u="none" dirty="0" smtClean="0">
                <a:solidFill>
                  <a:schemeClr val="tx1"/>
                </a:solidFill>
              </a:rPr>
              <a:t> la pureza utilizando un HPLC </a:t>
            </a:r>
            <a:r>
              <a:rPr lang="es-US" sz="4800" b="0" u="none" dirty="0" err="1" smtClean="0">
                <a:solidFill>
                  <a:schemeClr val="tx1"/>
                </a:solidFill>
              </a:rPr>
              <a:t>Shimadzu</a:t>
            </a:r>
            <a:r>
              <a:rPr lang="es-US" sz="4800" b="0" u="none" dirty="0" smtClean="0">
                <a:solidFill>
                  <a:schemeClr val="tx1"/>
                </a:solidFill>
              </a:rPr>
              <a:t> (LC-2060C) acoplado a un detector UV-VIS. Las muestras se leyeron a una longitud de onda de 214 </a:t>
            </a:r>
            <a:r>
              <a:rPr lang="es-US" sz="4800" b="0" u="none" dirty="0" err="1" smtClean="0">
                <a:solidFill>
                  <a:schemeClr val="tx1"/>
                </a:solidFill>
              </a:rPr>
              <a:t>nm</a:t>
            </a:r>
            <a:r>
              <a:rPr lang="es-US" sz="4800" b="0" u="none" dirty="0" smtClean="0">
                <a:solidFill>
                  <a:schemeClr val="tx1"/>
                </a:solidFill>
              </a:rPr>
              <a:t>, según lo establecido en la monografía de la Farmacopea Europea 11.0. Para la corrida </a:t>
            </a:r>
            <a:r>
              <a:rPr lang="es-US" sz="4800" b="0" u="none" dirty="0" err="1" smtClean="0">
                <a:solidFill>
                  <a:schemeClr val="tx1"/>
                </a:solidFill>
              </a:rPr>
              <a:t>cromatogràfica</a:t>
            </a:r>
            <a:r>
              <a:rPr lang="es-US" sz="4800" b="0" u="none" dirty="0" smtClean="0">
                <a:solidFill>
                  <a:schemeClr val="tx1"/>
                </a:solidFill>
              </a:rPr>
              <a:t> se empleó una fase móvil a base de </a:t>
            </a:r>
            <a:r>
              <a:rPr lang="es-US" sz="4800" b="0" u="none" dirty="0" err="1" smtClean="0">
                <a:solidFill>
                  <a:schemeClr val="tx1"/>
                </a:solidFill>
              </a:rPr>
              <a:t>acetonitrilo</a:t>
            </a:r>
            <a:r>
              <a:rPr lang="es-US" sz="4800" b="0" u="none" dirty="0" smtClean="0">
                <a:solidFill>
                  <a:schemeClr val="tx1"/>
                </a:solidFill>
              </a:rPr>
              <a:t> y </a:t>
            </a:r>
            <a:r>
              <a:rPr lang="es-US" sz="4800" b="0" u="none" dirty="0" err="1" smtClean="0">
                <a:solidFill>
                  <a:schemeClr val="tx1"/>
                </a:solidFill>
              </a:rPr>
              <a:t>àcido</a:t>
            </a:r>
            <a:r>
              <a:rPr lang="es-US" sz="4800" b="0" u="none" dirty="0" smtClean="0">
                <a:solidFill>
                  <a:schemeClr val="tx1"/>
                </a:solidFill>
              </a:rPr>
              <a:t> </a:t>
            </a:r>
            <a:r>
              <a:rPr lang="es-US" sz="4800" b="0" u="none" dirty="0" err="1" smtClean="0">
                <a:solidFill>
                  <a:schemeClr val="tx1"/>
                </a:solidFill>
              </a:rPr>
              <a:t>trifluroacètico</a:t>
            </a:r>
            <a:r>
              <a:rPr lang="es-US" sz="4800" b="0" u="none" dirty="0" smtClean="0">
                <a:solidFill>
                  <a:schemeClr val="tx1"/>
                </a:solidFill>
              </a:rPr>
              <a:t> al 0.1 % y una columna </a:t>
            </a:r>
            <a:r>
              <a:rPr lang="es-US" sz="4800" b="0" u="none" dirty="0" err="1" smtClean="0">
                <a:solidFill>
                  <a:schemeClr val="tx1"/>
                </a:solidFill>
              </a:rPr>
              <a:t>Vydac</a:t>
            </a:r>
            <a:r>
              <a:rPr lang="es-US" sz="4800" b="0" u="none" dirty="0" smtClean="0">
                <a:solidFill>
                  <a:schemeClr val="tx1"/>
                </a:solidFill>
              </a:rPr>
              <a:t> C8  para garantizar la correcta separación. Se determinó como criterio de aceptación para la pureza una relación de área del monómero y las impurezas de </a:t>
            </a:r>
            <a:r>
              <a:rPr lang="es-ES" sz="4800" b="0" u="none" dirty="0" smtClean="0">
                <a:solidFill>
                  <a:schemeClr val="tx1"/>
                </a:solidFill>
              </a:rPr>
              <a:t>&gt; 90 </a:t>
            </a:r>
            <a:r>
              <a:rPr lang="es-ES" sz="4800" b="0" u="none" dirty="0">
                <a:solidFill>
                  <a:schemeClr val="tx1"/>
                </a:solidFill>
              </a:rPr>
              <a:t>%. </a:t>
            </a:r>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a:xfrm>
            <a:off x="24205877" y="5984537"/>
            <a:ext cx="18619076" cy="11946470"/>
          </a:xfrm>
        </p:spPr>
        <p:txBody>
          <a:bodyPr/>
          <a:lstStyle/>
          <a:p>
            <a:pPr algn="just"/>
            <a:r>
              <a:rPr lang="es-ES" sz="4800" b="0" u="none" dirty="0" smtClean="0">
                <a:solidFill>
                  <a:schemeClr val="tx1"/>
                </a:solidFill>
              </a:rPr>
              <a:t>Se determinó por triplicado la pureza del material de referencia el cual arrojó valores aceptables con respecto a los criterios establecidos en su caracterización. El sistema </a:t>
            </a:r>
            <a:r>
              <a:rPr lang="es-ES" sz="4800" b="0" u="none" dirty="0" err="1" smtClean="0">
                <a:solidFill>
                  <a:schemeClr val="tx1"/>
                </a:solidFill>
              </a:rPr>
              <a:t>cromatogràfio</a:t>
            </a:r>
            <a:r>
              <a:rPr lang="es-ES" sz="4800" b="0" u="none" dirty="0" smtClean="0">
                <a:solidFill>
                  <a:schemeClr val="tx1"/>
                </a:solidFill>
              </a:rPr>
              <a:t> se mantuvo estable durante toda la corrida, se </a:t>
            </a:r>
            <a:r>
              <a:rPr lang="es-ES" sz="4800" b="0" u="none" dirty="0">
                <a:solidFill>
                  <a:schemeClr val="tx1"/>
                </a:solidFill>
              </a:rPr>
              <a:t>analizaron todas las muestras comparándolas con el blanco matriz </a:t>
            </a:r>
            <a:r>
              <a:rPr lang="es-ES" sz="4800" b="0" u="none" dirty="0" smtClean="0">
                <a:solidFill>
                  <a:schemeClr val="tx1"/>
                </a:solidFill>
              </a:rPr>
              <a:t>y </a:t>
            </a:r>
            <a:r>
              <a:rPr lang="es-ES" sz="4800" b="0" u="none" dirty="0">
                <a:solidFill>
                  <a:schemeClr val="tx1"/>
                </a:solidFill>
              </a:rPr>
              <a:t>todos los lotes cumplieron</a:t>
            </a:r>
            <a:r>
              <a:rPr lang="es-ES" sz="4800" b="0" u="none" dirty="0" smtClean="0">
                <a:solidFill>
                  <a:schemeClr val="tx1"/>
                </a:solidFill>
              </a:rPr>
              <a:t> con el criterio de pureza establecido resultando 20 lotes por encima del 98% (Figura 1) y con un valor medio de 99.32 %. El rango de comportamiento fue de 95.51% a 99.91%. El análisis de tendencia temporal reveló un comportamiento estable (P260028) con 95.91% el único valor por debajo de 98%. Si bien sigue siendo aceptable según el criterio representa un evento atípico que podría asociarse a una desviación puntual en el paso </a:t>
            </a:r>
            <a:r>
              <a:rPr lang="es-ES" sz="4800" b="0" u="none" dirty="0" err="1" smtClean="0">
                <a:solidFill>
                  <a:schemeClr val="tx1"/>
                </a:solidFill>
              </a:rPr>
              <a:t>cromatogràfico</a:t>
            </a:r>
            <a:r>
              <a:rPr lang="es-ES" sz="4800" b="0" u="none" dirty="0" smtClean="0">
                <a:solidFill>
                  <a:schemeClr val="tx1"/>
                </a:solidFill>
              </a:rPr>
              <a:t>. La evaluación de la capacidad del proceso tomando como limite inferior de especificación  el 90 %, arrojo índices </a:t>
            </a:r>
            <a:r>
              <a:rPr lang="es-ES" sz="4800" b="0" u="none" dirty="0" err="1" smtClean="0">
                <a:solidFill>
                  <a:schemeClr val="tx1"/>
                </a:solidFill>
              </a:rPr>
              <a:t>Cp</a:t>
            </a:r>
            <a:r>
              <a:rPr lang="es-ES" sz="4800" b="0" u="none" dirty="0" smtClean="0">
                <a:solidFill>
                  <a:schemeClr val="tx1"/>
                </a:solidFill>
              </a:rPr>
              <a:t> y </a:t>
            </a:r>
            <a:r>
              <a:rPr lang="es-ES" sz="4800" b="0" u="none" dirty="0" err="1" smtClean="0">
                <a:solidFill>
                  <a:schemeClr val="tx1"/>
                </a:solidFill>
              </a:rPr>
              <a:t>Cpk</a:t>
            </a:r>
            <a:r>
              <a:rPr lang="es-ES" sz="4800" b="0" u="none" dirty="0" smtClean="0">
                <a:solidFill>
                  <a:schemeClr val="tx1"/>
                </a:solidFill>
              </a:rPr>
              <a:t> superiores a 2.0, lo que demuestra la capacidad sobrada del proceso para cumplir dicho estándar, </a:t>
            </a:r>
            <a:r>
              <a:rPr lang="es-ES" sz="4800" b="0" u="none" dirty="0">
                <a:solidFill>
                  <a:schemeClr val="tx1"/>
                </a:solidFill>
              </a:rPr>
              <a:t>con un valor medio de </a:t>
            </a:r>
            <a:r>
              <a:rPr lang="es-ES" sz="4800" b="0" u="none" dirty="0" smtClean="0">
                <a:solidFill>
                  <a:schemeClr val="tx1"/>
                </a:solidFill>
              </a:rPr>
              <a:t>99,32. </a:t>
            </a:r>
            <a:r>
              <a:rPr lang="es-CU" sz="4800" b="0" u="none" dirty="0" smtClean="0">
                <a:solidFill>
                  <a:schemeClr val="tx1"/>
                </a:solidFill>
              </a:rPr>
              <a:t>Los </a:t>
            </a:r>
            <a:r>
              <a:rPr lang="es-CU" sz="4800" b="0" u="none" dirty="0">
                <a:solidFill>
                  <a:schemeClr val="tx1"/>
                </a:solidFill>
              </a:rPr>
              <a:t>valores de pureza mostraron que el proceso admite un criterio más exigente.</a:t>
            </a:r>
            <a:endParaRPr lang="es-ES" sz="4800" b="0" u="none" dirty="0">
              <a:solidFill>
                <a:schemeClr val="tx1"/>
              </a:solidFill>
            </a:endParaRPr>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a:xfrm>
            <a:off x="24580858" y="28127567"/>
            <a:ext cx="18541348" cy="2343842"/>
          </a:xfrm>
        </p:spPr>
        <p:txBody>
          <a:bodyPr/>
          <a:lstStyle/>
          <a:p>
            <a:pPr algn="just"/>
            <a:r>
              <a:rPr lang="es-CU" sz="4800" b="0" u="none" dirty="0">
                <a:solidFill>
                  <a:schemeClr val="tx1"/>
                </a:solidFill>
              </a:rPr>
              <a:t>El paso cromatográfico intermedio de la campaña EPO 2026 demostró alta consistencia y adecuada capacidad, evidenciando un desempeño robusto y reproducible</a:t>
            </a:r>
            <a:endParaRPr lang="es-ES" sz="4800" b="0" u="none" dirty="0">
              <a:solidFill>
                <a:schemeClr val="tx1"/>
              </a:solidFill>
            </a:endParaRPr>
          </a:p>
        </p:txBody>
      </p:sp>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569929" y="24705352"/>
            <a:ext cx="21722512" cy="721902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685800" indent="-685800" algn="just">
              <a:buFont typeface="Arial" pitchFamily="34" charset="0"/>
              <a:buChar char="•"/>
            </a:pPr>
            <a:r>
              <a:rPr lang="en-US" sz="4800" b="0" u="none" dirty="0" err="1">
                <a:solidFill>
                  <a:schemeClr val="tx1"/>
                </a:solidFill>
              </a:rPr>
              <a:t>Egrie</a:t>
            </a:r>
            <a:r>
              <a:rPr lang="en-US" sz="4800" b="0" u="none" dirty="0">
                <a:solidFill>
                  <a:schemeClr val="tx1"/>
                </a:solidFill>
              </a:rPr>
              <a:t> J. The cloning and production of recombinant human erythropoietin. Pharmacotherapy [</a:t>
            </a:r>
            <a:r>
              <a:rPr lang="en-US" sz="4800" b="0" u="none" dirty="0" err="1">
                <a:solidFill>
                  <a:schemeClr val="tx1"/>
                </a:solidFill>
              </a:rPr>
              <a:t>serie</a:t>
            </a:r>
            <a:r>
              <a:rPr lang="en-US" sz="4800" b="0" u="none" dirty="0">
                <a:solidFill>
                  <a:schemeClr val="tx1"/>
                </a:solidFill>
              </a:rPr>
              <a:t> en Internet]. 1990 Mar 1; 10 (2 (</a:t>
            </a:r>
            <a:r>
              <a:rPr lang="en-US" sz="4800" b="0" u="none" dirty="0" err="1">
                <a:solidFill>
                  <a:schemeClr val="tx1"/>
                </a:solidFill>
              </a:rPr>
              <a:t>Pt</a:t>
            </a:r>
            <a:r>
              <a:rPr lang="en-US" sz="4800" b="0" u="none" dirty="0">
                <a:solidFill>
                  <a:schemeClr val="tx1"/>
                </a:solidFill>
              </a:rPr>
              <a:t> 2):3S8S</a:t>
            </a:r>
            <a:r>
              <a:rPr lang="en-US" sz="4800" b="0" u="none" dirty="0" smtClean="0">
                <a:solidFill>
                  <a:schemeClr val="tx1"/>
                </a:solidFill>
              </a:rPr>
              <a:t>.</a:t>
            </a:r>
          </a:p>
          <a:p>
            <a:pPr marL="685800" indent="-685800" algn="just">
              <a:buFont typeface="Arial" pitchFamily="34" charset="0"/>
              <a:buChar char="•"/>
            </a:pPr>
            <a:r>
              <a:rPr lang="en-US" sz="4800" b="0" u="none" dirty="0" smtClean="0">
                <a:solidFill>
                  <a:schemeClr val="tx1"/>
                </a:solidFill>
              </a:rPr>
              <a:t> </a:t>
            </a:r>
            <a:r>
              <a:rPr lang="en-US" sz="4800" b="0" u="none" dirty="0">
                <a:solidFill>
                  <a:schemeClr val="tx1"/>
                </a:solidFill>
              </a:rPr>
              <a:t>International </a:t>
            </a:r>
            <a:r>
              <a:rPr lang="en-US" sz="4800" b="0" u="none" dirty="0">
                <a:solidFill>
                  <a:schemeClr val="tx1"/>
                </a:solidFill>
              </a:rPr>
              <a:t>Council for </a:t>
            </a:r>
            <a:r>
              <a:rPr lang="en-US" sz="4800" b="0" u="none" dirty="0" err="1">
                <a:solidFill>
                  <a:schemeClr val="tx1"/>
                </a:solidFill>
              </a:rPr>
              <a:t>Harmonisation</a:t>
            </a:r>
            <a:r>
              <a:rPr lang="en-US" sz="4800" b="0" u="none" dirty="0">
                <a:solidFill>
                  <a:schemeClr val="tx1"/>
                </a:solidFill>
              </a:rPr>
              <a:t> of Technical Requirements for Pharmaceuticals for Human Use. </a:t>
            </a:r>
            <a:r>
              <a:rPr lang="en-US" sz="4800" b="0" u="none" dirty="0" err="1">
                <a:solidFill>
                  <a:schemeClr val="tx1"/>
                </a:solidFill>
              </a:rPr>
              <a:t>Harmonised</a:t>
            </a:r>
            <a:r>
              <a:rPr lang="en-US" sz="4800" b="0" u="none" dirty="0">
                <a:solidFill>
                  <a:schemeClr val="tx1"/>
                </a:solidFill>
              </a:rPr>
              <a:t> Tripartite Guideline M10 </a:t>
            </a:r>
            <a:r>
              <a:rPr lang="en-US" sz="4800" b="0" u="none" dirty="0" err="1">
                <a:solidFill>
                  <a:schemeClr val="tx1"/>
                </a:solidFill>
              </a:rPr>
              <a:t>Bioanalytical</a:t>
            </a:r>
            <a:r>
              <a:rPr lang="en-US" sz="4800" b="0" u="none" dirty="0">
                <a:solidFill>
                  <a:schemeClr val="tx1"/>
                </a:solidFill>
              </a:rPr>
              <a:t> Method Validation and Study Sample Analysis. 2022</a:t>
            </a:r>
          </a:p>
          <a:p>
            <a:pPr marL="685800" indent="-685800" algn="just">
              <a:buFont typeface="Arial" pitchFamily="34" charset="0"/>
              <a:buChar char="•"/>
            </a:pPr>
            <a:r>
              <a:rPr lang="es-ES" sz="4800" b="0" u="none" dirty="0" err="1">
                <a:solidFill>
                  <a:schemeClr val="tx1"/>
                </a:solidFill>
              </a:rPr>
              <a:t>Masumi</a:t>
            </a:r>
            <a:r>
              <a:rPr lang="es-ES" sz="4800" b="0" u="none" dirty="0">
                <a:solidFill>
                  <a:schemeClr val="tx1"/>
                </a:solidFill>
              </a:rPr>
              <a:t> M, </a:t>
            </a:r>
            <a:r>
              <a:rPr lang="es-ES" sz="4800" b="0" u="none" dirty="0" err="1">
                <a:solidFill>
                  <a:schemeClr val="tx1"/>
                </a:solidFill>
              </a:rPr>
              <a:t>Tatsuto</a:t>
            </a:r>
            <a:r>
              <a:rPr lang="es-ES" sz="4800" b="0" u="none" dirty="0">
                <a:solidFill>
                  <a:schemeClr val="tx1"/>
                </a:solidFill>
              </a:rPr>
              <a:t> K, </a:t>
            </a:r>
            <a:r>
              <a:rPr lang="es-ES" sz="4800" b="0" u="none" dirty="0" err="1">
                <a:solidFill>
                  <a:schemeClr val="tx1"/>
                </a:solidFill>
              </a:rPr>
              <a:t>Mika</a:t>
            </a:r>
            <a:r>
              <a:rPr lang="es-ES" sz="4800" b="0" u="none" dirty="0">
                <a:solidFill>
                  <a:schemeClr val="tx1"/>
                </a:solidFill>
              </a:rPr>
              <a:t> N, </a:t>
            </a:r>
            <a:r>
              <a:rPr lang="es-ES" sz="4800" b="0" u="none" dirty="0" err="1">
                <a:solidFill>
                  <a:schemeClr val="tx1"/>
                </a:solidFill>
              </a:rPr>
              <a:t>Katsunari</a:t>
            </a:r>
            <a:r>
              <a:rPr lang="es-ES" sz="4800" b="0" u="none" dirty="0">
                <a:solidFill>
                  <a:schemeClr val="tx1"/>
                </a:solidFill>
              </a:rPr>
              <a:t> T, </a:t>
            </a:r>
            <a:r>
              <a:rPr lang="es-ES" sz="4800" b="0" u="none" dirty="0" err="1">
                <a:solidFill>
                  <a:schemeClr val="tx1"/>
                </a:solidFill>
              </a:rPr>
              <a:t>Ryo</a:t>
            </a:r>
            <a:r>
              <a:rPr lang="es-ES" sz="4800" b="0" u="none" dirty="0">
                <a:solidFill>
                  <a:schemeClr val="tx1"/>
                </a:solidFill>
              </a:rPr>
              <a:t> O, </a:t>
            </a:r>
            <a:r>
              <a:rPr lang="es-ES" sz="4800" b="0" u="none" dirty="0" err="1">
                <a:solidFill>
                  <a:schemeClr val="tx1"/>
                </a:solidFill>
              </a:rPr>
              <a:t>Masayuki</a:t>
            </a:r>
            <a:r>
              <a:rPr lang="es-ES" sz="4800" b="0" u="none" dirty="0">
                <a:solidFill>
                  <a:schemeClr val="tx1"/>
                </a:solidFill>
              </a:rPr>
              <a:t> I. </a:t>
            </a:r>
            <a:r>
              <a:rPr lang="es-ES" sz="4800" b="0" u="none" dirty="0" err="1">
                <a:solidFill>
                  <a:schemeClr val="tx1"/>
                </a:solidFill>
              </a:rPr>
              <a:t>Chemical</a:t>
            </a:r>
            <a:r>
              <a:rPr lang="es-ES" sz="4800" b="0" u="none" dirty="0">
                <a:solidFill>
                  <a:schemeClr val="tx1"/>
                </a:solidFill>
              </a:rPr>
              <a:t> </a:t>
            </a:r>
            <a:r>
              <a:rPr lang="es-ES" sz="4800" b="0" u="none" dirty="0" err="1">
                <a:solidFill>
                  <a:schemeClr val="tx1"/>
                </a:solidFill>
              </a:rPr>
              <a:t>synthesis</a:t>
            </a:r>
            <a:r>
              <a:rPr lang="es-ES" sz="4800" b="0" u="none" dirty="0">
                <a:solidFill>
                  <a:schemeClr val="tx1"/>
                </a:solidFill>
              </a:rPr>
              <a:t> of </a:t>
            </a:r>
            <a:r>
              <a:rPr lang="es-ES" sz="4800" b="0" u="none" dirty="0" err="1">
                <a:solidFill>
                  <a:schemeClr val="tx1"/>
                </a:solidFill>
              </a:rPr>
              <a:t>erythropoietin</a:t>
            </a:r>
            <a:r>
              <a:rPr lang="es-ES" sz="4800" b="0" u="none" dirty="0">
                <a:solidFill>
                  <a:schemeClr val="tx1"/>
                </a:solidFill>
              </a:rPr>
              <a:t> </a:t>
            </a:r>
            <a:r>
              <a:rPr lang="es-ES" sz="4800" b="0" u="none" dirty="0" err="1">
                <a:solidFill>
                  <a:schemeClr val="tx1"/>
                </a:solidFill>
              </a:rPr>
              <a:t>glycoforms</a:t>
            </a:r>
            <a:r>
              <a:rPr lang="es-ES" sz="4800" b="0" u="none" dirty="0">
                <a:solidFill>
                  <a:schemeClr val="tx1"/>
                </a:solidFill>
              </a:rPr>
              <a:t> </a:t>
            </a:r>
            <a:r>
              <a:rPr lang="es-ES" sz="4800" b="0" u="none" dirty="0" err="1">
                <a:solidFill>
                  <a:schemeClr val="tx1"/>
                </a:solidFill>
              </a:rPr>
              <a:t>for</a:t>
            </a:r>
            <a:r>
              <a:rPr lang="es-ES" sz="4800" b="0" u="none" dirty="0">
                <a:solidFill>
                  <a:schemeClr val="tx1"/>
                </a:solidFill>
              </a:rPr>
              <a:t> </a:t>
            </a:r>
            <a:r>
              <a:rPr lang="es-ES" sz="4800" b="0" u="none" dirty="0" err="1">
                <a:solidFill>
                  <a:schemeClr val="tx1"/>
                </a:solidFill>
              </a:rPr>
              <a:t>insights</a:t>
            </a:r>
            <a:r>
              <a:rPr lang="es-ES" sz="4800" b="0" u="none" dirty="0">
                <a:solidFill>
                  <a:schemeClr val="tx1"/>
                </a:solidFill>
              </a:rPr>
              <a:t> </a:t>
            </a:r>
            <a:r>
              <a:rPr lang="es-ES" sz="4800" b="0" u="none" dirty="0" err="1">
                <a:solidFill>
                  <a:schemeClr val="tx1"/>
                </a:solidFill>
              </a:rPr>
              <a:t>into</a:t>
            </a:r>
            <a:r>
              <a:rPr lang="es-ES" sz="4800" b="0" u="none" dirty="0">
                <a:solidFill>
                  <a:schemeClr val="tx1"/>
                </a:solidFill>
              </a:rPr>
              <a:t> </a:t>
            </a:r>
            <a:r>
              <a:rPr lang="es-ES" sz="4800" b="0" u="none" dirty="0" err="1">
                <a:solidFill>
                  <a:schemeClr val="tx1"/>
                </a:solidFill>
              </a:rPr>
              <a:t>the</a:t>
            </a:r>
            <a:r>
              <a:rPr lang="es-ES" sz="4800" b="0" u="none" dirty="0">
                <a:solidFill>
                  <a:schemeClr val="tx1"/>
                </a:solidFill>
              </a:rPr>
              <a:t> </a:t>
            </a:r>
            <a:r>
              <a:rPr lang="es-ES" sz="4800" b="0" u="none" dirty="0" err="1">
                <a:solidFill>
                  <a:schemeClr val="tx1"/>
                </a:solidFill>
              </a:rPr>
              <a:t>relationship</a:t>
            </a:r>
            <a:r>
              <a:rPr lang="es-ES" sz="4800" b="0" u="none" dirty="0">
                <a:solidFill>
                  <a:schemeClr val="tx1"/>
                </a:solidFill>
              </a:rPr>
              <a:t> </a:t>
            </a:r>
            <a:r>
              <a:rPr lang="es-ES" sz="4800" b="0" u="none" dirty="0" err="1">
                <a:solidFill>
                  <a:schemeClr val="tx1"/>
                </a:solidFill>
              </a:rPr>
              <a:t>between</a:t>
            </a:r>
            <a:r>
              <a:rPr lang="es-ES" sz="4800" b="0" u="none" dirty="0">
                <a:solidFill>
                  <a:schemeClr val="tx1"/>
                </a:solidFill>
              </a:rPr>
              <a:t> </a:t>
            </a:r>
            <a:r>
              <a:rPr lang="es-ES" sz="4800" b="0" u="none" dirty="0" err="1">
                <a:solidFill>
                  <a:schemeClr val="tx1"/>
                </a:solidFill>
              </a:rPr>
              <a:t>glycosylation</a:t>
            </a:r>
            <a:r>
              <a:rPr lang="es-ES" sz="4800" b="0" u="none" dirty="0">
                <a:solidFill>
                  <a:schemeClr val="tx1"/>
                </a:solidFill>
              </a:rPr>
              <a:t> </a:t>
            </a:r>
            <a:r>
              <a:rPr lang="es-ES" sz="4800" b="0" u="none" dirty="0" err="1">
                <a:solidFill>
                  <a:schemeClr val="tx1"/>
                </a:solidFill>
              </a:rPr>
              <a:t>pattern</a:t>
            </a:r>
            <a:r>
              <a:rPr lang="es-ES" sz="4800" b="0" u="none" dirty="0">
                <a:solidFill>
                  <a:schemeClr val="tx1"/>
                </a:solidFill>
              </a:rPr>
              <a:t> and </a:t>
            </a:r>
            <a:r>
              <a:rPr lang="es-ES" sz="4800" b="0" u="none" dirty="0" err="1">
                <a:solidFill>
                  <a:schemeClr val="tx1"/>
                </a:solidFill>
              </a:rPr>
              <a:t>bioactivity</a:t>
            </a:r>
            <a:r>
              <a:rPr lang="es-ES" sz="4800" b="0" u="none" dirty="0">
                <a:solidFill>
                  <a:schemeClr val="tx1"/>
                </a:solidFill>
              </a:rPr>
              <a:t>. </a:t>
            </a:r>
            <a:r>
              <a:rPr lang="es-ES" sz="4800" b="0" u="none" dirty="0" err="1">
                <a:solidFill>
                  <a:schemeClr val="tx1"/>
                </a:solidFill>
              </a:rPr>
              <a:t>Sci</a:t>
            </a:r>
            <a:r>
              <a:rPr lang="es-ES" sz="4800" b="0" u="none" dirty="0">
                <a:solidFill>
                  <a:schemeClr val="tx1"/>
                </a:solidFill>
              </a:rPr>
              <a:t> </a:t>
            </a:r>
            <a:r>
              <a:rPr lang="es-ES" sz="4800" b="0" u="none" dirty="0" err="1">
                <a:solidFill>
                  <a:schemeClr val="tx1"/>
                </a:solidFill>
              </a:rPr>
              <a:t>Adv</a:t>
            </a:r>
            <a:r>
              <a:rPr lang="es-ES" sz="4800" b="0" u="none" dirty="0">
                <a:solidFill>
                  <a:schemeClr val="tx1"/>
                </a:solidFill>
              </a:rPr>
              <a:t> [serie en internet]. </a:t>
            </a:r>
            <a:r>
              <a:rPr lang="es-ES" sz="4800" b="0" u="none" dirty="0">
                <a:solidFill>
                  <a:schemeClr val="tx1"/>
                </a:solidFill>
              </a:rPr>
              <a:t>2016 Jun; 2:1-12</a:t>
            </a:r>
            <a:r>
              <a:rPr lang="es-ES" sz="4800" b="0" u="none" dirty="0" smtClean="0">
                <a:solidFill>
                  <a:schemeClr val="tx1"/>
                </a:solidFill>
              </a:rPr>
              <a:t>.</a:t>
            </a:r>
          </a:p>
          <a:p>
            <a:pPr marL="685800" indent="-685800" algn="just">
              <a:buFont typeface="Arial" pitchFamily="34" charset="0"/>
              <a:buChar char="•"/>
            </a:pPr>
            <a:endParaRPr lang="en-US" sz="4800" b="0" u="none" dirty="0">
              <a:solidFill>
                <a:schemeClr val="tx1"/>
              </a:solidFill>
            </a:endParaRPr>
          </a:p>
        </p:txBody>
      </p:sp>
      <p:sp>
        <p:nvSpPr>
          <p:cNvPr id="9" name="CuadroTexto 8">
            <a:extLst>
              <a:ext uri="{FF2B5EF4-FFF2-40B4-BE49-F238E27FC236}">
                <a16:creationId xmlns=""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 xmlns:a16="http://schemas.microsoft.com/office/drawing/2014/main" id="{81046172-6BB8-3217-4ECB-1BF0E133EEE4}"/>
              </a:ext>
            </a:extLst>
          </p:cNvPr>
          <p:cNvGrpSpPr/>
          <p:nvPr/>
        </p:nvGrpSpPr>
        <p:grpSpPr>
          <a:xfrm>
            <a:off x="35993917" y="620234"/>
            <a:ext cx="5842628" cy="4529918"/>
            <a:chOff x="-96254" y="289344"/>
            <a:chExt cx="4042611" cy="2627536"/>
          </a:xfrm>
        </p:grpSpPr>
        <p:pic>
          <p:nvPicPr>
            <p:cNvPr id="14" name="Picture 2">
              <a:extLst>
                <a:ext uri="{FF2B5EF4-FFF2-40B4-BE49-F238E27FC236}">
                  <a16:creationId xmlns=""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11" name="10 Marcador de texto"/>
          <p:cNvSpPr>
            <a:spLocks noGrp="1"/>
          </p:cNvSpPr>
          <p:nvPr>
            <p:ph type="body" sz="quarter" idx="153"/>
          </p:nvPr>
        </p:nvSpPr>
        <p:spPr>
          <a:xfrm>
            <a:off x="6494606" y="1862660"/>
            <a:ext cx="31696075" cy="2017410"/>
          </a:xfrm>
        </p:spPr>
        <p:txBody>
          <a:bodyPr>
            <a:normAutofit fontScale="77500" lnSpcReduction="20000"/>
          </a:bodyPr>
          <a:lstStyle/>
          <a:p>
            <a:r>
              <a:rPr lang="es-CU" dirty="0">
                <a:solidFill>
                  <a:schemeClr val="tx1"/>
                </a:solidFill>
              </a:rPr>
              <a:t>EVALUACIÓN DE LA PUREZA </a:t>
            </a:r>
            <a:r>
              <a:rPr lang="es-ES" dirty="0">
                <a:solidFill>
                  <a:schemeClr val="tx1"/>
                </a:solidFill>
              </a:rPr>
              <a:t>DE ERITROPOYETINA</a:t>
            </a:r>
            <a:r>
              <a:rPr lang="es-CU" dirty="0">
                <a:solidFill>
                  <a:schemeClr val="tx1"/>
                </a:solidFill>
              </a:rPr>
              <a:t> EN EL PASO CROMATOGR</a:t>
            </a:r>
            <a:r>
              <a:rPr lang="es-ES" dirty="0">
                <a:solidFill>
                  <a:schemeClr val="tx1"/>
                </a:solidFill>
              </a:rPr>
              <a:t>ÁFICO DE LA PURIFICACIÓN, CAMAPAÑA 2026</a:t>
            </a:r>
          </a:p>
          <a:p>
            <a:endParaRPr lang="es-ES" dirty="0"/>
          </a:p>
        </p:txBody>
      </p:sp>
      <p:sp>
        <p:nvSpPr>
          <p:cNvPr id="12" name="11 Marcador de texto"/>
          <p:cNvSpPr>
            <a:spLocks noGrp="1"/>
          </p:cNvSpPr>
          <p:nvPr>
            <p:ph type="body" sz="quarter" idx="150"/>
          </p:nvPr>
        </p:nvSpPr>
        <p:spPr>
          <a:xfrm>
            <a:off x="6152742" y="4278043"/>
            <a:ext cx="31696075" cy="822435"/>
          </a:xfrm>
        </p:spPr>
        <p:txBody>
          <a:bodyPr/>
          <a:lstStyle/>
          <a:p>
            <a:r>
              <a:rPr lang="es-US" sz="4800" b="1" u="sng" dirty="0">
                <a:solidFill>
                  <a:schemeClr val="tx1"/>
                </a:solidFill>
              </a:rPr>
              <a:t>Brenda Muñiz Blanco</a:t>
            </a:r>
            <a:r>
              <a:rPr lang="es-US" sz="4800" b="1" u="sng" baseline="30000" dirty="0">
                <a:solidFill>
                  <a:schemeClr val="tx1"/>
                </a:solidFill>
              </a:rPr>
              <a:t>1</a:t>
            </a:r>
            <a:r>
              <a:rPr lang="es-US" sz="4800" dirty="0">
                <a:solidFill>
                  <a:schemeClr val="tx1"/>
                </a:solidFill>
              </a:rPr>
              <a:t>, Karla López Quesada</a:t>
            </a:r>
            <a:r>
              <a:rPr lang="es-US" sz="4800" baseline="30000" dirty="0">
                <a:solidFill>
                  <a:schemeClr val="tx1"/>
                </a:solidFill>
              </a:rPr>
              <a:t>1</a:t>
            </a:r>
            <a:endParaRPr lang="es-ES" sz="4800" dirty="0">
              <a:solidFill>
                <a:schemeClr val="tx1"/>
              </a:solidFill>
            </a:endParaRPr>
          </a:p>
          <a:p>
            <a:endParaRPr lang="es-ES" dirty="0">
              <a:solidFill>
                <a:schemeClr val="tx1"/>
              </a:solidFill>
            </a:endParaRPr>
          </a:p>
        </p:txBody>
      </p:sp>
      <p:sp>
        <p:nvSpPr>
          <p:cNvPr id="16" name="15 Marcador de texto"/>
          <p:cNvSpPr>
            <a:spLocks noGrp="1"/>
          </p:cNvSpPr>
          <p:nvPr>
            <p:ph type="body" sz="quarter" idx="11"/>
          </p:nvPr>
        </p:nvSpPr>
        <p:spPr>
          <a:xfrm>
            <a:off x="790647" y="6150743"/>
            <a:ext cx="21533325" cy="7440622"/>
          </a:xfrm>
        </p:spPr>
        <p:txBody>
          <a:bodyPr/>
          <a:lstStyle/>
          <a:p>
            <a:pPr algn="just"/>
            <a:r>
              <a:rPr lang="es-CU" sz="4800" b="0" u="none" dirty="0" smtClean="0">
                <a:solidFill>
                  <a:schemeClr val="tx1"/>
                </a:solidFill>
              </a:rPr>
              <a:t>La </a:t>
            </a:r>
            <a:r>
              <a:rPr lang="es-CU" sz="4800" b="0" u="none" dirty="0">
                <a:solidFill>
                  <a:schemeClr val="tx1"/>
                </a:solidFill>
              </a:rPr>
              <a:t>eritropoyetina (EPO) recombinante es una glicoproteína de alto valor terapéutico y uno de los productos líderes del Centro de Inmunología Molecular, la pureza es un atributo crítico de calidad que influye directamente en su seguridad y eficacia. </a:t>
            </a:r>
            <a:r>
              <a:rPr lang="es-CU" sz="4800" b="0" u="none" dirty="0">
                <a:solidFill>
                  <a:schemeClr val="tx1"/>
                </a:solidFill>
              </a:rPr>
              <a:t>La cromatografía líquida de alta resolución en fase reversa (RP-HPLC) es la técnica recomendada para cuantificar la pureza de esta proteína, permitiendo detectar variantes y degradados. Este ensayo es un control de proceso de la purificación, indicativo de la reproducibilidad del proceso y de su robustez. </a:t>
            </a:r>
            <a:endParaRPr lang="es-ES" sz="4800" b="0" u="none" dirty="0">
              <a:solidFill>
                <a:schemeClr val="tx1"/>
              </a:solidFill>
            </a:endParaRPr>
          </a:p>
          <a:p>
            <a:pPr algn="just"/>
            <a:r>
              <a:rPr lang="es-CU" sz="4800" b="0" u="none" dirty="0">
                <a:solidFill>
                  <a:schemeClr val="tx1"/>
                </a:solidFill>
              </a:rPr>
              <a:t>Objetivo:  Evaluar la pureza </a:t>
            </a:r>
            <a:r>
              <a:rPr lang="es-ES" sz="4800" b="0" u="none" dirty="0">
                <a:solidFill>
                  <a:schemeClr val="tx1"/>
                </a:solidFill>
              </a:rPr>
              <a:t>de eritropoyetina</a:t>
            </a:r>
            <a:r>
              <a:rPr lang="es-CU" sz="4800" b="0" u="none" dirty="0">
                <a:solidFill>
                  <a:schemeClr val="tx1"/>
                </a:solidFill>
              </a:rPr>
              <a:t> en el paso cromatogr</a:t>
            </a:r>
            <a:r>
              <a:rPr lang="es-ES" sz="4800" b="0" u="none" dirty="0" err="1">
                <a:solidFill>
                  <a:schemeClr val="tx1"/>
                </a:solidFill>
              </a:rPr>
              <a:t>áfico</a:t>
            </a:r>
            <a:r>
              <a:rPr lang="es-ES" sz="4800" b="0" u="none" dirty="0">
                <a:solidFill>
                  <a:schemeClr val="tx1"/>
                </a:solidFill>
              </a:rPr>
              <a:t> de la purificación en la campaña 2026, como herramienta para control de proceso.</a:t>
            </a:r>
          </a:p>
          <a:p>
            <a:endParaRPr lang="es-ES" dirty="0"/>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9319" t="33065" r="14558" b="27280"/>
          <a:stretch/>
        </p:blipFill>
        <p:spPr bwMode="auto">
          <a:xfrm>
            <a:off x="26706786" y="18004219"/>
            <a:ext cx="13280500" cy="819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6706786" y="26572048"/>
            <a:ext cx="14289493" cy="584775"/>
          </a:xfrm>
          <a:prstGeom prst="rect">
            <a:avLst/>
          </a:prstGeom>
          <a:noFill/>
        </p:spPr>
        <p:txBody>
          <a:bodyPr wrap="square" rtlCol="0">
            <a:spAutoFit/>
          </a:bodyPr>
          <a:lstStyle/>
          <a:p>
            <a:r>
              <a:rPr lang="es-ES" sz="3200" dirty="0" err="1" smtClean="0">
                <a:latin typeface="+mj-lt"/>
                <a:cs typeface="Times New Roman" panose="02020603050405020304" pitchFamily="18" charset="0"/>
              </a:rPr>
              <a:t>Fig</a:t>
            </a:r>
            <a:r>
              <a:rPr lang="es-ES" sz="3200" dirty="0" smtClean="0">
                <a:latin typeface="+mj-lt"/>
                <a:cs typeface="Times New Roman" panose="02020603050405020304" pitchFamily="18" charset="0"/>
              </a:rPr>
              <a:t> 1.  Valores de pureza de  las muestras de EPO</a:t>
            </a:r>
            <a:endParaRPr lang="es-ES" sz="3200" dirty="0">
              <a:latin typeface="+mj-lt"/>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3187</TotalTime>
  <Words>645</Words>
  <Application>Microsoft Office PowerPoint</Application>
  <PresentationFormat>Personalizado</PresentationFormat>
  <Paragraphs>15</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Tema de Office</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CASA</cp:lastModifiedBy>
  <cp:revision>43</cp:revision>
  <dcterms:modified xsi:type="dcterms:W3CDTF">2026-07-12T21:33:01Z</dcterms:modified>
</cp:coreProperties>
</file>