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43434000" cy="32369125"/>
  <p:notesSz cx="9144000" cy="6858000"/>
  <p:defaultTextStyle>
    <a:defPPr>
      <a:defRPr lang="en-US"/>
    </a:defPPr>
    <a:lvl1pPr marL="0" algn="l" defTabSz="4442297" rtl="0" eaLnBrk="1" latinLnBrk="0" hangingPunct="1">
      <a:defRPr sz="8771" kern="1200">
        <a:solidFill>
          <a:schemeClr val="tx1"/>
        </a:solidFill>
        <a:latin typeface="+mn-lt"/>
        <a:ea typeface="+mn-ea"/>
        <a:cs typeface="+mn-cs"/>
      </a:defRPr>
    </a:lvl1pPr>
    <a:lvl2pPr marL="2221149" algn="l" defTabSz="4442297" rtl="0" eaLnBrk="1" latinLnBrk="0" hangingPunct="1">
      <a:defRPr sz="8771" kern="1200">
        <a:solidFill>
          <a:schemeClr val="tx1"/>
        </a:solidFill>
        <a:latin typeface="+mn-lt"/>
        <a:ea typeface="+mn-ea"/>
        <a:cs typeface="+mn-cs"/>
      </a:defRPr>
    </a:lvl2pPr>
    <a:lvl3pPr marL="4442297" algn="l" defTabSz="4442297" rtl="0" eaLnBrk="1" latinLnBrk="0" hangingPunct="1">
      <a:defRPr sz="8771" kern="1200">
        <a:solidFill>
          <a:schemeClr val="tx1"/>
        </a:solidFill>
        <a:latin typeface="+mn-lt"/>
        <a:ea typeface="+mn-ea"/>
        <a:cs typeface="+mn-cs"/>
      </a:defRPr>
    </a:lvl3pPr>
    <a:lvl4pPr marL="6663444" algn="l" defTabSz="4442297" rtl="0" eaLnBrk="1" latinLnBrk="0" hangingPunct="1">
      <a:defRPr sz="8771" kern="1200">
        <a:solidFill>
          <a:schemeClr val="tx1"/>
        </a:solidFill>
        <a:latin typeface="+mn-lt"/>
        <a:ea typeface="+mn-ea"/>
        <a:cs typeface="+mn-cs"/>
      </a:defRPr>
    </a:lvl4pPr>
    <a:lvl5pPr marL="8884593" algn="l" defTabSz="4442297" rtl="0" eaLnBrk="1" latinLnBrk="0" hangingPunct="1">
      <a:defRPr sz="8771" kern="1200">
        <a:solidFill>
          <a:schemeClr val="tx1"/>
        </a:solidFill>
        <a:latin typeface="+mn-lt"/>
        <a:ea typeface="+mn-ea"/>
        <a:cs typeface="+mn-cs"/>
      </a:defRPr>
    </a:lvl5pPr>
    <a:lvl6pPr marL="11105741" algn="l" defTabSz="4442297" rtl="0" eaLnBrk="1" latinLnBrk="0" hangingPunct="1">
      <a:defRPr sz="8771" kern="1200">
        <a:solidFill>
          <a:schemeClr val="tx1"/>
        </a:solidFill>
        <a:latin typeface="+mn-lt"/>
        <a:ea typeface="+mn-ea"/>
        <a:cs typeface="+mn-cs"/>
      </a:defRPr>
    </a:lvl6pPr>
    <a:lvl7pPr marL="13326892" algn="l" defTabSz="4442297" rtl="0" eaLnBrk="1" latinLnBrk="0" hangingPunct="1">
      <a:defRPr sz="8771" kern="1200">
        <a:solidFill>
          <a:schemeClr val="tx1"/>
        </a:solidFill>
        <a:latin typeface="+mn-lt"/>
        <a:ea typeface="+mn-ea"/>
        <a:cs typeface="+mn-cs"/>
      </a:defRPr>
    </a:lvl7pPr>
    <a:lvl8pPr marL="15548039" algn="l" defTabSz="4442297" rtl="0" eaLnBrk="1" latinLnBrk="0" hangingPunct="1">
      <a:defRPr sz="8771" kern="1200">
        <a:solidFill>
          <a:schemeClr val="tx1"/>
        </a:solidFill>
        <a:latin typeface="+mn-lt"/>
        <a:ea typeface="+mn-ea"/>
        <a:cs typeface="+mn-cs"/>
      </a:defRPr>
    </a:lvl8pPr>
    <a:lvl9pPr marL="17769188" algn="l" defTabSz="4442297" rtl="0" eaLnBrk="1" latinLnBrk="0" hangingPunct="1">
      <a:defRPr sz="8771"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83" userDrawn="1">
          <p15:clr>
            <a:srgbClr val="A4A3A4"/>
          </p15:clr>
        </p15:guide>
        <p15:guide id="3" orient="horz" pos="19823" userDrawn="1">
          <p15:clr>
            <a:srgbClr val="A4A3A4"/>
          </p15:clr>
        </p15:guide>
        <p15:guide id="5" pos="26787"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32" d="100"/>
          <a:sy n="32" d="100"/>
        </p:scale>
        <p:origin x="-1842" y="-2322"/>
      </p:cViewPr>
      <p:guideLst>
        <p:guide orient="horz" pos="283"/>
        <p:guide orient="horz" pos="19823"/>
        <p:guide pos="26787"/>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7/12/2026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7/12/2026</a:t>
            </a:fld>
            <a:endParaRPr lang="en-US" dirty="0"/>
          </a:p>
        </p:txBody>
      </p:sp>
      <p:sp>
        <p:nvSpPr>
          <p:cNvPr id="4" name="Slide Image Placeholder 3"/>
          <p:cNvSpPr>
            <a:spLocks noGrp="1" noRot="1" noChangeAspect="1"/>
          </p:cNvSpPr>
          <p:nvPr>
            <p:ph type="sldImg" idx="2"/>
          </p:nvPr>
        </p:nvSpPr>
        <p:spPr>
          <a:xfrm>
            <a:off x="2846388" y="514350"/>
            <a:ext cx="3451225"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442297" rtl="0" eaLnBrk="1" latinLnBrk="0" hangingPunct="1">
      <a:defRPr sz="5994" kern="1200">
        <a:solidFill>
          <a:schemeClr val="tx1"/>
        </a:solidFill>
        <a:latin typeface="+mn-lt"/>
        <a:ea typeface="+mn-ea"/>
        <a:cs typeface="+mn-cs"/>
      </a:defRPr>
    </a:lvl1pPr>
    <a:lvl2pPr marL="2221149" algn="l" defTabSz="4442297" rtl="0" eaLnBrk="1" latinLnBrk="0" hangingPunct="1">
      <a:defRPr sz="5994" kern="1200">
        <a:solidFill>
          <a:schemeClr val="tx1"/>
        </a:solidFill>
        <a:latin typeface="+mn-lt"/>
        <a:ea typeface="+mn-ea"/>
        <a:cs typeface="+mn-cs"/>
      </a:defRPr>
    </a:lvl2pPr>
    <a:lvl3pPr marL="4442297" algn="l" defTabSz="4442297" rtl="0" eaLnBrk="1" latinLnBrk="0" hangingPunct="1">
      <a:defRPr sz="5994" kern="1200">
        <a:solidFill>
          <a:schemeClr val="tx1"/>
        </a:solidFill>
        <a:latin typeface="+mn-lt"/>
        <a:ea typeface="+mn-ea"/>
        <a:cs typeface="+mn-cs"/>
      </a:defRPr>
    </a:lvl3pPr>
    <a:lvl4pPr marL="6663444" algn="l" defTabSz="4442297" rtl="0" eaLnBrk="1" latinLnBrk="0" hangingPunct="1">
      <a:defRPr sz="5994" kern="1200">
        <a:solidFill>
          <a:schemeClr val="tx1"/>
        </a:solidFill>
        <a:latin typeface="+mn-lt"/>
        <a:ea typeface="+mn-ea"/>
        <a:cs typeface="+mn-cs"/>
      </a:defRPr>
    </a:lvl4pPr>
    <a:lvl5pPr marL="8884593" algn="l" defTabSz="4442297" rtl="0" eaLnBrk="1" latinLnBrk="0" hangingPunct="1">
      <a:defRPr sz="5994" kern="1200">
        <a:solidFill>
          <a:schemeClr val="tx1"/>
        </a:solidFill>
        <a:latin typeface="+mn-lt"/>
        <a:ea typeface="+mn-ea"/>
        <a:cs typeface="+mn-cs"/>
      </a:defRPr>
    </a:lvl5pPr>
    <a:lvl6pPr marL="11105741" algn="l" defTabSz="4442297" rtl="0" eaLnBrk="1" latinLnBrk="0" hangingPunct="1">
      <a:defRPr sz="5994" kern="1200">
        <a:solidFill>
          <a:schemeClr val="tx1"/>
        </a:solidFill>
        <a:latin typeface="+mn-lt"/>
        <a:ea typeface="+mn-ea"/>
        <a:cs typeface="+mn-cs"/>
      </a:defRPr>
    </a:lvl6pPr>
    <a:lvl7pPr marL="13326892" algn="l" defTabSz="4442297" rtl="0" eaLnBrk="1" latinLnBrk="0" hangingPunct="1">
      <a:defRPr sz="5994" kern="1200">
        <a:solidFill>
          <a:schemeClr val="tx1"/>
        </a:solidFill>
        <a:latin typeface="+mn-lt"/>
        <a:ea typeface="+mn-ea"/>
        <a:cs typeface="+mn-cs"/>
      </a:defRPr>
    </a:lvl7pPr>
    <a:lvl8pPr marL="15548039" algn="l" defTabSz="4442297" rtl="0" eaLnBrk="1" latinLnBrk="0" hangingPunct="1">
      <a:defRPr sz="5994" kern="1200">
        <a:solidFill>
          <a:schemeClr val="tx1"/>
        </a:solidFill>
        <a:latin typeface="+mn-lt"/>
        <a:ea typeface="+mn-ea"/>
        <a:cs typeface="+mn-cs"/>
      </a:defRPr>
    </a:lvl8pPr>
    <a:lvl9pPr marL="17769188" algn="l" defTabSz="4442297" rtl="0" eaLnBrk="1" latinLnBrk="0" hangingPunct="1">
      <a:defRPr sz="59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6388" y="514350"/>
            <a:ext cx="3451225" cy="2571750"/>
          </a:xfrm>
        </p:spPr>
      </p:sp>
      <p:sp>
        <p:nvSpPr>
          <p:cNvPr id="3" name="Notes Placeholder 2"/>
          <p:cNvSpPr>
            <a:spLocks noGrp="1"/>
          </p:cNvSpPr>
          <p:nvPr>
            <p:ph type="body" idx="1"/>
          </p:nvPr>
        </p:nvSpPr>
        <p:spPr/>
        <p:txBody>
          <a:bodyPr>
            <a:normAutofit/>
          </a:bodyPr>
          <a:lstStyle/>
          <a:p>
            <a:pPr marL="0" marR="0" lvl="0" indent="0" algn="l" defTabSz="4442297" rtl="0" eaLnBrk="1" fontAlgn="auto" latinLnBrk="0" hangingPunct="1">
              <a:lnSpc>
                <a:spcPct val="100000"/>
              </a:lnSpc>
              <a:spcBef>
                <a:spcPts val="0"/>
              </a:spcBef>
              <a:spcAft>
                <a:spcPts val="0"/>
              </a:spcAft>
              <a:buClrTx/>
              <a:buSzTx/>
              <a:buFontTx/>
              <a:buNone/>
              <a:tabLst/>
              <a:defRPr/>
            </a:pPr>
            <a:r>
              <a:rPr lang="es-US" sz="1800" kern="100" dirty="0">
                <a:effectLst/>
                <a:latin typeface="Arial" panose="020B0604020202020204" pitchFamily="34" charset="0"/>
                <a:ea typeface="Calibri" panose="020F0502020204030204" pitchFamily="34" charset="0"/>
                <a:cs typeface="Times New Roman" panose="02020603050405020304" pitchFamily="18" charset="0"/>
              </a:rPr>
              <a:t>Cada tabla y figura debe tener un título: </a:t>
            </a:r>
            <a:r>
              <a:rPr lang="es-US" sz="1800" kern="100" dirty="0">
                <a:effectLst/>
                <a:latin typeface="Arial" panose="020B0604020202020204" pitchFamily="34" charset="0"/>
                <a:ea typeface="Calibri" panose="020F0502020204030204" pitchFamily="34" charset="0"/>
                <a:cs typeface="Arial" panose="020B0604020202020204" pitchFamily="34" charset="0"/>
              </a:rPr>
              <a:t>Tamaño de letra de 30 a 34.</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17721080" y="36622"/>
          <a:ext cx="16485164" cy="32300061"/>
        </p:xfrm>
        <a:graphic>
          <a:graphicData uri="http://schemas.openxmlformats.org/drawingml/2006/table">
            <a:tbl>
              <a:tblPr firstRow="1" bandRow="1">
                <a:tableStyleId>{5C22544A-7EE6-4342-B048-85BDC9FD1C3A}</a:tableStyleId>
              </a:tblPr>
              <a:tblGrid>
                <a:gridCol w="7068706">
                  <a:extLst>
                    <a:ext uri="{9D8B030D-6E8A-4147-A177-3AD203B41FA5}">
                      <a16:colId xmlns:a16="http://schemas.microsoft.com/office/drawing/2014/main" val="20000"/>
                    </a:ext>
                  </a:extLst>
                </a:gridCol>
                <a:gridCol w="9416458">
                  <a:extLst>
                    <a:ext uri="{9D8B030D-6E8A-4147-A177-3AD203B41FA5}">
                      <a16:colId xmlns:a16="http://schemas.microsoft.com/office/drawing/2014/main" val="20001"/>
                    </a:ext>
                  </a:extLst>
                </a:gridCol>
              </a:tblGrid>
              <a:tr h="125171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847845">
                <a:tc gridSpan="2">
                  <a:txBody>
                    <a:bodyPr/>
                    <a:lstStyle/>
                    <a:p>
                      <a:pPr defTabSz="3765639"/>
                      <a:r>
                        <a:rPr lang="en-US" sz="1900" i="0" dirty="0">
                          <a:solidFill>
                            <a:srgbClr val="D9D9D9"/>
                          </a:solidFill>
                          <a:latin typeface="Arial"/>
                          <a:cs typeface="Arial"/>
                        </a:rPr>
                        <a:t>This PowerPoint template produces a </a:t>
                      </a:r>
                      <a:r>
                        <a:rPr lang="en-US" sz="1900" i="0" dirty="0">
                          <a:solidFill>
                            <a:srgbClr val="FFC000"/>
                          </a:solidFill>
                          <a:latin typeface="Arial"/>
                          <a:cs typeface="Arial"/>
                        </a:rPr>
                        <a:t>A1 </a:t>
                      </a:r>
                      <a:r>
                        <a:rPr lang="en-US" sz="19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the  </a:t>
                      </a:r>
                      <a:r>
                        <a:rPr lang="en-US" sz="1900" i="0" dirty="0">
                          <a:solidFill>
                            <a:srgbClr val="FFC000"/>
                          </a:solidFill>
                          <a:latin typeface="Arial"/>
                          <a:cs typeface="Arial"/>
                        </a:rPr>
                        <a:t>HELP DESK</a:t>
                      </a:r>
                      <a:r>
                        <a:rPr lang="en-US" sz="1900" i="0" baseline="0" dirty="0">
                          <a:solidFill>
                            <a:srgbClr val="D9D9D9"/>
                          </a:solidFill>
                          <a:latin typeface="Arial"/>
                          <a:cs typeface="Arial"/>
                        </a:rPr>
                        <a:t> </a:t>
                      </a:r>
                      <a:r>
                        <a:rPr lang="en-US" sz="1900" i="0" dirty="0">
                          <a:solidFill>
                            <a:srgbClr val="D9D9D9"/>
                          </a:solidFill>
                          <a:latin typeface="Arial"/>
                          <a:cs typeface="Arial"/>
                        </a:rPr>
                        <a:t>tab.</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To print your poster using our same-day professional printing service,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a:t>
                      </a:r>
                      <a:r>
                        <a:rPr lang="en-US" sz="1900" i="0" dirty="0">
                          <a:solidFill>
                            <a:srgbClr val="FFC000"/>
                          </a:solidFill>
                          <a:latin typeface="Arial"/>
                          <a:cs typeface="Arial"/>
                        </a:rPr>
                        <a:t>Order your poster</a:t>
                      </a:r>
                      <a:r>
                        <a:rPr lang="en-US" sz="1900" i="0" dirty="0">
                          <a:solidFill>
                            <a:srgbClr val="D9D9D9"/>
                          </a:solidFill>
                          <a:latin typeface="Arial"/>
                          <a:cs typeface="Arial"/>
                        </a:rPr>
                        <a:t>".</a:t>
                      </a:r>
                      <a:endParaRPr lang="en-US" sz="1900" b="1" dirty="0">
                        <a:solidFill>
                          <a:srgbClr val="D9D9D9"/>
                        </a:solidFill>
                        <a:latin typeface="Arial"/>
                        <a:cs typeface="Arial"/>
                      </a:endParaRPr>
                    </a:p>
                  </a:txBody>
                  <a:tcPr marL="371379" marR="185690" marT="146646" marB="48882">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89599">
                <a:tc>
                  <a:txBody>
                    <a:bodyPr/>
                    <a:lstStyle/>
                    <a:p>
                      <a:pPr algn="ctr"/>
                      <a:endParaRPr lang="en-US" sz="1900" dirty="0">
                        <a:solidFill>
                          <a:srgbClr val="1F3A4E"/>
                        </a:solidFill>
                      </a:endParaRPr>
                    </a:p>
                    <a:p>
                      <a:pPr algn="ctr"/>
                      <a:endParaRPr lang="en-US" sz="1900" dirty="0">
                        <a:solidFill>
                          <a:srgbClr val="1F3A4E"/>
                        </a:solidFill>
                      </a:endParaRPr>
                    </a:p>
                    <a:p>
                      <a:pPr algn="ctr"/>
                      <a:r>
                        <a:rPr lang="en-US" sz="1900" dirty="0">
                          <a:solidFill>
                            <a:schemeClr val="bg1"/>
                          </a:solidFill>
                          <a:latin typeface="Arial" panose="020B0604020202020204" pitchFamily="34" charset="0"/>
                          <a:cs typeface="Arial" panose="020B0604020202020204" pitchFamily="34" charset="0"/>
                        </a:rPr>
                        <a:t>This is a poster template for a </a:t>
                      </a:r>
                      <a:br>
                        <a:rPr lang="en-US" sz="1900" dirty="0">
                          <a:solidFill>
                            <a:schemeClr val="bg1"/>
                          </a:solidFill>
                          <a:latin typeface="Arial" panose="020B0604020202020204" pitchFamily="34" charset="0"/>
                          <a:cs typeface="Arial" panose="020B0604020202020204" pitchFamily="34" charset="0"/>
                        </a:rPr>
                      </a:br>
                      <a:r>
                        <a:rPr lang="en-US" sz="34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23.39 inches x 33.11 inches</a:t>
                      </a:r>
                      <a:r>
                        <a:rPr lang="en-US" sz="1900" dirty="0">
                          <a:solidFill>
                            <a:schemeClr val="bg1"/>
                          </a:solidFill>
                          <a:latin typeface="Arial" panose="020B0604020202020204" pitchFamily="34" charset="0"/>
                          <a:cs typeface="Arial" panose="020B0604020202020204" pitchFamily="34" charset="0"/>
                        </a:rPr>
                        <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research presentation poster</a:t>
                      </a:r>
                    </a:p>
                    <a:p>
                      <a:endParaRPr lang="en-US" sz="1900" dirty="0">
                        <a:solidFill>
                          <a:srgbClr val="1F3A4E"/>
                        </a:solidFill>
                      </a:endParaRPr>
                    </a:p>
                  </a:txBody>
                  <a:tcPr marL="185690" marR="185690" marT="48882" marB="48882">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r>
                        <a:rPr lang="en-US" sz="1900" b="0" baseline="0" dirty="0">
                          <a:solidFill>
                            <a:srgbClr val="FFC000"/>
                          </a:solidFill>
                          <a:latin typeface="Arial" panose="020B0604020202020204" pitchFamily="34" charset="0"/>
                          <a:cs typeface="Arial" panose="020B0604020202020204" pitchFamily="34" charset="0"/>
                        </a:rPr>
                        <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900" b="0" baseline="0" dirty="0">
                          <a:solidFill>
                            <a:srgbClr val="D9D9D9"/>
                          </a:solidFill>
                          <a:latin typeface="Arial" panose="020B0604020202020204" pitchFamily="34" charset="0"/>
                          <a:cs typeface="Arial" panose="020B0604020202020204" pitchFamily="34" charset="0"/>
                        </a:rPr>
                      </a:br>
                      <a:endParaRPr lang="en-US" sz="1900" b="0" baseline="0" dirty="0">
                        <a:solidFill>
                          <a:srgbClr val="FFC000"/>
                        </a:solidFill>
                        <a:latin typeface="Arial" panose="020B0604020202020204" pitchFamily="34" charset="0"/>
                        <a:cs typeface="Arial" panose="020B0604020202020204" pitchFamily="34" charset="0"/>
                      </a:endParaRPr>
                    </a:p>
                  </a:txBody>
                  <a:tcPr marL="371379" marR="185690" marT="146646" marB="48882">
                    <a:solidFill>
                      <a:srgbClr val="010101"/>
                    </a:solidFill>
                  </a:tcPr>
                </a:tc>
                <a:extLst>
                  <a:ext uri="{0D108BD9-81ED-4DB2-BD59-A6C34878D82A}">
                    <a16:rowId xmlns:a16="http://schemas.microsoft.com/office/drawing/2014/main" val="10008"/>
                  </a:ext>
                </a:extLst>
              </a:tr>
              <a:tr h="3571749">
                <a:tc>
                  <a:txBody>
                    <a:bodyPr/>
                    <a:lstStyle/>
                    <a:p>
                      <a:endParaRPr lang="en-US" sz="1900" dirty="0">
                        <a:solidFill>
                          <a:srgbClr val="1F3A4E"/>
                        </a:solidFill>
                      </a:endParaRPr>
                    </a:p>
                  </a:txBody>
                  <a:tcPr marL="185690" marR="185690" marT="48882" marB="48882">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8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9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1. </a:t>
                      </a:r>
                      <a:r>
                        <a:rPr lang="en-US" sz="19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2. </a:t>
                      </a:r>
                      <a:r>
                        <a:rPr lang="en-US" sz="19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371379" marR="185690" marT="146646" marB="48882">
                    <a:solidFill>
                      <a:srgbClr val="010101"/>
                    </a:solidFill>
                  </a:tcPr>
                </a:tc>
                <a:extLst>
                  <a:ext uri="{0D108BD9-81ED-4DB2-BD59-A6C34878D82A}">
                    <a16:rowId xmlns:a16="http://schemas.microsoft.com/office/drawing/2014/main" val="10001"/>
                  </a:ext>
                </a:extLst>
              </a:tr>
              <a:tr h="213254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r>
                        <a:rPr lang="en-US" sz="1900" b="0" baseline="0" dirty="0">
                          <a:solidFill>
                            <a:srgbClr val="FFC000"/>
                          </a:solidFill>
                          <a:latin typeface="Arial" panose="020B0604020202020204" pitchFamily="34" charset="0"/>
                          <a:cs typeface="Arial" panose="020B0604020202020204" pitchFamily="34" charset="0"/>
                        </a:rPr>
                        <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85690" marR="185690" marT="48882" marB="48882">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218722">
                <a:tc>
                  <a:txBody>
                    <a:bodyPr/>
                    <a:lstStyle/>
                    <a:p>
                      <a:endParaRPr lang="en-US" sz="1900" dirty="0">
                        <a:solidFill>
                          <a:srgbClr val="1F3A4E"/>
                        </a:solidFill>
                      </a:endParaRPr>
                    </a:p>
                  </a:txBody>
                  <a:tcPr marL="185690" marR="185690" marT="48882" marB="48882">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371379" marR="185690" marT="146646" marB="48882">
                    <a:solidFill>
                      <a:srgbClr val="010101"/>
                    </a:solidFill>
                  </a:tcPr>
                </a:tc>
                <a:extLst>
                  <a:ext uri="{0D108BD9-81ED-4DB2-BD59-A6C34878D82A}">
                    <a16:rowId xmlns:a16="http://schemas.microsoft.com/office/drawing/2014/main" val="10003"/>
                  </a:ext>
                </a:extLst>
              </a:tr>
              <a:tr h="3430608">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9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9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900" dirty="0">
                        <a:solidFill>
                          <a:srgbClr val="D9D9D9"/>
                        </a:solidFill>
                        <a:latin typeface="Arial" panose="020B0604020202020204" pitchFamily="34" charset="0"/>
                        <a:cs typeface="Arial" panose="020B0604020202020204" pitchFamily="34" charset="0"/>
                      </a:endParaRPr>
                    </a:p>
                  </a:txBody>
                  <a:tcPr marL="185690" marR="185690" marT="48882" marB="48882">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2716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371379" marR="185690" marT="146646" marB="48882">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997927">
                <a:tc gridSpan="2">
                  <a:txBody>
                    <a:bodyPr/>
                    <a:lstStyle/>
                    <a:p>
                      <a:endParaRPr lang="en-US" sz="1900" dirty="0">
                        <a:solidFill>
                          <a:schemeClr val="bg1"/>
                        </a:solidFill>
                        <a:latin typeface="Arial" panose="020B0604020202020204" pitchFamily="34" charset="0"/>
                        <a:cs typeface="Arial" panose="020B0604020202020204" pitchFamily="34" charset="0"/>
                      </a:endParaRPr>
                    </a:p>
                  </a:txBody>
                  <a:tcPr marL="371379" marR="185690" marT="146646" marB="48882">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210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Zoom in and look at your images at 100%-200% magnification. If they look clear, they will print well. </a:t>
                      </a:r>
                    </a:p>
                  </a:txBody>
                  <a:tcPr marL="371379" marR="185690" marT="146646" marB="48882">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769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900" noProof="0" dirty="0">
                        <a:solidFill>
                          <a:schemeClr val="bg1"/>
                        </a:solidFill>
                        <a:latin typeface="Arial"/>
                        <a:cs typeface="Arial"/>
                      </a:endParaRPr>
                    </a:p>
                  </a:txBody>
                  <a:tcPr marL="371379" marR="185690" marT="146646" marB="48882">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44549472" y="-151855"/>
          <a:ext cx="16369007" cy="32534823"/>
        </p:xfrm>
        <a:graphic>
          <a:graphicData uri="http://schemas.openxmlformats.org/drawingml/2006/table">
            <a:tbl>
              <a:tblPr firstRow="1" bandRow="1">
                <a:tableStyleId>{5C22544A-7EE6-4342-B048-85BDC9FD1C3A}</a:tableStyleId>
              </a:tblPr>
              <a:tblGrid>
                <a:gridCol w="6423154">
                  <a:extLst>
                    <a:ext uri="{9D8B030D-6E8A-4147-A177-3AD203B41FA5}">
                      <a16:colId xmlns:a16="http://schemas.microsoft.com/office/drawing/2014/main" val="20000"/>
                    </a:ext>
                  </a:extLst>
                </a:gridCol>
                <a:gridCol w="1929670">
                  <a:extLst>
                    <a:ext uri="{9D8B030D-6E8A-4147-A177-3AD203B41FA5}">
                      <a16:colId xmlns:a16="http://schemas.microsoft.com/office/drawing/2014/main" val="764104496"/>
                    </a:ext>
                  </a:extLst>
                </a:gridCol>
                <a:gridCol w="8016183">
                  <a:extLst>
                    <a:ext uri="{9D8B030D-6E8A-4147-A177-3AD203B41FA5}">
                      <a16:colId xmlns:a16="http://schemas.microsoft.com/office/drawing/2014/main" val="4164475170"/>
                    </a:ext>
                  </a:extLst>
                </a:gridCol>
              </a:tblGrid>
              <a:tr h="127458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24104">
                <a:tc gridSpan="3">
                  <a:txBody>
                    <a:bodyPr/>
                    <a:lstStyle/>
                    <a:p>
                      <a:pPr algn="l"/>
                      <a:r>
                        <a:rPr lang="en-US" sz="2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9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1900" dirty="0">
                        <a:solidFill>
                          <a:srgbClr val="FFC000"/>
                        </a:solidFill>
                      </a:endParaRP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371379" marR="185690" marT="146646" marB="48882">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54073">
                <a:tc gridSpan="3">
                  <a:txBody>
                    <a:bodyPr/>
                    <a:lstStyle/>
                    <a:p>
                      <a:r>
                        <a:rPr lang="en-US" sz="2100" b="1" dirty="0">
                          <a:solidFill>
                            <a:srgbClr val="FFC000"/>
                          </a:solidFill>
                          <a:latin typeface="Arial" panose="020B0604020202020204" pitchFamily="34" charset="0"/>
                          <a:cs typeface="Arial" panose="020B0604020202020204" pitchFamily="34" charset="0"/>
                        </a:rPr>
                        <a:t>How to change the column layout configuration</a:t>
                      </a:r>
                    </a:p>
                    <a:p>
                      <a:r>
                        <a:rPr lang="en-US" sz="19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900" dirty="0">
                          <a:solidFill>
                            <a:srgbClr val="D9D9D9"/>
                          </a:solidFill>
                          <a:latin typeface="Arial" panose="020B0604020202020204" pitchFamily="34" charset="0"/>
                          <a:cs typeface="Arial" panose="020B0604020202020204" pitchFamily="34" charset="0"/>
                        </a:rPr>
                        <a:t>You can see a tutorial here: </a:t>
                      </a:r>
                      <a:r>
                        <a:rPr lang="en-US" sz="1900" u="sng" dirty="0">
                          <a:solidFill>
                            <a:srgbClr val="FFC000"/>
                          </a:solidFill>
                          <a:latin typeface="Arial" panose="020B0604020202020204" pitchFamily="34" charset="0"/>
                          <a:cs typeface="Arial" panose="020B0604020202020204" pitchFamily="34" charset="0"/>
                        </a:rPr>
                        <a:t>https://</a:t>
                      </a:r>
                      <a:r>
                        <a:rPr lang="en-US" sz="1900" u="sng" dirty="0" err="1">
                          <a:solidFill>
                            <a:srgbClr val="FFC000"/>
                          </a:solidFill>
                          <a:latin typeface="Arial" panose="020B0604020202020204" pitchFamily="34" charset="0"/>
                          <a:cs typeface="Arial" panose="020B0604020202020204" pitchFamily="34" charset="0"/>
                        </a:rPr>
                        <a:t>www.posterpresentations.com</a:t>
                      </a:r>
                      <a:r>
                        <a:rPr lang="en-US" sz="1900" u="sng" dirty="0">
                          <a:solidFill>
                            <a:srgbClr val="FFC000"/>
                          </a:solidFill>
                          <a:latin typeface="Arial" panose="020B0604020202020204" pitchFamily="34" charset="0"/>
                          <a:cs typeface="Arial" panose="020B0604020202020204" pitchFamily="34" charset="0"/>
                        </a:rPr>
                        <a:t>/how-to-change-the-column-</a:t>
                      </a:r>
                      <a:r>
                        <a:rPr lang="en-US" sz="1900" u="sng" dirty="0" err="1">
                          <a:solidFill>
                            <a:srgbClr val="FFC000"/>
                          </a:solidFill>
                          <a:latin typeface="Arial" panose="020B0604020202020204" pitchFamily="34" charset="0"/>
                          <a:cs typeface="Arial" panose="020B0604020202020204" pitchFamily="34" charset="0"/>
                        </a:rPr>
                        <a:t>configuration.html</a:t>
                      </a:r>
                      <a:endParaRPr lang="en-US" sz="4700" u="sng" dirty="0">
                        <a:solidFill>
                          <a:srgbClr val="FFC000"/>
                        </a:solidFill>
                      </a:endParaRPr>
                    </a:p>
                  </a:txBody>
                  <a:tcPr marL="371379" marR="185690" marT="146646" marB="48882">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7946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panose="020B0604020202020204" pitchFamily="34" charset="0"/>
                          <a:cs typeface="Arial" panose="020B0604020202020204" pitchFamily="34" charset="0"/>
                        </a:rPr>
                        <a:t>The Quick Start</a:t>
                      </a:r>
                      <a:r>
                        <a:rPr lang="en-US" sz="1900" baseline="0" noProof="0" dirty="0">
                          <a:solidFill>
                            <a:srgbClr val="D9D9D9"/>
                          </a:solidFill>
                          <a:latin typeface="Arial" panose="020B0604020202020204" pitchFamily="34" charset="0"/>
                          <a:cs typeface="Arial" panose="020B0604020202020204" pitchFamily="34" charset="0"/>
                        </a:rPr>
                        <a:t> Guides</a:t>
                      </a:r>
                      <a:r>
                        <a:rPr lang="en-US" sz="1900" noProof="0" dirty="0">
                          <a:solidFill>
                            <a:srgbClr val="D9D9D9"/>
                          </a:solidFill>
                          <a:latin typeface="Arial" panose="020B0604020202020204" pitchFamily="34" charset="0"/>
                          <a:cs typeface="Arial" panose="020B0604020202020204" pitchFamily="34" charset="0"/>
                        </a:rPr>
                        <a:t> </a:t>
                      </a:r>
                      <a:r>
                        <a:rPr lang="en-US" sz="1900" u="sng" noProof="0" dirty="0">
                          <a:solidFill>
                            <a:srgbClr val="D9D9D9"/>
                          </a:solidFill>
                          <a:latin typeface="Arial" panose="020B0604020202020204" pitchFamily="34" charset="0"/>
                          <a:cs typeface="Arial" panose="020B0604020202020204" pitchFamily="34" charset="0"/>
                        </a:rPr>
                        <a:t>are outside the template’s printable area</a:t>
                      </a:r>
                      <a:r>
                        <a:rPr lang="en-US" sz="1900" noProof="0" dirty="0">
                          <a:solidFill>
                            <a:srgbClr val="D9D9D9"/>
                          </a:solidFill>
                          <a:latin typeface="Arial" panose="020B0604020202020204" pitchFamily="34" charset="0"/>
                          <a:cs typeface="Arial" panose="020B0604020202020204" pitchFamily="34" charset="0"/>
                        </a:rPr>
                        <a:t> and they will not be on the printed poster</a:t>
                      </a:r>
                      <a:r>
                        <a:rPr lang="en-US" sz="19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To hide the guides click on the </a:t>
                      </a:r>
                      <a:r>
                        <a:rPr lang="en-US" sz="1900" b="1" baseline="0" noProof="0" dirty="0">
                          <a:solidFill>
                            <a:srgbClr val="D9D9D9"/>
                          </a:solidFill>
                          <a:latin typeface="Arial" panose="020B0604020202020204" pitchFamily="34" charset="0"/>
                          <a:cs typeface="Arial" panose="020B0604020202020204" pitchFamily="34" charset="0"/>
                        </a:rPr>
                        <a:t>Home</a:t>
                      </a:r>
                      <a:r>
                        <a:rPr lang="en-US" sz="19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900" b="1"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900" b="1" baseline="0" noProof="0" dirty="0">
                          <a:solidFill>
                            <a:srgbClr val="D9D9D9"/>
                          </a:solidFill>
                          <a:latin typeface="Arial" panose="020B0604020202020204" pitchFamily="34" charset="0"/>
                          <a:cs typeface="Arial" panose="020B0604020202020204" pitchFamily="34" charset="0"/>
                        </a:rPr>
                        <a:t>Without Guides </a:t>
                      </a:r>
                      <a:r>
                        <a:rPr lang="en-US" sz="1900" b="0"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a:t>
                      </a:r>
                      <a:endParaRPr lang="en-US" sz="19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82315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946670">
                <a:tc>
                  <a:txBody>
                    <a:bodyPr/>
                    <a:lstStyle/>
                    <a:p>
                      <a:pPr rtl="0"/>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pPr rtl="0"/>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371379" marR="185690" marT="146646" marB="48882">
                    <a:solidFill>
                      <a:srgbClr val="010101"/>
                    </a:solidFill>
                  </a:tcPr>
                </a:tc>
                <a:tc gridSpan="2">
                  <a:txBody>
                    <a:bodyPr/>
                    <a:lstStyle/>
                    <a:p>
                      <a:pPr rtl="0"/>
                      <a:r>
                        <a:rPr lang="en-US" sz="9400" b="1" dirty="0">
                          <a:solidFill>
                            <a:srgbClr val="D9D9D9"/>
                          </a:solidFill>
                          <a:latin typeface="Arial" panose="020B0604020202020204" pitchFamily="34" charset="0"/>
                          <a:cs typeface="Arial" panose="020B0604020202020204" pitchFamily="34" charset="0"/>
                        </a:rPr>
                        <a:t>F5</a:t>
                      </a:r>
                      <a:r>
                        <a:rPr lang="en-US" sz="1900" baseline="0" dirty="0">
                          <a:solidFill>
                            <a:srgbClr val="D9D9D9"/>
                          </a:solidFill>
                          <a:latin typeface="Arial" panose="020B0604020202020204" pitchFamily="34" charset="0"/>
                          <a:cs typeface="Arial" panose="020B0604020202020204" pitchFamily="34" charset="0"/>
                        </a:rPr>
                        <a:t> </a:t>
                      </a:r>
                      <a:endParaRPr lang="en-US" sz="1900" dirty="0">
                        <a:solidFill>
                          <a:srgbClr val="D9D9D9"/>
                        </a:solidFill>
                        <a:latin typeface="Arial" panose="020B0604020202020204" pitchFamily="34" charset="0"/>
                        <a:cs typeface="Arial" panose="020B0604020202020204" pitchFamily="34" charset="0"/>
                      </a:endParaRPr>
                    </a:p>
                  </a:txBody>
                  <a:tcPr marL="371379" marR="185690" marT="146646" marB="48882">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599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When you are ready to have your poster printed go online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and click on the "</a:t>
                      </a:r>
                      <a:r>
                        <a:rPr lang="en-US" sz="1900" noProof="0" dirty="0">
                          <a:solidFill>
                            <a:srgbClr val="FFC000"/>
                          </a:solidFill>
                          <a:latin typeface="Arial"/>
                          <a:cs typeface="Arial"/>
                        </a:rPr>
                        <a:t>Order Your Poster</a:t>
                      </a:r>
                      <a:r>
                        <a:rPr lang="en-US" sz="19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
                      </a:r>
                      <a:br>
                        <a:rPr lang="en-US" sz="1900" noProof="0" dirty="0">
                          <a:solidFill>
                            <a:srgbClr val="D9D9D9"/>
                          </a:solidFill>
                          <a:latin typeface="Arial"/>
                          <a:cs typeface="Arial"/>
                        </a:rPr>
                      </a:br>
                      <a:r>
                        <a:rPr lang="en-US" sz="1900" noProof="0" dirty="0">
                          <a:solidFill>
                            <a:srgbClr val="D9D9D9"/>
                          </a:solidFill>
                          <a:latin typeface="Arial"/>
                          <a:cs typeface="Arial"/>
                        </a:rPr>
                        <a:t>Go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for more information.</a:t>
                      </a:r>
                    </a:p>
                  </a:txBody>
                  <a:tcPr marL="371379" marR="185690" marT="146646" marB="48882">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19552">
                <a:tc gridSpan="3">
                  <a:txBody>
                    <a:bodyPr/>
                    <a:lstStyle/>
                    <a:p>
                      <a:endParaRPr lang="en-US" sz="1900" dirty="0">
                        <a:solidFill>
                          <a:srgbClr val="1F3A4E"/>
                        </a:solidFill>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22053">
                <a:tc gridSpan="2">
                  <a:txBody>
                    <a:bodyPr/>
                    <a:lstStyle/>
                    <a:p>
                      <a:pPr>
                        <a:lnSpc>
                          <a:spcPts val="2600"/>
                        </a:lnSpc>
                      </a:pPr>
                      <a:r>
                        <a:rPr lang="en-US" sz="1900" dirty="0">
                          <a:solidFill>
                            <a:schemeClr val="bg1">
                              <a:lumMod val="85000"/>
                            </a:schemeClr>
                          </a:solidFill>
                          <a:latin typeface="Arial"/>
                          <a:cs typeface="Arial"/>
                        </a:rPr>
                        <a:t>© 2019</a:t>
                      </a:r>
                      <a:r>
                        <a:rPr lang="en-US" sz="1900" baseline="0" dirty="0">
                          <a:solidFill>
                            <a:schemeClr val="bg1">
                              <a:lumMod val="85000"/>
                            </a:schemeClr>
                          </a:solidFill>
                          <a:latin typeface="Arial"/>
                          <a:cs typeface="Arial"/>
                        </a:rPr>
                        <a:t> </a:t>
                      </a:r>
                      <a:r>
                        <a:rPr lang="en-US" sz="1900" dirty="0" err="1">
                          <a:solidFill>
                            <a:schemeClr val="bg1">
                              <a:lumMod val="85000"/>
                            </a:schemeClr>
                          </a:solidFill>
                          <a:latin typeface="Arial"/>
                          <a:cs typeface="Arial"/>
                        </a:rPr>
                        <a:t>PosterPresentations.com</a:t>
                      </a:r>
                      <a:r>
                        <a:rPr lang="en-US" sz="1900" dirty="0">
                          <a:solidFill>
                            <a:schemeClr val="bg1">
                              <a:lumMod val="85000"/>
                            </a:schemeClr>
                          </a:solidFill>
                          <a:latin typeface="Arial"/>
                          <a:cs typeface="Arial"/>
                        </a:rPr>
                        <a:t/>
                      </a:r>
                      <a:br>
                        <a:rPr lang="en-US" sz="1900" dirty="0">
                          <a:solidFill>
                            <a:schemeClr val="bg1">
                              <a:lumMod val="85000"/>
                            </a:schemeClr>
                          </a:solidFill>
                          <a:latin typeface="Arial"/>
                          <a:cs typeface="Arial"/>
                        </a:rPr>
                      </a:br>
                      <a:r>
                        <a:rPr lang="en-US" sz="1900" dirty="0">
                          <a:solidFill>
                            <a:schemeClr val="bg1">
                              <a:lumMod val="85000"/>
                            </a:schemeClr>
                          </a:solidFill>
                          <a:latin typeface="Arial"/>
                          <a:cs typeface="Arial"/>
                        </a:rPr>
                        <a:t>2117 Fourth Street ,</a:t>
                      </a:r>
                      <a:r>
                        <a:rPr lang="en-US" sz="1900" baseline="0" dirty="0">
                          <a:solidFill>
                            <a:schemeClr val="bg1">
                              <a:lumMod val="85000"/>
                            </a:schemeClr>
                          </a:solidFill>
                          <a:latin typeface="Arial"/>
                          <a:cs typeface="Arial"/>
                        </a:rPr>
                        <a:t> STE C        </a:t>
                      </a:r>
                    </a:p>
                    <a:p>
                      <a:pPr>
                        <a:lnSpc>
                          <a:spcPts val="2600"/>
                        </a:lnSpc>
                      </a:pPr>
                      <a:r>
                        <a:rPr lang="en-US" sz="1900" baseline="0" dirty="0">
                          <a:solidFill>
                            <a:schemeClr val="bg1">
                              <a:lumMod val="85000"/>
                            </a:schemeClr>
                          </a:solidFill>
                          <a:latin typeface="Arial"/>
                          <a:cs typeface="Arial"/>
                        </a:rPr>
                        <a:t>Berkeley CA 94710 USA</a:t>
                      </a:r>
                      <a:endParaRPr lang="en-US" sz="1900" dirty="0">
                        <a:solidFill>
                          <a:schemeClr val="bg1">
                            <a:lumMod val="85000"/>
                          </a:schemeClr>
                        </a:solidFill>
                        <a:latin typeface="Arial"/>
                        <a:cs typeface="Arial"/>
                      </a:endParaRPr>
                    </a:p>
                  </a:txBody>
                  <a:tcPr marL="371379" marR="185690" marT="146646" marB="48882">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900" b="1" dirty="0">
                          <a:solidFill>
                            <a:srgbClr val="D0D0D0"/>
                          </a:solidFill>
                          <a:latin typeface="Arial"/>
                          <a:cs typeface="Arial"/>
                        </a:rPr>
                        <a:t>For complete tutorials</a:t>
                      </a:r>
                      <a:r>
                        <a:rPr lang="en-US" sz="19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500" b="1" dirty="0">
                          <a:solidFill>
                            <a:srgbClr val="FFC000"/>
                          </a:solidFill>
                          <a:latin typeface="Arial"/>
                          <a:cs typeface="Arial"/>
                        </a:rPr>
                        <a:t>https://</a:t>
                      </a:r>
                      <a:r>
                        <a:rPr lang="en-US" sz="1500" b="1" dirty="0" err="1">
                          <a:solidFill>
                            <a:srgbClr val="FFC000"/>
                          </a:solidFill>
                          <a:latin typeface="Arial"/>
                          <a:cs typeface="Arial"/>
                        </a:rPr>
                        <a:t>www.posterpresentations.com</a:t>
                      </a:r>
                      <a:r>
                        <a:rPr lang="en-US" sz="1500" b="1" dirty="0">
                          <a:solidFill>
                            <a:srgbClr val="FFC000"/>
                          </a:solidFill>
                          <a:latin typeface="Arial"/>
                          <a:cs typeface="Arial"/>
                        </a:rPr>
                        <a:t>/</a:t>
                      </a:r>
                      <a:r>
                        <a:rPr lang="en-US" sz="1500" b="1" dirty="0" err="1">
                          <a:solidFill>
                            <a:srgbClr val="FFC000"/>
                          </a:solidFill>
                          <a:latin typeface="Arial"/>
                          <a:cs typeface="Arial"/>
                        </a:rPr>
                        <a:t>helpdesk.html</a:t>
                      </a:r>
                      <a:endParaRPr lang="en-US" sz="10300" dirty="0"/>
                    </a:p>
                  </a:txBody>
                  <a:tcPr marL="371379" marR="185690" marT="146646" marB="4888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a:xfrm>
            <a:off x="420653" y="6541417"/>
            <a:ext cx="23691084" cy="6184893"/>
          </a:xfrm>
        </p:spPr>
        <p:txBody>
          <a:bodyPr/>
          <a:lstStyle/>
          <a:p>
            <a:pPr algn="just"/>
            <a:r>
              <a:rPr lang="es-ES" sz="4800" b="0" u="none" dirty="0" smtClean="0">
                <a:solidFill>
                  <a:schemeClr val="tx1"/>
                </a:solidFill>
                <a:latin typeface="Arial" panose="020B0604020202020204" pitchFamily="34" charset="0"/>
                <a:cs typeface="Arial" panose="020B0604020202020204" pitchFamily="34" charset="0"/>
              </a:rPr>
              <a:t>La </a:t>
            </a:r>
            <a:r>
              <a:rPr lang="es-ES" sz="4800" b="0" u="none" dirty="0">
                <a:solidFill>
                  <a:schemeClr val="tx1"/>
                </a:solidFill>
                <a:latin typeface="Arial" panose="020B0604020202020204" pitchFamily="34" charset="0"/>
                <a:cs typeface="Arial" panose="020B0604020202020204" pitchFamily="34" charset="0"/>
              </a:rPr>
              <a:t>vacuna terapéutica </a:t>
            </a:r>
            <a:r>
              <a:rPr lang="es-ES" sz="4800" b="0" u="none" dirty="0" err="1">
                <a:solidFill>
                  <a:schemeClr val="tx1"/>
                </a:solidFill>
                <a:latin typeface="Arial" panose="020B0604020202020204" pitchFamily="34" charset="0"/>
                <a:cs typeface="Arial" panose="020B0604020202020204" pitchFamily="34" charset="0"/>
              </a:rPr>
              <a:t>CIMAvax</a:t>
            </a:r>
            <a:r>
              <a:rPr lang="es-ES" sz="4800" b="0" u="none" dirty="0">
                <a:solidFill>
                  <a:schemeClr val="tx1"/>
                </a:solidFill>
                <a:latin typeface="Arial" panose="020B0604020202020204" pitchFamily="34" charset="0"/>
                <a:cs typeface="Arial" panose="020B0604020202020204" pitchFamily="34" charset="0"/>
              </a:rPr>
              <a:t>-EGF® ha demostrado seguridad y eficacia, pero su adyuvante actual </a:t>
            </a:r>
            <a:r>
              <a:rPr lang="es-ES" sz="4800" b="0" u="none" dirty="0" err="1">
                <a:solidFill>
                  <a:schemeClr val="tx1"/>
                </a:solidFill>
                <a:latin typeface="Arial" panose="020B0604020202020204" pitchFamily="34" charset="0"/>
                <a:cs typeface="Arial" panose="020B0604020202020204" pitchFamily="34" charset="0"/>
              </a:rPr>
              <a:t>Montanide</a:t>
            </a:r>
            <a:r>
              <a:rPr lang="es-ES" sz="4800" b="0" u="none" dirty="0">
                <a:solidFill>
                  <a:schemeClr val="tx1"/>
                </a:solidFill>
                <a:latin typeface="Arial" panose="020B0604020202020204" pitchFamily="34" charset="0"/>
                <a:cs typeface="Arial" panose="020B0604020202020204" pitchFamily="34" charset="0"/>
              </a:rPr>
              <a:t> ISA 51 VG se asocia a reacciones adversas locales. </a:t>
            </a:r>
            <a:r>
              <a:rPr lang="es-ES" sz="4800" b="0" u="none" dirty="0" smtClean="0">
                <a:solidFill>
                  <a:schemeClr val="tx1"/>
                </a:solidFill>
                <a:latin typeface="Arial" panose="020B0604020202020204" pitchFamily="34" charset="0"/>
                <a:cs typeface="Arial" panose="020B0604020202020204" pitchFamily="34" charset="0"/>
              </a:rPr>
              <a:t>Las </a:t>
            </a:r>
            <a:r>
              <a:rPr lang="es-ES" sz="4800" b="0" u="none" dirty="0" err="1">
                <a:solidFill>
                  <a:schemeClr val="tx1"/>
                </a:solidFill>
                <a:latin typeface="Arial" panose="020B0604020202020204" pitchFamily="34" charset="0"/>
                <a:cs typeface="Arial" panose="020B0604020202020204" pitchFamily="34" charset="0"/>
              </a:rPr>
              <a:t>nanopartículas</a:t>
            </a:r>
            <a:r>
              <a:rPr lang="es-ES" sz="4800" b="0" u="none" dirty="0">
                <a:solidFill>
                  <a:schemeClr val="tx1"/>
                </a:solidFill>
                <a:latin typeface="Arial" panose="020B0604020202020204" pitchFamily="34" charset="0"/>
                <a:cs typeface="Arial" panose="020B0604020202020204" pitchFamily="34" charset="0"/>
              </a:rPr>
              <a:t> de </a:t>
            </a:r>
            <a:r>
              <a:rPr lang="es-ES" sz="4800" b="0" u="none" dirty="0" err="1">
                <a:solidFill>
                  <a:schemeClr val="tx1"/>
                </a:solidFill>
                <a:latin typeface="Arial" panose="020B0604020202020204" pitchFamily="34" charset="0"/>
                <a:cs typeface="Arial" panose="020B0604020202020204" pitchFamily="34" charset="0"/>
              </a:rPr>
              <a:t>hidroxiapatita</a:t>
            </a:r>
            <a:r>
              <a:rPr lang="es-ES" sz="4800" b="0" u="none" dirty="0">
                <a:solidFill>
                  <a:schemeClr val="tx1"/>
                </a:solidFill>
                <a:latin typeface="Arial" panose="020B0604020202020204" pitchFamily="34" charset="0"/>
                <a:cs typeface="Arial" panose="020B0604020202020204" pitchFamily="34" charset="0"/>
              </a:rPr>
              <a:t> surgen como una alternativa promisoria. La cuantificación de fósforo (P) en estos </a:t>
            </a:r>
            <a:r>
              <a:rPr lang="es-ES" sz="4800" b="0" u="none" dirty="0" err="1">
                <a:solidFill>
                  <a:schemeClr val="tx1"/>
                </a:solidFill>
                <a:latin typeface="Arial" panose="020B0604020202020204" pitchFamily="34" charset="0"/>
                <a:cs typeface="Arial" panose="020B0604020202020204" pitchFamily="34" charset="0"/>
              </a:rPr>
              <a:t>nanosistemas</a:t>
            </a:r>
            <a:r>
              <a:rPr lang="es-ES" sz="4800" b="0" u="none" dirty="0">
                <a:solidFill>
                  <a:schemeClr val="tx1"/>
                </a:solidFill>
                <a:latin typeface="Arial" panose="020B0604020202020204" pitchFamily="34" charset="0"/>
                <a:cs typeface="Arial" panose="020B0604020202020204" pitchFamily="34" charset="0"/>
              </a:rPr>
              <a:t> es esencial para determinar la relación molar </a:t>
            </a:r>
            <a:r>
              <a:rPr lang="es-ES" sz="4800" b="0" u="none" dirty="0" smtClean="0">
                <a:solidFill>
                  <a:schemeClr val="tx1"/>
                </a:solidFill>
                <a:latin typeface="Arial" panose="020B0604020202020204" pitchFamily="34" charset="0"/>
                <a:cs typeface="Arial" panose="020B0604020202020204" pitchFamily="34" charset="0"/>
              </a:rPr>
              <a:t>calcio/fósforo. El </a:t>
            </a:r>
            <a:r>
              <a:rPr lang="es-ES" sz="4800" b="0" u="none" dirty="0">
                <a:solidFill>
                  <a:schemeClr val="tx1"/>
                </a:solidFill>
                <a:latin typeface="Arial" panose="020B0604020202020204" pitchFamily="34" charset="0"/>
                <a:cs typeface="Arial" panose="020B0604020202020204" pitchFamily="34" charset="0"/>
              </a:rPr>
              <a:t>desarrollo analítico enfocado a calidad, requiere materiales de referencia homogéneos y bien </a:t>
            </a:r>
            <a:r>
              <a:rPr lang="es-ES" sz="4800" b="0" u="none" dirty="0" smtClean="0">
                <a:solidFill>
                  <a:schemeClr val="tx1"/>
                </a:solidFill>
                <a:latin typeface="Arial" panose="020B0604020202020204" pitchFamily="34" charset="0"/>
                <a:cs typeface="Arial" panose="020B0604020202020204" pitchFamily="34" charset="0"/>
              </a:rPr>
              <a:t>establecidos. </a:t>
            </a:r>
            <a:endParaRPr lang="es-ES" sz="4800" b="0" u="none" dirty="0">
              <a:solidFill>
                <a:schemeClr val="tx1"/>
              </a:solidFill>
              <a:latin typeface="Arial" panose="020B0604020202020204" pitchFamily="34" charset="0"/>
              <a:cs typeface="Arial" panose="020B0604020202020204" pitchFamily="34" charset="0"/>
            </a:endParaRPr>
          </a:p>
          <a:p>
            <a:pPr algn="just"/>
            <a:r>
              <a:rPr lang="es-ES" sz="4800" b="0" u="none" dirty="0">
                <a:solidFill>
                  <a:schemeClr val="tx1"/>
                </a:solidFill>
                <a:latin typeface="Arial" panose="020B0604020202020204" pitchFamily="34" charset="0"/>
                <a:cs typeface="Arial" panose="020B0604020202020204" pitchFamily="34" charset="0"/>
              </a:rPr>
              <a:t>Objetivo: Preparar y caracterizar los materiales de referencia para cuantificación espectrofotométrica de fósforo en </a:t>
            </a:r>
            <a:r>
              <a:rPr lang="es-ES" sz="4800" b="0" u="none" dirty="0" err="1">
                <a:solidFill>
                  <a:schemeClr val="tx1"/>
                </a:solidFill>
                <a:latin typeface="Arial" panose="020B0604020202020204" pitchFamily="34" charset="0"/>
                <a:cs typeface="Arial" panose="020B0604020202020204" pitchFamily="34" charset="0"/>
              </a:rPr>
              <a:t>nanopartículas</a:t>
            </a:r>
            <a:r>
              <a:rPr lang="es-ES" sz="4800" b="0" u="none" dirty="0">
                <a:solidFill>
                  <a:schemeClr val="tx1"/>
                </a:solidFill>
                <a:latin typeface="Arial" panose="020B0604020202020204" pitchFamily="34" charset="0"/>
                <a:cs typeface="Arial" panose="020B0604020202020204" pitchFamily="34" charset="0"/>
              </a:rPr>
              <a:t> de </a:t>
            </a:r>
            <a:r>
              <a:rPr lang="es-ES" sz="4800" b="0" u="none" dirty="0" err="1">
                <a:solidFill>
                  <a:schemeClr val="tx1"/>
                </a:solidFill>
                <a:latin typeface="Arial" panose="020B0604020202020204" pitchFamily="34" charset="0"/>
                <a:cs typeface="Arial" panose="020B0604020202020204" pitchFamily="34" charset="0"/>
              </a:rPr>
              <a:t>hidroxiapatita</a:t>
            </a:r>
            <a:r>
              <a:rPr lang="es-ES" sz="4800" b="0" u="none" dirty="0">
                <a:solidFill>
                  <a:schemeClr val="tx1"/>
                </a:solidFill>
                <a:latin typeface="Arial" panose="020B0604020202020204" pitchFamily="34" charset="0"/>
                <a:cs typeface="Arial" panose="020B0604020202020204" pitchFamily="34" charset="0"/>
              </a:rPr>
              <a:t>.</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420652" y="13146637"/>
            <a:ext cx="23816465" cy="7957686"/>
          </a:xfrm>
        </p:spPr>
        <p:txBody>
          <a:bodyPr/>
          <a:lstStyle/>
          <a:p>
            <a:pPr algn="just"/>
            <a:r>
              <a:rPr lang="es-ES" sz="4800" b="0" u="none" dirty="0">
                <a:solidFill>
                  <a:schemeClr val="tx1"/>
                </a:solidFill>
                <a:latin typeface="Arial" panose="020B0604020202020204" pitchFamily="34" charset="0"/>
                <a:cs typeface="Arial" panose="020B0604020202020204" pitchFamily="34" charset="0"/>
              </a:rPr>
              <a:t>Se utilizaron el </a:t>
            </a:r>
            <a:r>
              <a:rPr lang="es-ES" sz="4800" b="0" u="none" dirty="0" smtClean="0">
                <a:solidFill>
                  <a:schemeClr val="tx1"/>
                </a:solidFill>
                <a:latin typeface="Arial" panose="020B0604020202020204" pitchFamily="34" charset="0"/>
                <a:cs typeface="Arial" panose="020B0604020202020204" pitchFamily="34" charset="0"/>
              </a:rPr>
              <a:t>KH</a:t>
            </a:r>
            <a:r>
              <a:rPr lang="es-ES" sz="4800" b="0" u="none" baseline="-25000" dirty="0" smtClean="0">
                <a:solidFill>
                  <a:schemeClr val="tx1"/>
                </a:solidFill>
                <a:latin typeface="Arial" panose="020B0604020202020204" pitchFamily="34" charset="0"/>
                <a:cs typeface="Arial" panose="020B0604020202020204" pitchFamily="34" charset="0"/>
              </a:rPr>
              <a:t>2</a:t>
            </a:r>
            <a:r>
              <a:rPr lang="es-ES" sz="4800" b="0" u="none" dirty="0" smtClean="0">
                <a:solidFill>
                  <a:schemeClr val="tx1"/>
                </a:solidFill>
                <a:latin typeface="Arial" panose="020B0604020202020204" pitchFamily="34" charset="0"/>
                <a:cs typeface="Arial" panose="020B0604020202020204" pitchFamily="34" charset="0"/>
              </a:rPr>
              <a:t>PO</a:t>
            </a:r>
            <a:r>
              <a:rPr lang="es-ES" sz="4800" b="0" u="none" baseline="-25000" dirty="0" smtClean="0">
                <a:solidFill>
                  <a:schemeClr val="tx1"/>
                </a:solidFill>
                <a:latin typeface="Arial" panose="020B0604020202020204" pitchFamily="34" charset="0"/>
                <a:cs typeface="Arial" panose="020B0604020202020204" pitchFamily="34" charset="0"/>
              </a:rPr>
              <a:t>4</a:t>
            </a:r>
            <a:r>
              <a:rPr lang="es-ES" sz="4800" b="0" u="none" dirty="0">
                <a:solidFill>
                  <a:schemeClr val="tx1"/>
                </a:solidFill>
                <a:latin typeface="Arial" panose="020B0604020202020204" pitchFamily="34" charset="0"/>
                <a:cs typeface="Arial" panose="020B0604020202020204" pitchFamily="34" charset="0"/>
              </a:rPr>
              <a:t> </a:t>
            </a:r>
            <a:r>
              <a:rPr lang="es-ES" sz="4800" b="0" u="none" dirty="0" smtClean="0">
                <a:solidFill>
                  <a:schemeClr val="tx1"/>
                </a:solidFill>
                <a:latin typeface="Arial" panose="020B0604020202020204" pitchFamily="34" charset="0"/>
                <a:cs typeface="Arial" panose="020B0604020202020204" pitchFamily="34" charset="0"/>
              </a:rPr>
              <a:t>y el Ca</a:t>
            </a:r>
            <a:r>
              <a:rPr lang="es-ES" sz="4800" b="0" u="none" baseline="-25000" dirty="0" smtClean="0">
                <a:solidFill>
                  <a:schemeClr val="tx1"/>
                </a:solidFill>
                <a:latin typeface="Arial" panose="020B0604020202020204" pitchFamily="34" charset="0"/>
                <a:cs typeface="Arial" panose="020B0604020202020204" pitchFamily="34" charset="0"/>
              </a:rPr>
              <a:t>3</a:t>
            </a:r>
            <a:r>
              <a:rPr lang="es-ES" sz="4800" b="0" u="none" dirty="0" smtClean="0">
                <a:solidFill>
                  <a:schemeClr val="tx1"/>
                </a:solidFill>
                <a:latin typeface="Arial" panose="020B0604020202020204" pitchFamily="34" charset="0"/>
                <a:cs typeface="Arial" panose="020B0604020202020204" pitchFamily="34" charset="0"/>
              </a:rPr>
              <a:t>(PO</a:t>
            </a:r>
            <a:r>
              <a:rPr lang="es-ES" sz="4800" b="0" u="none" baseline="-25000" dirty="0" smtClean="0">
                <a:solidFill>
                  <a:schemeClr val="tx1"/>
                </a:solidFill>
                <a:latin typeface="Arial" panose="020B0604020202020204" pitchFamily="34" charset="0"/>
                <a:cs typeface="Arial" panose="020B0604020202020204" pitchFamily="34" charset="0"/>
              </a:rPr>
              <a:t>4</a:t>
            </a:r>
            <a:r>
              <a:rPr lang="es-ES" sz="4800" b="0" u="none" dirty="0" smtClean="0">
                <a:solidFill>
                  <a:schemeClr val="tx1"/>
                </a:solidFill>
                <a:latin typeface="Arial" panose="020B0604020202020204" pitchFamily="34" charset="0"/>
                <a:cs typeface="Arial" panose="020B0604020202020204" pitchFamily="34" charset="0"/>
              </a:rPr>
              <a:t>)</a:t>
            </a:r>
            <a:r>
              <a:rPr lang="es-ES" sz="4800" b="0" u="none" baseline="-25000" dirty="0" smtClean="0">
                <a:solidFill>
                  <a:schemeClr val="tx1"/>
                </a:solidFill>
                <a:latin typeface="Arial" panose="020B0604020202020204" pitchFamily="34" charset="0"/>
                <a:cs typeface="Arial" panose="020B0604020202020204" pitchFamily="34" charset="0"/>
              </a:rPr>
              <a:t>2</a:t>
            </a:r>
            <a:r>
              <a:rPr lang="es-ES" sz="4800" b="0" u="none" dirty="0" smtClean="0">
                <a:solidFill>
                  <a:schemeClr val="tx1"/>
                </a:solidFill>
                <a:latin typeface="Arial" panose="020B0604020202020204" pitchFamily="34" charset="0"/>
                <a:cs typeface="Arial" panose="020B0604020202020204" pitchFamily="34" charset="0"/>
              </a:rPr>
              <a:t>, </a:t>
            </a:r>
            <a:r>
              <a:rPr lang="es-ES" sz="4800" b="0" u="none" dirty="0">
                <a:solidFill>
                  <a:schemeClr val="tx1"/>
                </a:solidFill>
                <a:latin typeface="Arial" panose="020B0604020202020204" pitchFamily="34" charset="0"/>
                <a:cs typeface="Arial" panose="020B0604020202020204" pitchFamily="34" charset="0"/>
              </a:rPr>
              <a:t>como material de referencia de trabajo de la curva de calibración y como muestra control positivo, respectivamente. </a:t>
            </a:r>
            <a:r>
              <a:rPr lang="es-ES" sz="4800" b="0" u="none" dirty="0" smtClean="0">
                <a:solidFill>
                  <a:schemeClr val="tx1"/>
                </a:solidFill>
                <a:latin typeface="Arial" panose="020B0604020202020204" pitchFamily="34" charset="0"/>
                <a:cs typeface="Arial" panose="020B0604020202020204" pitchFamily="34" charset="0"/>
              </a:rPr>
              <a:t>Se controlaron por monografía EP vigente. Homogeneidad por contenido volumétrico. </a:t>
            </a:r>
          </a:p>
          <a:p>
            <a:pPr algn="just"/>
            <a:r>
              <a:rPr lang="es-ES" sz="4800" b="0" u="none" dirty="0" smtClean="0">
                <a:solidFill>
                  <a:schemeClr val="tx1"/>
                </a:solidFill>
                <a:latin typeface="Arial" panose="020B0604020202020204" pitchFamily="34" charset="0"/>
                <a:cs typeface="Arial" panose="020B0604020202020204" pitchFamily="34" charset="0"/>
              </a:rPr>
              <a:t>Para el </a:t>
            </a:r>
            <a:r>
              <a:rPr lang="es-ES" sz="4800" b="0" u="none" dirty="0">
                <a:solidFill>
                  <a:schemeClr val="tx1"/>
                </a:solidFill>
                <a:latin typeface="Arial" panose="020B0604020202020204" pitchFamily="34" charset="0"/>
                <a:cs typeface="Arial" panose="020B0604020202020204" pitchFamily="34" charset="0"/>
              </a:rPr>
              <a:t>KH</a:t>
            </a:r>
            <a:r>
              <a:rPr lang="es-ES" sz="4800" b="0" u="none" baseline="-25000" dirty="0">
                <a:solidFill>
                  <a:schemeClr val="tx1"/>
                </a:solidFill>
                <a:latin typeface="Arial" panose="020B0604020202020204" pitchFamily="34" charset="0"/>
                <a:cs typeface="Arial" panose="020B0604020202020204" pitchFamily="34" charset="0"/>
              </a:rPr>
              <a:t>2</a:t>
            </a:r>
            <a:r>
              <a:rPr lang="es-ES" sz="4800" b="0" u="none" dirty="0">
                <a:solidFill>
                  <a:schemeClr val="tx1"/>
                </a:solidFill>
                <a:latin typeface="Arial" panose="020B0604020202020204" pitchFamily="34" charset="0"/>
                <a:cs typeface="Arial" panose="020B0604020202020204" pitchFamily="34" charset="0"/>
              </a:rPr>
              <a:t>PO</a:t>
            </a:r>
            <a:r>
              <a:rPr lang="es-ES" sz="4800" b="0" u="none" baseline="-25000" dirty="0">
                <a:solidFill>
                  <a:schemeClr val="tx1"/>
                </a:solidFill>
                <a:latin typeface="Arial" panose="020B0604020202020204" pitchFamily="34" charset="0"/>
                <a:cs typeface="Arial" panose="020B0604020202020204" pitchFamily="34" charset="0"/>
              </a:rPr>
              <a:t>4 </a:t>
            </a:r>
            <a:r>
              <a:rPr lang="es-ES" sz="4800" b="0" u="none" dirty="0" smtClean="0">
                <a:solidFill>
                  <a:schemeClr val="tx1"/>
                </a:solidFill>
                <a:latin typeface="Arial" panose="020B0604020202020204" pitchFamily="34" charset="0"/>
                <a:cs typeface="Arial" panose="020B0604020202020204" pitchFamily="34" charset="0"/>
              </a:rPr>
              <a:t>se </a:t>
            </a:r>
            <a:r>
              <a:rPr lang="es-ES" sz="4800" b="0" u="none" dirty="0">
                <a:solidFill>
                  <a:schemeClr val="tx1"/>
                </a:solidFill>
                <a:latin typeface="Arial" panose="020B0604020202020204" pitchFamily="34" charset="0"/>
                <a:cs typeface="Arial" panose="020B0604020202020204" pitchFamily="34" charset="0"/>
              </a:rPr>
              <a:t>evaluaron variantes de preparación y conservación de cada </a:t>
            </a:r>
            <a:r>
              <a:rPr lang="es-ES" sz="4800" b="0" u="none" dirty="0" smtClean="0">
                <a:solidFill>
                  <a:schemeClr val="tx1"/>
                </a:solidFill>
                <a:latin typeface="Arial" panose="020B0604020202020204" pitchFamily="34" charset="0"/>
                <a:cs typeface="Arial" panose="020B0604020202020204" pitchFamily="34" charset="0"/>
              </a:rPr>
              <a:t>uno (Tabla I), </a:t>
            </a:r>
            <a:r>
              <a:rPr lang="es-ES" sz="4800" b="0" u="none" dirty="0">
                <a:solidFill>
                  <a:schemeClr val="tx1"/>
                </a:solidFill>
                <a:latin typeface="Arial" panose="020B0604020202020204" pitchFamily="34" charset="0"/>
                <a:cs typeface="Arial" panose="020B0604020202020204" pitchFamily="34" charset="0"/>
              </a:rPr>
              <a:t>utilizando las variantes finales en la estandarización del ensayo</a:t>
            </a:r>
            <a:r>
              <a:rPr lang="es-ES" sz="4800" b="0" u="none" dirty="0" smtClean="0">
                <a:solidFill>
                  <a:schemeClr val="tx1"/>
                </a:solidFill>
                <a:latin typeface="Arial" panose="020B0604020202020204" pitchFamily="34" charset="0"/>
                <a:cs typeface="Arial" panose="020B0604020202020204" pitchFamily="34" charset="0"/>
              </a:rPr>
              <a:t>. </a:t>
            </a:r>
            <a:r>
              <a:rPr lang="es-ES" sz="4800" b="0" u="none" dirty="0">
                <a:solidFill>
                  <a:schemeClr val="tx1"/>
                </a:solidFill>
                <a:latin typeface="Arial" panose="020B0604020202020204" pitchFamily="34" charset="0"/>
                <a:cs typeface="Arial" panose="020B0604020202020204" pitchFamily="34" charset="0"/>
              </a:rPr>
              <a:t>Se prepararon las soluciones a diferentes niveles de concentración a partir de la solución estándar de referencia concentrada. </a:t>
            </a:r>
            <a:r>
              <a:rPr lang="es-ES" sz="4800" b="0" u="none" dirty="0" smtClean="0">
                <a:solidFill>
                  <a:schemeClr val="tx1"/>
                </a:solidFill>
                <a:latin typeface="Arial" panose="020B0604020202020204" pitchFamily="34" charset="0"/>
                <a:cs typeface="Arial" panose="020B0604020202020204" pitchFamily="34" charset="0"/>
              </a:rPr>
              <a:t>Para Ca</a:t>
            </a:r>
            <a:r>
              <a:rPr lang="es-ES" sz="4800" b="0" u="none" baseline="-25000" dirty="0" smtClean="0">
                <a:solidFill>
                  <a:schemeClr val="tx1"/>
                </a:solidFill>
                <a:latin typeface="Arial" panose="020B0604020202020204" pitchFamily="34" charset="0"/>
                <a:cs typeface="Arial" panose="020B0604020202020204" pitchFamily="34" charset="0"/>
              </a:rPr>
              <a:t>3</a:t>
            </a:r>
            <a:r>
              <a:rPr lang="es-ES" sz="4800" b="0" u="none" dirty="0" smtClean="0">
                <a:solidFill>
                  <a:schemeClr val="tx1"/>
                </a:solidFill>
                <a:latin typeface="Arial" panose="020B0604020202020204" pitchFamily="34" charset="0"/>
                <a:cs typeface="Arial" panose="020B0604020202020204" pitchFamily="34" charset="0"/>
              </a:rPr>
              <a:t>(PO</a:t>
            </a:r>
            <a:r>
              <a:rPr lang="es-ES" sz="4800" b="0" u="none" baseline="-25000" dirty="0" smtClean="0">
                <a:solidFill>
                  <a:schemeClr val="tx1"/>
                </a:solidFill>
                <a:latin typeface="Arial" panose="020B0604020202020204" pitchFamily="34" charset="0"/>
                <a:cs typeface="Arial" panose="020B0604020202020204" pitchFamily="34" charset="0"/>
              </a:rPr>
              <a:t>4</a:t>
            </a:r>
            <a:r>
              <a:rPr lang="es-ES" sz="4800" b="0" u="none" dirty="0" smtClean="0">
                <a:solidFill>
                  <a:schemeClr val="tx1"/>
                </a:solidFill>
                <a:latin typeface="Arial" panose="020B0604020202020204" pitchFamily="34" charset="0"/>
                <a:cs typeface="Arial" panose="020B0604020202020204" pitchFamily="34" charset="0"/>
              </a:rPr>
              <a:t>)</a:t>
            </a:r>
            <a:r>
              <a:rPr lang="es-ES" sz="4800" b="0" u="none" baseline="-25000" dirty="0" smtClean="0">
                <a:solidFill>
                  <a:schemeClr val="tx1"/>
                </a:solidFill>
                <a:latin typeface="Arial" panose="020B0604020202020204" pitchFamily="34" charset="0"/>
                <a:cs typeface="Arial" panose="020B0604020202020204" pitchFamily="34" charset="0"/>
              </a:rPr>
              <a:t>2</a:t>
            </a:r>
            <a:r>
              <a:rPr lang="es-ES" sz="4800" b="0" u="none" dirty="0" smtClean="0">
                <a:solidFill>
                  <a:schemeClr val="tx1"/>
                </a:solidFill>
                <a:latin typeface="Arial" panose="020B0604020202020204" pitchFamily="34" charset="0"/>
                <a:cs typeface="Arial" panose="020B0604020202020204" pitchFamily="34" charset="0"/>
              </a:rPr>
              <a:t> se asignó valor a la característica de interés (media aritmética, 2 DS, IC 95%, condiciones de </a:t>
            </a:r>
            <a:r>
              <a:rPr lang="es-ES" sz="4800" b="0" u="none" dirty="0" smtClean="0">
                <a:solidFill>
                  <a:schemeClr val="tx1"/>
                </a:solidFill>
                <a:latin typeface="Arial" panose="020B0604020202020204" pitchFamily="34" charset="0"/>
                <a:cs typeface="Arial" panose="020B0604020202020204" pitchFamily="34" charset="0"/>
              </a:rPr>
              <a:t>precisión).</a:t>
            </a:r>
          </a:p>
          <a:p>
            <a:pPr algn="just"/>
            <a:r>
              <a:rPr lang="es-ES" sz="4800" b="0" u="none" dirty="0" smtClean="0">
                <a:solidFill>
                  <a:schemeClr val="tx1"/>
                </a:solidFill>
                <a:latin typeface="Arial" panose="020B0604020202020204" pitchFamily="34" charset="0"/>
                <a:cs typeface="Arial" panose="020B0604020202020204" pitchFamily="34" charset="0"/>
              </a:rPr>
              <a:t>Tabla I. Variantes evaluadas para la preparación del </a:t>
            </a:r>
            <a:r>
              <a:rPr lang="es-ES" sz="4800" b="0" u="none" dirty="0">
                <a:solidFill>
                  <a:schemeClr val="tx1"/>
                </a:solidFill>
                <a:latin typeface="Arial" panose="020B0604020202020204" pitchFamily="34" charset="0"/>
                <a:cs typeface="Arial" panose="020B0604020202020204" pitchFamily="34" charset="0"/>
              </a:rPr>
              <a:t>KH</a:t>
            </a:r>
            <a:r>
              <a:rPr lang="es-ES" sz="4800" b="0" u="none" baseline="-25000" dirty="0">
                <a:solidFill>
                  <a:schemeClr val="tx1"/>
                </a:solidFill>
                <a:latin typeface="Arial" panose="020B0604020202020204" pitchFamily="34" charset="0"/>
                <a:cs typeface="Arial" panose="020B0604020202020204" pitchFamily="34" charset="0"/>
              </a:rPr>
              <a:t>2</a:t>
            </a:r>
            <a:r>
              <a:rPr lang="es-ES" sz="4800" b="0" u="none" dirty="0">
                <a:solidFill>
                  <a:schemeClr val="tx1"/>
                </a:solidFill>
                <a:latin typeface="Arial" panose="020B0604020202020204" pitchFamily="34" charset="0"/>
                <a:cs typeface="Arial" panose="020B0604020202020204" pitchFamily="34" charset="0"/>
              </a:rPr>
              <a:t>PO</a:t>
            </a:r>
            <a:r>
              <a:rPr lang="es-ES" sz="4800" b="0" u="none" baseline="-25000" dirty="0">
                <a:solidFill>
                  <a:schemeClr val="tx1"/>
                </a:solidFill>
                <a:latin typeface="Arial" panose="020B0604020202020204" pitchFamily="34" charset="0"/>
                <a:cs typeface="Arial" panose="020B0604020202020204" pitchFamily="34" charset="0"/>
              </a:rPr>
              <a:t>4</a:t>
            </a:r>
            <a:r>
              <a:rPr lang="es-ES" sz="4800" b="0" u="none" dirty="0" smtClean="0">
                <a:solidFill>
                  <a:schemeClr val="tx1"/>
                </a:solidFill>
                <a:latin typeface="Arial" panose="020B0604020202020204" pitchFamily="34" charset="0"/>
                <a:cs typeface="Arial" panose="020B0604020202020204" pitchFamily="34" charset="0"/>
              </a:rPr>
              <a:t> estándar de referencia</a:t>
            </a:r>
            <a:endParaRPr lang="es-ES" sz="4800" b="0" u="none" dirty="0" smtClean="0">
              <a:solidFill>
                <a:schemeClr val="tx1"/>
              </a:solidFill>
              <a:latin typeface="Arial" panose="020B0604020202020204" pitchFamily="34" charset="0"/>
              <a:cs typeface="Arial" panose="020B0604020202020204" pitchFamily="34" charset="0"/>
            </a:endParaRPr>
          </a:p>
          <a:p>
            <a:pPr algn="just"/>
            <a:endParaRPr lang="en-US" sz="4800" b="0" u="none" dirty="0">
              <a:solidFill>
                <a:schemeClr val="tx1"/>
              </a:solidFill>
              <a:latin typeface="Arial" panose="020B0604020202020204" pitchFamily="34" charset="0"/>
              <a:cs typeface="Arial" panose="020B0604020202020204" pitchFamily="34" charset="0"/>
            </a:endParaRPr>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a:xfrm>
            <a:off x="24578104" y="6087013"/>
            <a:ext cx="18466284" cy="25907215"/>
          </a:xfrm>
        </p:spPr>
        <p:txBody>
          <a:bodyPr/>
          <a:lstStyle/>
          <a:p>
            <a:pPr algn="just"/>
            <a:r>
              <a:rPr lang="es-ES" sz="4800" b="0" u="none" dirty="0" smtClean="0">
                <a:solidFill>
                  <a:schemeClr val="tx1"/>
                </a:solidFill>
                <a:latin typeface="Arial" panose="020B0604020202020204" pitchFamily="34" charset="0"/>
                <a:cs typeface="Arial" panose="020B0604020202020204" pitchFamily="34" charset="0"/>
              </a:rPr>
              <a:t>Material de referencia de trabajo (Curva de calibración)</a:t>
            </a:r>
          </a:p>
          <a:p>
            <a:pPr algn="just"/>
            <a:r>
              <a:rPr lang="es-ES" sz="4800" b="0" u="none" dirty="0" smtClean="0">
                <a:solidFill>
                  <a:schemeClr val="tx1"/>
                </a:solidFill>
                <a:latin typeface="Arial" panose="020B0604020202020204" pitchFamily="34" charset="0"/>
                <a:cs typeface="Arial" panose="020B0604020202020204" pitchFamily="34" charset="0"/>
              </a:rPr>
              <a:t>El KH</a:t>
            </a:r>
            <a:r>
              <a:rPr lang="es-ES" sz="4800" b="0" u="none" baseline="-25000" dirty="0" smtClean="0">
                <a:solidFill>
                  <a:schemeClr val="tx1"/>
                </a:solidFill>
                <a:latin typeface="Arial" panose="020B0604020202020204" pitchFamily="34" charset="0"/>
                <a:cs typeface="Arial" panose="020B0604020202020204" pitchFamily="34" charset="0"/>
              </a:rPr>
              <a:t>2</a:t>
            </a:r>
            <a:r>
              <a:rPr lang="es-ES" sz="4800" b="0" u="none" dirty="0" smtClean="0">
                <a:solidFill>
                  <a:schemeClr val="tx1"/>
                </a:solidFill>
                <a:latin typeface="Arial" panose="020B0604020202020204" pitchFamily="34" charset="0"/>
                <a:cs typeface="Arial" panose="020B0604020202020204" pitchFamily="34" charset="0"/>
              </a:rPr>
              <a:t>PO</a:t>
            </a:r>
            <a:r>
              <a:rPr lang="es-ES" sz="4800" b="0" u="none" baseline="-25000" dirty="0" smtClean="0">
                <a:solidFill>
                  <a:schemeClr val="tx1"/>
                </a:solidFill>
                <a:latin typeface="Arial" panose="020B0604020202020204" pitchFamily="34" charset="0"/>
                <a:cs typeface="Arial" panose="020B0604020202020204" pitchFamily="34" charset="0"/>
              </a:rPr>
              <a:t>4 </a:t>
            </a:r>
            <a:r>
              <a:rPr lang="es-ES" sz="4800" b="0" u="none" dirty="0" smtClean="0">
                <a:solidFill>
                  <a:schemeClr val="tx1"/>
                </a:solidFill>
                <a:latin typeface="Arial" panose="020B0604020202020204" pitchFamily="34" charset="0"/>
                <a:cs typeface="Arial" panose="020B0604020202020204" pitchFamily="34" charset="0"/>
              </a:rPr>
              <a:t> </a:t>
            </a:r>
            <a:r>
              <a:rPr lang="es-ES" sz="4800" b="0" u="none" dirty="0">
                <a:solidFill>
                  <a:schemeClr val="tx1"/>
                </a:solidFill>
                <a:latin typeface="Arial" panose="020B0604020202020204" pitchFamily="34" charset="0"/>
                <a:cs typeface="Arial" panose="020B0604020202020204" pitchFamily="34" charset="0"/>
              </a:rPr>
              <a:t>es el estándar referido en la literatura para el </a:t>
            </a:r>
            <a:r>
              <a:rPr lang="es-ES" sz="4800" b="0" u="none" dirty="0" smtClean="0">
                <a:solidFill>
                  <a:schemeClr val="tx1"/>
                </a:solidFill>
                <a:latin typeface="Arial" panose="020B0604020202020204" pitchFamily="34" charset="0"/>
                <a:cs typeface="Arial" panose="020B0604020202020204" pitchFamily="34" charset="0"/>
              </a:rPr>
              <a:t>método. </a:t>
            </a:r>
            <a:r>
              <a:rPr lang="es-ES" sz="4800" b="0" u="none" dirty="0">
                <a:solidFill>
                  <a:schemeClr val="tx1"/>
                </a:solidFill>
                <a:latin typeface="Arial" panose="020B0604020202020204" pitchFamily="34" charset="0"/>
                <a:cs typeface="Arial" panose="020B0604020202020204" pitchFamily="34" charset="0"/>
              </a:rPr>
              <a:t>En todos los ensayos se cumplieron los criterios de </a:t>
            </a:r>
            <a:r>
              <a:rPr lang="es-ES" sz="4800" b="0" u="none" dirty="0" smtClean="0">
                <a:solidFill>
                  <a:schemeClr val="tx1"/>
                </a:solidFill>
                <a:latin typeface="Arial" panose="020B0604020202020204" pitchFamily="34" charset="0"/>
                <a:cs typeface="Arial" panose="020B0604020202020204" pitchFamily="34" charset="0"/>
              </a:rPr>
              <a:t>aceptación, </a:t>
            </a:r>
            <a:r>
              <a:rPr lang="es-ES" sz="4800" b="0" u="none" dirty="0">
                <a:solidFill>
                  <a:schemeClr val="tx1"/>
                </a:solidFill>
                <a:latin typeface="Arial" panose="020B0604020202020204" pitchFamily="34" charset="0"/>
                <a:cs typeface="Arial" panose="020B0604020202020204" pitchFamily="34" charset="0"/>
              </a:rPr>
              <a:t>siguiendo la batería analítica </a:t>
            </a:r>
            <a:r>
              <a:rPr lang="es-ES" sz="4800" b="0" u="none" dirty="0" smtClean="0">
                <a:solidFill>
                  <a:schemeClr val="tx1"/>
                </a:solidFill>
                <a:latin typeface="Arial" panose="020B0604020202020204" pitchFamily="34" charset="0"/>
                <a:cs typeface="Arial" panose="020B0604020202020204" pitchFamily="34" charset="0"/>
              </a:rPr>
              <a:t>recomendada </a:t>
            </a:r>
            <a:r>
              <a:rPr lang="es-ES" sz="4800" b="0" u="none" dirty="0">
                <a:solidFill>
                  <a:schemeClr val="tx1"/>
                </a:solidFill>
                <a:latin typeface="Arial" panose="020B0604020202020204" pitchFamily="34" charset="0"/>
                <a:cs typeface="Arial" panose="020B0604020202020204" pitchFamily="34" charset="0"/>
              </a:rPr>
              <a:t>en la Farmacopea Europea </a:t>
            </a:r>
            <a:r>
              <a:rPr lang="es-ES" sz="4800" b="0" u="none" dirty="0" smtClean="0">
                <a:solidFill>
                  <a:schemeClr val="tx1"/>
                </a:solidFill>
                <a:latin typeface="Arial" panose="020B0604020202020204" pitchFamily="34" charset="0"/>
                <a:cs typeface="Arial" panose="020B0604020202020204" pitchFamily="34" charset="0"/>
              </a:rPr>
              <a:t>vigente</a:t>
            </a:r>
            <a:r>
              <a:rPr lang="es-ES" sz="4800" u="none" dirty="0" smtClean="0"/>
              <a:t>. </a:t>
            </a:r>
            <a:r>
              <a:rPr lang="es-ES" sz="4800" b="0" u="none" dirty="0" smtClean="0">
                <a:solidFill>
                  <a:schemeClr val="tx1"/>
                </a:solidFill>
                <a:latin typeface="Arial" panose="020B0604020202020204" pitchFamily="34" charset="0"/>
                <a:cs typeface="Arial" panose="020B0604020202020204" pitchFamily="34" charset="0"/>
              </a:rPr>
              <a:t>El </a:t>
            </a:r>
            <a:r>
              <a:rPr lang="es-ES" sz="4800" b="0" u="none" dirty="0">
                <a:solidFill>
                  <a:schemeClr val="tx1"/>
                </a:solidFill>
                <a:latin typeface="Arial" panose="020B0604020202020204" pitchFamily="34" charset="0"/>
                <a:cs typeface="Arial" panose="020B0604020202020204" pitchFamily="34" charset="0"/>
              </a:rPr>
              <a:t>pH fue de 4,3, la pérdida por secado de un 0,2 % y el contenido de 99,9 </a:t>
            </a:r>
            <a:r>
              <a:rPr lang="es-ES" sz="4800" b="0" u="none" dirty="0" smtClean="0">
                <a:solidFill>
                  <a:schemeClr val="tx1"/>
                </a:solidFill>
                <a:latin typeface="Arial" panose="020B0604020202020204" pitchFamily="34" charset="0"/>
                <a:cs typeface="Arial" panose="020B0604020202020204" pitchFamily="34" charset="0"/>
              </a:rPr>
              <a:t>%, e</a:t>
            </a:r>
            <a:r>
              <a:rPr lang="es-ES" sz="4800" b="0" u="none" dirty="0" smtClean="0">
                <a:solidFill>
                  <a:schemeClr val="tx1"/>
                </a:solidFill>
                <a:latin typeface="Arial" panose="020B0604020202020204" pitchFamily="34" charset="0"/>
                <a:cs typeface="Arial" panose="020B0604020202020204" pitchFamily="34" charset="0"/>
              </a:rPr>
              <a:t>stos </a:t>
            </a:r>
            <a:r>
              <a:rPr lang="es-ES" sz="4800" b="0" u="none" dirty="0">
                <a:solidFill>
                  <a:schemeClr val="tx1"/>
                </a:solidFill>
                <a:latin typeface="Arial" panose="020B0604020202020204" pitchFamily="34" charset="0"/>
                <a:cs typeface="Arial" panose="020B0604020202020204" pitchFamily="34" charset="0"/>
              </a:rPr>
              <a:t>ensayos son los de mayor influencia en el método espectrofotométrico de </a:t>
            </a:r>
            <a:r>
              <a:rPr lang="es-ES" sz="4800" b="0" u="none" dirty="0" smtClean="0">
                <a:solidFill>
                  <a:schemeClr val="tx1"/>
                </a:solidFill>
                <a:latin typeface="Arial" panose="020B0604020202020204" pitchFamily="34" charset="0"/>
                <a:cs typeface="Arial" panose="020B0604020202020204" pitchFamily="34" charset="0"/>
              </a:rPr>
              <a:t>P, </a:t>
            </a:r>
            <a:r>
              <a:rPr lang="es-ES" sz="4800" b="0" u="none" dirty="0">
                <a:solidFill>
                  <a:schemeClr val="tx1"/>
                </a:solidFill>
                <a:latin typeface="Arial" panose="020B0604020202020204" pitchFamily="34" charset="0"/>
                <a:cs typeface="Arial" panose="020B0604020202020204" pitchFamily="34" charset="0"/>
              </a:rPr>
              <a:t>debido a que el pH interfiere en la estabilidad del complejo </a:t>
            </a:r>
            <a:r>
              <a:rPr lang="es-ES" sz="4800" b="0" u="none" dirty="0" err="1">
                <a:solidFill>
                  <a:schemeClr val="tx1"/>
                </a:solidFill>
                <a:latin typeface="Arial" panose="020B0604020202020204" pitchFamily="34" charset="0"/>
                <a:cs typeface="Arial" panose="020B0604020202020204" pitchFamily="34" charset="0"/>
              </a:rPr>
              <a:t>fosfomolíbdico</a:t>
            </a:r>
            <a:r>
              <a:rPr lang="es-ES" sz="4800" b="0" u="none" dirty="0">
                <a:solidFill>
                  <a:schemeClr val="tx1"/>
                </a:solidFill>
                <a:latin typeface="Arial" panose="020B0604020202020204" pitchFamily="34" charset="0"/>
                <a:cs typeface="Arial" panose="020B0604020202020204" pitchFamily="34" charset="0"/>
              </a:rPr>
              <a:t>, mientras que la humedad y el contenido impactan cuantitativamente la determinación de la concentración. </a:t>
            </a:r>
            <a:endParaRPr lang="es-ES" sz="4800" b="0" u="none" dirty="0" smtClean="0">
              <a:solidFill>
                <a:schemeClr val="tx1"/>
              </a:solidFill>
              <a:latin typeface="Arial" panose="020B0604020202020204" pitchFamily="34" charset="0"/>
              <a:cs typeface="Arial" panose="020B0604020202020204" pitchFamily="34" charset="0"/>
            </a:endParaRPr>
          </a:p>
          <a:p>
            <a:pPr algn="just"/>
            <a:r>
              <a:rPr lang="es-ES" sz="4800" b="0" u="none" dirty="0" smtClean="0">
                <a:solidFill>
                  <a:schemeClr val="tx1"/>
                </a:solidFill>
                <a:latin typeface="Arial" panose="020B0604020202020204" pitchFamily="34" charset="0"/>
                <a:cs typeface="Arial" panose="020B0604020202020204" pitchFamily="34" charset="0"/>
              </a:rPr>
              <a:t>Se hicieron </a:t>
            </a:r>
            <a:r>
              <a:rPr lang="es-ES" sz="4800" b="0" u="none" dirty="0">
                <a:solidFill>
                  <a:schemeClr val="tx1"/>
                </a:solidFill>
                <a:latin typeface="Arial" panose="020B0604020202020204" pitchFamily="34" charset="0"/>
                <a:cs typeface="Arial" panose="020B0604020202020204" pitchFamily="34" charset="0"/>
              </a:rPr>
              <a:t>tres ensayos, en tres días diferentes, para las variantes A y </a:t>
            </a:r>
            <a:r>
              <a:rPr lang="es-ES" sz="4800" b="0" u="none" dirty="0" smtClean="0">
                <a:solidFill>
                  <a:schemeClr val="tx1"/>
                </a:solidFill>
                <a:latin typeface="Arial" panose="020B0604020202020204" pitchFamily="34" charset="0"/>
                <a:cs typeface="Arial" panose="020B0604020202020204" pitchFamily="34" charset="0"/>
              </a:rPr>
              <a:t>B, CV por </a:t>
            </a:r>
            <a:r>
              <a:rPr lang="es-ES" sz="4800" b="0" u="none" dirty="0">
                <a:solidFill>
                  <a:schemeClr val="tx1"/>
                </a:solidFill>
                <a:latin typeface="Arial" panose="020B0604020202020204" pitchFamily="34" charset="0"/>
                <a:cs typeface="Arial" panose="020B0604020202020204" pitchFamily="34" charset="0"/>
              </a:rPr>
              <a:t>debajo del 3 </a:t>
            </a:r>
            <a:r>
              <a:rPr lang="es-ES" sz="4800" b="0" u="none" dirty="0" smtClean="0">
                <a:solidFill>
                  <a:schemeClr val="tx1"/>
                </a:solidFill>
                <a:latin typeface="Arial" panose="020B0604020202020204" pitchFamily="34" charset="0"/>
                <a:cs typeface="Arial" panose="020B0604020202020204" pitchFamily="34" charset="0"/>
              </a:rPr>
              <a:t>%. </a:t>
            </a:r>
            <a:r>
              <a:rPr lang="es-ES" sz="4800" b="0" u="none" dirty="0" smtClean="0">
                <a:solidFill>
                  <a:schemeClr val="tx1"/>
                </a:solidFill>
                <a:latin typeface="Arial" panose="020B0604020202020204" pitchFamily="34" charset="0"/>
                <a:cs typeface="Arial" panose="020B0604020202020204" pitchFamily="34" charset="0"/>
              </a:rPr>
              <a:t>Se </a:t>
            </a:r>
            <a:r>
              <a:rPr lang="es-ES" sz="4800" b="0" u="none" dirty="0" smtClean="0">
                <a:solidFill>
                  <a:schemeClr val="tx1"/>
                </a:solidFill>
                <a:latin typeface="Arial" panose="020B0604020202020204" pitchFamily="34" charset="0"/>
                <a:cs typeface="Arial" panose="020B0604020202020204" pitchFamily="34" charset="0"/>
              </a:rPr>
              <a:t>implementó </a:t>
            </a:r>
            <a:r>
              <a:rPr lang="es-ES" sz="4800" b="0" u="none" dirty="0">
                <a:solidFill>
                  <a:schemeClr val="tx1"/>
                </a:solidFill>
                <a:latin typeface="Arial" panose="020B0604020202020204" pitchFamily="34" charset="0"/>
                <a:cs typeface="Arial" panose="020B0604020202020204" pitchFamily="34" charset="0"/>
              </a:rPr>
              <a:t>secado </a:t>
            </a:r>
            <a:r>
              <a:rPr lang="es-ES" sz="4800" b="0" u="none" dirty="0" smtClean="0">
                <a:solidFill>
                  <a:schemeClr val="tx1"/>
                </a:solidFill>
                <a:latin typeface="Arial" panose="020B0604020202020204" pitchFamily="34" charset="0"/>
                <a:cs typeface="Arial" panose="020B0604020202020204" pitchFamily="34" charset="0"/>
              </a:rPr>
              <a:t>previo. La </a:t>
            </a:r>
            <a:r>
              <a:rPr lang="es-ES" sz="4800" b="0" u="none" dirty="0">
                <a:solidFill>
                  <a:schemeClr val="tx1"/>
                </a:solidFill>
                <a:latin typeface="Arial" panose="020B0604020202020204" pitchFamily="34" charset="0"/>
                <a:cs typeface="Arial" panose="020B0604020202020204" pitchFamily="34" charset="0"/>
              </a:rPr>
              <a:t>solución </a:t>
            </a:r>
            <a:r>
              <a:rPr lang="es-ES" sz="4800" b="0" u="none" dirty="0" smtClean="0">
                <a:solidFill>
                  <a:schemeClr val="tx1"/>
                </a:solidFill>
                <a:latin typeface="Arial" panose="020B0604020202020204" pitchFamily="34" charset="0"/>
                <a:cs typeface="Arial" panose="020B0604020202020204" pitchFamily="34" charset="0"/>
              </a:rPr>
              <a:t>acidificada </a:t>
            </a:r>
            <a:r>
              <a:rPr lang="es-ES" sz="4800" b="0" u="none" dirty="0">
                <a:solidFill>
                  <a:schemeClr val="tx1"/>
                </a:solidFill>
                <a:latin typeface="Arial" panose="020B0604020202020204" pitchFamily="34" charset="0"/>
                <a:cs typeface="Arial" panose="020B0604020202020204" pitchFamily="34" charset="0"/>
              </a:rPr>
              <a:t>resultó más </a:t>
            </a:r>
            <a:r>
              <a:rPr lang="es-ES" sz="4800" b="0" u="none" dirty="0" smtClean="0">
                <a:solidFill>
                  <a:schemeClr val="tx1"/>
                </a:solidFill>
                <a:latin typeface="Arial" panose="020B0604020202020204" pitchFamily="34" charset="0"/>
                <a:cs typeface="Arial" panose="020B0604020202020204" pitchFamily="34" charset="0"/>
              </a:rPr>
              <a:t>estable. </a:t>
            </a:r>
            <a:endParaRPr lang="es-ES" sz="4800" b="0" u="none" dirty="0" smtClean="0">
              <a:solidFill>
                <a:schemeClr val="tx1"/>
              </a:solidFill>
              <a:latin typeface="Arial" panose="020B0604020202020204" pitchFamily="34" charset="0"/>
              <a:cs typeface="Arial" panose="020B0604020202020204" pitchFamily="34" charset="0"/>
            </a:endParaRPr>
          </a:p>
          <a:p>
            <a:pPr algn="just"/>
            <a:r>
              <a:rPr lang="es-ES" sz="4800" b="0" u="none" dirty="0" smtClean="0">
                <a:solidFill>
                  <a:schemeClr val="tx1"/>
                </a:solidFill>
                <a:latin typeface="Arial" panose="020B0604020202020204" pitchFamily="34" charset="0"/>
                <a:cs typeface="Arial" panose="020B0604020202020204" pitchFamily="34" charset="0"/>
              </a:rPr>
              <a:t>Bajo </a:t>
            </a:r>
            <a:r>
              <a:rPr lang="es-ES" sz="4800" b="0" u="none" dirty="0" smtClean="0">
                <a:solidFill>
                  <a:schemeClr val="tx1"/>
                </a:solidFill>
                <a:latin typeface="Arial" panose="020B0604020202020204" pitchFamily="34" charset="0"/>
                <a:cs typeface="Arial" panose="020B0604020202020204" pitchFamily="34" charset="0"/>
              </a:rPr>
              <a:t>las condiciones definidas se realizó el cribado de </a:t>
            </a:r>
            <a:r>
              <a:rPr lang="es-ES" sz="4800" b="0" u="none" dirty="0" smtClean="0">
                <a:solidFill>
                  <a:schemeClr val="tx1"/>
                </a:solidFill>
                <a:latin typeface="Arial" panose="020B0604020202020204" pitchFamily="34" charset="0"/>
                <a:cs typeface="Arial" panose="020B0604020202020204" pitchFamily="34" charset="0"/>
              </a:rPr>
              <a:t>concentraciones (Figura 1) </a:t>
            </a:r>
            <a:r>
              <a:rPr lang="es-ES" sz="4800" b="0" u="none" dirty="0" smtClean="0">
                <a:solidFill>
                  <a:schemeClr val="tx1"/>
                </a:solidFill>
                <a:latin typeface="Arial" panose="020B0604020202020204" pitchFamily="34" charset="0"/>
                <a:cs typeface="Arial" panose="020B0604020202020204" pitchFamily="34" charset="0"/>
              </a:rPr>
              <a:t>y la </a:t>
            </a:r>
            <a:r>
              <a:rPr lang="es-ES" sz="4800" b="0" u="none" dirty="0" smtClean="0">
                <a:solidFill>
                  <a:schemeClr val="tx1"/>
                </a:solidFill>
                <a:latin typeface="Arial" panose="020B0604020202020204" pitchFamily="34" charset="0"/>
                <a:cs typeface="Arial" panose="020B0604020202020204" pitchFamily="34" charset="0"/>
              </a:rPr>
              <a:t>linealidad (Figura 2)</a:t>
            </a:r>
            <a:endParaRPr lang="es-ES" sz="4800" b="0" u="none" dirty="0" smtClean="0">
              <a:solidFill>
                <a:schemeClr val="tx1"/>
              </a:solidFill>
              <a:latin typeface="Arial" panose="020B0604020202020204" pitchFamily="34" charset="0"/>
              <a:cs typeface="Arial" panose="020B0604020202020204" pitchFamily="34" charset="0"/>
            </a:endParaRPr>
          </a:p>
          <a:p>
            <a:pPr algn="just"/>
            <a:endParaRPr lang="es-ES" sz="4800" b="0" u="none" dirty="0" smtClean="0">
              <a:solidFill>
                <a:schemeClr val="tx1"/>
              </a:solidFill>
              <a:latin typeface="Arial" panose="020B0604020202020204" pitchFamily="34" charset="0"/>
              <a:cs typeface="Arial" panose="020B0604020202020204" pitchFamily="34" charset="0"/>
            </a:endParaRPr>
          </a:p>
          <a:p>
            <a:pPr algn="just"/>
            <a:endParaRPr lang="es-ES" sz="4800" b="0" u="none" dirty="0" smtClean="0">
              <a:solidFill>
                <a:schemeClr val="tx1"/>
              </a:solidFill>
              <a:latin typeface="Arial" panose="020B0604020202020204" pitchFamily="34" charset="0"/>
              <a:cs typeface="Arial" panose="020B0604020202020204" pitchFamily="34" charset="0"/>
            </a:endParaRPr>
          </a:p>
          <a:p>
            <a:pPr algn="just"/>
            <a:endParaRPr lang="es-ES" sz="4800" b="0" u="none" dirty="0">
              <a:solidFill>
                <a:schemeClr val="tx1"/>
              </a:solidFill>
              <a:latin typeface="Arial" panose="020B0604020202020204" pitchFamily="34" charset="0"/>
              <a:cs typeface="Arial" panose="020B0604020202020204" pitchFamily="34" charset="0"/>
            </a:endParaRPr>
          </a:p>
          <a:p>
            <a:pPr algn="just"/>
            <a:endParaRPr lang="es-ES" sz="4800" b="0" u="none" dirty="0" smtClean="0">
              <a:solidFill>
                <a:schemeClr val="tx1"/>
              </a:solidFill>
              <a:latin typeface="Arial" panose="020B0604020202020204" pitchFamily="34" charset="0"/>
              <a:cs typeface="Arial" panose="020B0604020202020204" pitchFamily="34" charset="0"/>
            </a:endParaRPr>
          </a:p>
          <a:p>
            <a:pPr algn="just"/>
            <a:endParaRPr lang="es-ES" sz="4800" b="0" u="none" dirty="0" smtClean="0">
              <a:solidFill>
                <a:schemeClr val="tx1"/>
              </a:solidFill>
              <a:latin typeface="Arial" panose="020B0604020202020204" pitchFamily="34" charset="0"/>
              <a:cs typeface="Arial" panose="020B0604020202020204" pitchFamily="34" charset="0"/>
            </a:endParaRPr>
          </a:p>
          <a:p>
            <a:pPr algn="just"/>
            <a:endParaRPr lang="es-ES" sz="4800" b="0" u="none" dirty="0">
              <a:solidFill>
                <a:schemeClr val="tx1"/>
              </a:solidFill>
              <a:latin typeface="Arial" panose="020B0604020202020204" pitchFamily="34" charset="0"/>
              <a:cs typeface="Arial" panose="020B0604020202020204" pitchFamily="34" charset="0"/>
            </a:endParaRPr>
          </a:p>
          <a:p>
            <a:pPr algn="just"/>
            <a:endParaRPr lang="es-ES" sz="4800" b="0" u="none" dirty="0" smtClean="0">
              <a:solidFill>
                <a:schemeClr val="tx1"/>
              </a:solidFill>
              <a:latin typeface="Arial" panose="020B0604020202020204" pitchFamily="34" charset="0"/>
              <a:cs typeface="Arial" panose="020B0604020202020204" pitchFamily="34" charset="0"/>
            </a:endParaRPr>
          </a:p>
          <a:p>
            <a:pPr algn="just"/>
            <a:endParaRPr lang="es-ES" sz="4800" b="0" u="none" dirty="0" smtClean="0">
              <a:solidFill>
                <a:schemeClr val="tx1"/>
              </a:solidFill>
              <a:latin typeface="Arial" panose="020B0604020202020204" pitchFamily="34" charset="0"/>
              <a:cs typeface="Arial" panose="020B0604020202020204" pitchFamily="34" charset="0"/>
            </a:endParaRPr>
          </a:p>
          <a:p>
            <a:pPr algn="just"/>
            <a:endParaRPr lang="es-ES" sz="4800" b="0" u="none" dirty="0" smtClean="0">
              <a:solidFill>
                <a:schemeClr val="tx1"/>
              </a:solidFill>
              <a:latin typeface="Arial" panose="020B0604020202020204" pitchFamily="34" charset="0"/>
              <a:cs typeface="Arial" panose="020B0604020202020204" pitchFamily="34" charset="0"/>
            </a:endParaRPr>
          </a:p>
          <a:p>
            <a:pPr algn="just"/>
            <a:endParaRPr lang="es-ES" sz="4800" b="0" u="none" dirty="0" smtClean="0">
              <a:solidFill>
                <a:schemeClr val="tx1"/>
              </a:solidFill>
              <a:latin typeface="Arial" panose="020B0604020202020204" pitchFamily="34" charset="0"/>
              <a:cs typeface="Arial" panose="020B0604020202020204" pitchFamily="34" charset="0"/>
            </a:endParaRPr>
          </a:p>
          <a:p>
            <a:pPr algn="just"/>
            <a:endParaRPr lang="es-ES" sz="4800" b="0" u="none" dirty="0" smtClean="0">
              <a:solidFill>
                <a:schemeClr val="tx1"/>
              </a:solidFill>
              <a:latin typeface="Arial" panose="020B0604020202020204" pitchFamily="34" charset="0"/>
              <a:cs typeface="Arial" panose="020B0604020202020204" pitchFamily="34" charset="0"/>
            </a:endParaRPr>
          </a:p>
          <a:p>
            <a:pPr algn="just"/>
            <a:r>
              <a:rPr lang="es-ES" sz="4800" b="0" u="none" dirty="0" smtClean="0">
                <a:solidFill>
                  <a:schemeClr val="tx1"/>
                </a:solidFill>
                <a:latin typeface="Arial" panose="020B0604020202020204" pitchFamily="34" charset="0"/>
                <a:cs typeface="Arial" panose="020B0604020202020204" pitchFamily="34" charset="0"/>
              </a:rPr>
              <a:t>Ca</a:t>
            </a:r>
            <a:r>
              <a:rPr lang="es-ES" sz="4800" b="0" u="none" baseline="-25000" dirty="0" smtClean="0">
                <a:solidFill>
                  <a:schemeClr val="tx1"/>
                </a:solidFill>
                <a:latin typeface="Arial" panose="020B0604020202020204" pitchFamily="34" charset="0"/>
                <a:cs typeface="Arial" panose="020B0604020202020204" pitchFamily="34" charset="0"/>
              </a:rPr>
              <a:t>3</a:t>
            </a:r>
            <a:r>
              <a:rPr lang="es-ES" sz="4800" b="0" u="none" dirty="0" smtClean="0">
                <a:solidFill>
                  <a:schemeClr val="tx1"/>
                </a:solidFill>
                <a:latin typeface="Arial" panose="020B0604020202020204" pitchFamily="34" charset="0"/>
                <a:cs typeface="Arial" panose="020B0604020202020204" pitchFamily="34" charset="0"/>
              </a:rPr>
              <a:t>(PO</a:t>
            </a:r>
            <a:r>
              <a:rPr lang="es-ES" sz="4800" b="0" u="none" baseline="-25000" dirty="0" smtClean="0">
                <a:solidFill>
                  <a:schemeClr val="tx1"/>
                </a:solidFill>
                <a:latin typeface="Arial" panose="020B0604020202020204" pitchFamily="34" charset="0"/>
                <a:cs typeface="Arial" panose="020B0604020202020204" pitchFamily="34" charset="0"/>
              </a:rPr>
              <a:t>4</a:t>
            </a:r>
            <a:r>
              <a:rPr lang="es-ES" sz="4800" b="0" u="none" dirty="0" smtClean="0">
                <a:solidFill>
                  <a:schemeClr val="tx1"/>
                </a:solidFill>
                <a:latin typeface="Arial" panose="020B0604020202020204" pitchFamily="34" charset="0"/>
                <a:cs typeface="Arial" panose="020B0604020202020204" pitchFamily="34" charset="0"/>
              </a:rPr>
              <a:t>)</a:t>
            </a:r>
            <a:r>
              <a:rPr lang="es-ES" sz="4800" b="0" u="none" baseline="-25000" dirty="0" smtClean="0">
                <a:solidFill>
                  <a:schemeClr val="tx1"/>
                </a:solidFill>
                <a:latin typeface="Arial" panose="020B0604020202020204" pitchFamily="34" charset="0"/>
                <a:cs typeface="Arial" panose="020B0604020202020204" pitchFamily="34" charset="0"/>
              </a:rPr>
              <a:t>2</a:t>
            </a:r>
            <a:r>
              <a:rPr lang="es-ES" sz="4800" b="0" u="none" dirty="0" smtClean="0">
                <a:solidFill>
                  <a:schemeClr val="tx1"/>
                </a:solidFill>
                <a:latin typeface="Arial" panose="020B0604020202020204" pitchFamily="34" charset="0"/>
                <a:cs typeface="Arial" panose="020B0604020202020204" pitchFamily="34" charset="0"/>
              </a:rPr>
              <a:t> </a:t>
            </a:r>
            <a:r>
              <a:rPr lang="es-ES" sz="4800" b="0" u="none" dirty="0" smtClean="0">
                <a:solidFill>
                  <a:schemeClr val="tx1"/>
                </a:solidFill>
                <a:latin typeface="Arial" panose="020B0604020202020204" pitchFamily="34" charset="0"/>
                <a:cs typeface="Arial" panose="020B0604020202020204" pitchFamily="34" charset="0"/>
              </a:rPr>
              <a:t>La concentración asignada para la muestra control positivo fue 1.42 µg/</a:t>
            </a:r>
            <a:r>
              <a:rPr lang="es-ES" sz="4800" b="0" u="none" dirty="0" err="1" smtClean="0">
                <a:solidFill>
                  <a:schemeClr val="tx1"/>
                </a:solidFill>
                <a:latin typeface="Arial" panose="020B0604020202020204" pitchFamily="34" charset="0"/>
                <a:cs typeface="Arial" panose="020B0604020202020204" pitchFamily="34" charset="0"/>
              </a:rPr>
              <a:t>mL</a:t>
            </a:r>
            <a:r>
              <a:rPr lang="es-ES" dirty="0"/>
              <a:t> </a:t>
            </a:r>
            <a:r>
              <a:rPr lang="es-ES" sz="4800" b="0" u="none" dirty="0">
                <a:solidFill>
                  <a:schemeClr val="tx1"/>
                </a:solidFill>
                <a:latin typeface="Arial" panose="020B0604020202020204" pitchFamily="34" charset="0"/>
                <a:cs typeface="Arial" panose="020B0604020202020204" pitchFamily="34" charset="0"/>
              </a:rPr>
              <a:t>± </a:t>
            </a:r>
            <a:r>
              <a:rPr lang="es-ES" sz="4800" b="0" u="none" dirty="0" smtClean="0">
                <a:solidFill>
                  <a:schemeClr val="tx1"/>
                </a:solidFill>
                <a:latin typeface="Arial" panose="020B0604020202020204" pitchFamily="34" charset="0"/>
                <a:cs typeface="Arial" panose="020B0604020202020204" pitchFamily="34" charset="0"/>
              </a:rPr>
              <a:t>0,09 </a:t>
            </a:r>
            <a:r>
              <a:rPr lang="es-ES" sz="4800" b="0" u="none" dirty="0">
                <a:solidFill>
                  <a:schemeClr val="tx1"/>
                </a:solidFill>
                <a:latin typeface="Arial" panose="020B0604020202020204" pitchFamily="34" charset="0"/>
                <a:cs typeface="Arial" panose="020B0604020202020204" pitchFamily="34" charset="0"/>
              </a:rPr>
              <a:t>µg/</a:t>
            </a:r>
            <a:r>
              <a:rPr lang="es-ES" sz="4800" b="0" u="none" dirty="0" err="1">
                <a:solidFill>
                  <a:schemeClr val="tx1"/>
                </a:solidFill>
                <a:latin typeface="Arial" panose="020B0604020202020204" pitchFamily="34" charset="0"/>
                <a:cs typeface="Arial" panose="020B0604020202020204" pitchFamily="34" charset="0"/>
              </a:rPr>
              <a:t>mL</a:t>
            </a:r>
            <a:endParaRPr lang="es-ES" sz="4800" b="0" u="none" dirty="0">
              <a:solidFill>
                <a:schemeClr val="tx1"/>
              </a:solidFill>
              <a:latin typeface="Arial" panose="020B0604020202020204" pitchFamily="34" charset="0"/>
              <a:cs typeface="Arial" panose="020B0604020202020204" pitchFamily="34" charset="0"/>
            </a:endParaRPr>
          </a:p>
          <a:p>
            <a:pPr algn="just"/>
            <a:endParaRPr lang="es-ES" dirty="0">
              <a:solidFill>
                <a:schemeClr val="tx1"/>
              </a:solidFill>
              <a:latin typeface="Arial" panose="020B0604020202020204" pitchFamily="34" charset="0"/>
              <a:cs typeface="Arial" panose="020B0604020202020204" pitchFamily="34" charset="0"/>
            </a:endParaRPr>
          </a:p>
          <a:p>
            <a:pPr algn="just"/>
            <a:endParaRPr lang="es-ES" sz="4800" b="0" u="none" baseline="-25000" dirty="0" smtClean="0">
              <a:solidFill>
                <a:schemeClr val="tx1"/>
              </a:solidFill>
              <a:latin typeface="Arial" panose="020B0604020202020204" pitchFamily="34" charset="0"/>
              <a:cs typeface="Arial" panose="020B0604020202020204" pitchFamily="34" charset="0"/>
            </a:endParaRPr>
          </a:p>
          <a:p>
            <a:pPr algn="just"/>
            <a:endParaRPr lang="en-US" sz="4800" b="0" u="none" dirty="0">
              <a:solidFill>
                <a:schemeClr val="tx1"/>
              </a:solidFill>
              <a:latin typeface="Arial" panose="020B0604020202020204" pitchFamily="34" charset="0"/>
              <a:cs typeface="Arial" panose="020B0604020202020204" pitchFamily="34" charset="0"/>
            </a:endParaRPr>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24538750" y="30025283"/>
            <a:ext cx="18403594" cy="2343842"/>
          </a:xfrm>
        </p:spPr>
        <p:txBody>
          <a:bodyPr/>
          <a:lstStyle/>
          <a:p>
            <a:pPr algn="just"/>
            <a:r>
              <a:rPr lang="es-ES" sz="4800" b="0" u="none" dirty="0">
                <a:solidFill>
                  <a:schemeClr val="tx1"/>
                </a:solidFill>
                <a:latin typeface="Arial" panose="020B0604020202020204" pitchFamily="34" charset="0"/>
                <a:cs typeface="Arial" panose="020B0604020202020204" pitchFamily="34" charset="0"/>
              </a:rPr>
              <a:t>Se caracterizaron los materiales de referencia, se demostró su homogeneidad y su desempeño en el método espectrofotométrico para la cuantificación de fósforo.</a:t>
            </a:r>
            <a:endParaRPr lang="en-US" sz="8800" b="0" u="none" dirty="0">
              <a:solidFill>
                <a:schemeClr val="tx1"/>
              </a:solidFill>
              <a:latin typeface="Arial" panose="020B0604020202020204" pitchFamily="34" charset="0"/>
              <a:cs typeface="Arial" panose="020B0604020202020204" pitchFamily="34" charset="0"/>
            </a:endParaRPr>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169362" y="4846450"/>
            <a:ext cx="39756521" cy="1273040"/>
          </a:xfrm>
        </p:spPr>
        <p:txBody>
          <a:bodyPr>
            <a:noAutofit/>
          </a:bodyPr>
          <a:lstStyle/>
          <a:p>
            <a:r>
              <a:rPr lang="es-US" b="1" u="sng" dirty="0" err="1">
                <a:latin typeface="Arial" panose="020B0604020202020204" pitchFamily="34" charset="0"/>
                <a:cs typeface="Arial" panose="020B0604020202020204" pitchFamily="34" charset="0"/>
              </a:rPr>
              <a:t>Yolexis</a:t>
            </a:r>
            <a:r>
              <a:rPr lang="es-US" b="1" u="sng" dirty="0">
                <a:latin typeface="Arial" panose="020B0604020202020204" pitchFamily="34" charset="0"/>
                <a:cs typeface="Arial" panose="020B0604020202020204" pitchFamily="34" charset="0"/>
              </a:rPr>
              <a:t> Tamayo García</a:t>
            </a:r>
            <a:r>
              <a:rPr lang="es-US" b="1" u="sng" baseline="30000" dirty="0">
                <a:latin typeface="Arial" panose="020B0604020202020204" pitchFamily="34" charset="0"/>
                <a:cs typeface="Arial" panose="020B0604020202020204" pitchFamily="34" charset="0"/>
              </a:rPr>
              <a:t>1</a:t>
            </a:r>
            <a:r>
              <a:rPr lang="es-US" dirty="0">
                <a:latin typeface="Arial" panose="020B0604020202020204" pitchFamily="34" charset="0"/>
                <a:cs typeface="Arial" panose="020B0604020202020204" pitchFamily="34" charset="0"/>
              </a:rPr>
              <a:t>, Laura Díaz González</a:t>
            </a:r>
            <a:r>
              <a:rPr lang="es-US" baseline="30000" dirty="0">
                <a:latin typeface="Arial" panose="020B0604020202020204" pitchFamily="34" charset="0"/>
                <a:cs typeface="Arial" panose="020B0604020202020204" pitchFamily="34" charset="0"/>
              </a:rPr>
              <a:t>1</a:t>
            </a:r>
            <a:r>
              <a:rPr lang="es-US" dirty="0">
                <a:latin typeface="Arial" panose="020B0604020202020204" pitchFamily="34" charset="0"/>
                <a:cs typeface="Arial" panose="020B0604020202020204" pitchFamily="34" charset="0"/>
              </a:rPr>
              <a:t>, Wendy Machado</a:t>
            </a:r>
            <a:r>
              <a:rPr lang="es-US" baseline="30000" dirty="0">
                <a:latin typeface="Arial" panose="020B0604020202020204" pitchFamily="34" charset="0"/>
                <a:cs typeface="Arial" panose="020B0604020202020204" pitchFamily="34" charset="0"/>
              </a:rPr>
              <a:t>1</a:t>
            </a:r>
            <a:r>
              <a:rPr lang="es-US" dirty="0">
                <a:latin typeface="Arial" panose="020B0604020202020204" pitchFamily="34" charset="0"/>
                <a:cs typeface="Arial" panose="020B0604020202020204" pitchFamily="34" charset="0"/>
              </a:rPr>
              <a:t>, Aleida </a:t>
            </a:r>
            <a:r>
              <a:rPr lang="es-US" dirty="0" err="1">
                <a:latin typeface="Arial" panose="020B0604020202020204" pitchFamily="34" charset="0"/>
                <a:cs typeface="Arial" panose="020B0604020202020204" pitchFamily="34" charset="0"/>
              </a:rPr>
              <a:t>Mandiarote</a:t>
            </a:r>
            <a:r>
              <a:rPr lang="es-US" dirty="0">
                <a:latin typeface="Arial" panose="020B0604020202020204" pitchFamily="34" charset="0"/>
                <a:cs typeface="Arial" panose="020B0604020202020204" pitchFamily="34" charset="0"/>
              </a:rPr>
              <a:t> Llanes</a:t>
            </a:r>
            <a:r>
              <a:rPr lang="es-US" baseline="30000" dirty="0">
                <a:latin typeface="Arial" panose="020B0604020202020204" pitchFamily="34" charset="0"/>
                <a:cs typeface="Arial" panose="020B0604020202020204" pitchFamily="34" charset="0"/>
              </a:rPr>
              <a:t>1</a:t>
            </a:r>
            <a:endParaRPr lang="es-ES" dirty="0">
              <a:latin typeface="Arial" panose="020B0604020202020204" pitchFamily="34" charset="0"/>
              <a:cs typeface="Arial" panose="020B0604020202020204" pitchFamily="34" charset="0"/>
            </a:endParaRPr>
          </a:p>
          <a:p>
            <a:r>
              <a:rPr lang="es-US" baseline="30000" dirty="0">
                <a:latin typeface="Arial" panose="020B0604020202020204" pitchFamily="34" charset="0"/>
                <a:cs typeface="Arial" panose="020B0604020202020204" pitchFamily="34" charset="0"/>
              </a:rPr>
              <a:t> 1</a:t>
            </a:r>
            <a:r>
              <a:rPr lang="es-US" dirty="0">
                <a:latin typeface="Arial" panose="020B0604020202020204" pitchFamily="34" charset="0"/>
                <a:cs typeface="Arial" panose="020B0604020202020204" pitchFamily="34" charset="0"/>
              </a:rPr>
              <a:t> Centro de Inmunología Molecular, Cuba</a:t>
            </a:r>
            <a:endParaRPr lang="es-ES" dirty="0">
              <a:latin typeface="Arial" panose="020B0604020202020204" pitchFamily="34" charset="0"/>
              <a:cs typeface="Arial" panose="020B0604020202020204" pitchFamily="34" charset="0"/>
            </a:endParaRPr>
          </a:p>
          <a:p>
            <a:endParaRPr lang="en-US" sz="6000" b="1" dirty="0">
              <a:solidFill>
                <a:schemeClr val="tx1"/>
              </a:solidFill>
              <a:latin typeface="Arial" panose="020B0604020202020204" pitchFamily="34" charset="0"/>
              <a:cs typeface="Arial" panose="020B0604020202020204" pitchFamily="34" charset="0"/>
            </a:endParaRPr>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5538909" y="2835519"/>
            <a:ext cx="31892760" cy="2135830"/>
          </a:xfrm>
        </p:spPr>
        <p:txBody>
          <a:bodyPr>
            <a:noAutofit/>
          </a:bodyPr>
          <a:lstStyle/>
          <a:p>
            <a:r>
              <a:rPr lang="es-US" sz="6000" b="1" dirty="0">
                <a:latin typeface="Arial" panose="020B0604020202020204" pitchFamily="34" charset="0"/>
                <a:cs typeface="Arial" panose="020B0604020202020204" pitchFamily="34" charset="0"/>
              </a:rPr>
              <a:t>PREPARACI</a:t>
            </a:r>
            <a:r>
              <a:rPr lang="es-ES" sz="6000" b="1" dirty="0">
                <a:latin typeface="Arial" panose="020B0604020202020204" pitchFamily="34" charset="0"/>
                <a:cs typeface="Arial" panose="020B0604020202020204" pitchFamily="34" charset="0"/>
              </a:rPr>
              <a:t>ÓN Y CARACTERIZACIÓN DE LOS MATERIALES DE REFERENCIA PARA CUANTIFICACIÓN DE FÓSFORO EN NANOPARTÍCULAS DE HIDROXIAPATITA</a:t>
            </a:r>
            <a:endParaRPr lang="es-ES" sz="6000" dirty="0">
              <a:latin typeface="Arial" panose="020B0604020202020204" pitchFamily="34" charset="0"/>
              <a:cs typeface="Arial" panose="020B0604020202020204" pitchFamily="34" charset="0"/>
            </a:endParaRPr>
          </a:p>
          <a:p>
            <a:r>
              <a:rPr lang="es-ES" sz="6000" b="1" dirty="0" smtClean="0">
                <a:solidFill>
                  <a:schemeClr val="tx1"/>
                </a:solidFill>
                <a:latin typeface="Arial" panose="020B0604020202020204" pitchFamily="34" charset="0"/>
                <a:cs typeface="Arial" panose="020B0604020202020204" pitchFamily="34" charset="0"/>
              </a:rPr>
              <a:t> </a:t>
            </a:r>
            <a:endParaRPr lang="en-US" sz="6000" b="1" dirty="0">
              <a:solidFill>
                <a:schemeClr val="tx1"/>
              </a:solidFill>
              <a:latin typeface="Arial" panose="020B0604020202020204" pitchFamily="34" charset="0"/>
              <a:cs typeface="Arial" panose="020B0604020202020204" pitchFamily="34" charset="0"/>
            </a:endParaRPr>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9302600" y="1637906"/>
            <a:ext cx="24828800" cy="891579"/>
          </a:xfrm>
        </p:spPr>
        <p:txBody>
          <a:bodyPr>
            <a:noAutofit/>
          </a:bodyPr>
          <a:lstStyle/>
          <a:p>
            <a:r>
              <a:rPr lang="en-US" sz="6000" dirty="0" err="1" smtClean="0">
                <a:solidFill>
                  <a:schemeClr val="tx1"/>
                </a:solidFill>
                <a:latin typeface="Arial" panose="020B0604020202020204" pitchFamily="34" charset="0"/>
                <a:cs typeface="Arial" panose="020B0604020202020204" pitchFamily="34" charset="0"/>
              </a:rPr>
              <a:t>Biotecnolog</a:t>
            </a:r>
            <a:r>
              <a:rPr lang="es-ES" sz="6000" dirty="0" err="1" smtClean="0">
                <a:solidFill>
                  <a:schemeClr val="tx1"/>
                </a:solidFill>
                <a:latin typeface="Arial" panose="020B0604020202020204" pitchFamily="34" charset="0"/>
                <a:cs typeface="Arial" panose="020B0604020202020204" pitchFamily="34" charset="0"/>
              </a:rPr>
              <a:t>ía</a:t>
            </a:r>
            <a:endParaRPr lang="en-US" sz="6000" dirty="0">
              <a:solidFill>
                <a:schemeClr val="tx1"/>
              </a:solidFill>
              <a:latin typeface="Arial" panose="020B0604020202020204" pitchFamily="34" charset="0"/>
              <a:cs typeface="Arial" panose="020B0604020202020204" pitchFamily="34" charset="0"/>
            </a:endParaRPr>
          </a:p>
        </p:txBody>
      </p:sp>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420652" y="26213369"/>
            <a:ext cx="23497133" cy="4682944"/>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marL="685800" indent="-685800" algn="just">
              <a:buFont typeface="Wingdings" panose="05000000000000000000" pitchFamily="2" charset="2"/>
              <a:buChar char="q"/>
            </a:pPr>
            <a:r>
              <a:rPr lang="en-US" sz="4000" b="0" u="none" dirty="0">
                <a:solidFill>
                  <a:schemeClr val="tx1"/>
                </a:solidFill>
                <a:latin typeface="Arial" panose="020B0604020202020204" pitchFamily="34" charset="0"/>
                <a:cs typeface="Arial" panose="020B0604020202020204" pitchFamily="34" charset="0"/>
              </a:rPr>
              <a:t>International Council for </a:t>
            </a:r>
            <a:r>
              <a:rPr lang="en-US" sz="4000" b="0" u="none" dirty="0" err="1">
                <a:solidFill>
                  <a:schemeClr val="tx1"/>
                </a:solidFill>
                <a:latin typeface="Arial" panose="020B0604020202020204" pitchFamily="34" charset="0"/>
                <a:cs typeface="Arial" panose="020B0604020202020204" pitchFamily="34" charset="0"/>
              </a:rPr>
              <a:t>Harmonisation</a:t>
            </a:r>
            <a:r>
              <a:rPr lang="en-US" sz="4000" b="0" u="none" dirty="0">
                <a:solidFill>
                  <a:schemeClr val="tx1"/>
                </a:solidFill>
                <a:latin typeface="Arial" panose="020B0604020202020204" pitchFamily="34" charset="0"/>
                <a:cs typeface="Arial" panose="020B0604020202020204" pitchFamily="34" charset="0"/>
              </a:rPr>
              <a:t> of Technical Requirements for Pharmaceuticals for Human Use (ICH). Validation of analytical procedures Q2(R2)[Internet].</a:t>
            </a:r>
            <a:r>
              <a:rPr lang="en-US" sz="4000" b="0" u="none" dirty="0" smtClean="0">
                <a:solidFill>
                  <a:schemeClr val="tx1"/>
                </a:solidFill>
                <a:latin typeface="Arial" panose="020B0604020202020204" pitchFamily="34" charset="0"/>
                <a:cs typeface="Arial" panose="020B0604020202020204" pitchFamily="34" charset="0"/>
              </a:rPr>
              <a:t>Geneva:ICH;2023</a:t>
            </a:r>
          </a:p>
          <a:p>
            <a:pPr marL="685800" indent="-685800" algn="just">
              <a:buFont typeface="Wingdings" panose="05000000000000000000" pitchFamily="2" charset="2"/>
              <a:buChar char="q"/>
            </a:pPr>
            <a:r>
              <a:rPr lang="en-US" sz="4000" b="0" u="none" dirty="0" smtClean="0">
                <a:solidFill>
                  <a:schemeClr val="tx1"/>
                </a:solidFill>
                <a:latin typeface="Arial" panose="020B0604020202020204" pitchFamily="34" charset="0"/>
                <a:cs typeface="Arial" panose="020B0604020202020204" pitchFamily="34" charset="0"/>
              </a:rPr>
              <a:t>European </a:t>
            </a:r>
            <a:r>
              <a:rPr lang="en-US" sz="4000" b="0" u="none" dirty="0">
                <a:solidFill>
                  <a:schemeClr val="tx1"/>
                </a:solidFill>
                <a:latin typeface="Arial" panose="020B0604020202020204" pitchFamily="34" charset="0"/>
                <a:cs typeface="Arial" panose="020B0604020202020204" pitchFamily="34" charset="0"/>
              </a:rPr>
              <a:t>Pharmacopoeia [Internet]. 11th ed. Strasbourg: European Directorate for the Quality of Medicines &amp; HealthCare (EDQM); </a:t>
            </a:r>
            <a:r>
              <a:rPr lang="en-US" sz="4000" b="0" u="none" dirty="0" smtClean="0">
                <a:solidFill>
                  <a:schemeClr val="tx1"/>
                </a:solidFill>
                <a:latin typeface="Arial" panose="020B0604020202020204" pitchFamily="34" charset="0"/>
                <a:cs typeface="Arial" panose="020B0604020202020204" pitchFamily="34" charset="0"/>
              </a:rPr>
              <a:t>2022.</a:t>
            </a:r>
          </a:p>
          <a:p>
            <a:pPr marL="685800" indent="-685800" algn="just">
              <a:buFont typeface="Wingdings" panose="05000000000000000000" pitchFamily="2" charset="2"/>
              <a:buChar char="q"/>
            </a:pPr>
            <a:r>
              <a:rPr lang="es-ES" sz="4000" b="0" u="none" dirty="0" smtClean="0">
                <a:solidFill>
                  <a:schemeClr val="tx1"/>
                </a:solidFill>
                <a:latin typeface="Arial" panose="020B0604020202020204" pitchFamily="34" charset="0"/>
                <a:cs typeface="Arial" panose="020B0604020202020204" pitchFamily="34" charset="0"/>
              </a:rPr>
              <a:t>González-Martínez </a:t>
            </a:r>
            <a:r>
              <a:rPr lang="es-ES" sz="4000" b="0" u="none" dirty="0">
                <a:solidFill>
                  <a:schemeClr val="tx1"/>
                </a:solidFill>
                <a:latin typeface="Arial" panose="020B0604020202020204" pitchFamily="34" charset="0"/>
                <a:cs typeface="Arial" panose="020B0604020202020204" pitchFamily="34" charset="0"/>
              </a:rPr>
              <a:t>DA, González Ruíz G, Luzardo Lorenzo MC, </a:t>
            </a:r>
            <a:r>
              <a:rPr lang="es-ES" sz="4000" b="0" u="none" dirty="0" err="1">
                <a:solidFill>
                  <a:schemeClr val="tx1"/>
                </a:solidFill>
                <a:latin typeface="Arial" panose="020B0604020202020204" pitchFamily="34" charset="0"/>
                <a:cs typeface="Arial" panose="020B0604020202020204" pitchFamily="34" charset="0"/>
              </a:rPr>
              <a:t>Bordallo</a:t>
            </a:r>
            <a:r>
              <a:rPr lang="es-ES" sz="4000" b="0" u="none" dirty="0">
                <a:solidFill>
                  <a:schemeClr val="tx1"/>
                </a:solidFill>
                <a:latin typeface="Arial" panose="020B0604020202020204" pitchFamily="34" charset="0"/>
                <a:cs typeface="Arial" panose="020B0604020202020204" pitchFamily="34" charset="0"/>
              </a:rPr>
              <a:t> León F, </a:t>
            </a:r>
            <a:r>
              <a:rPr lang="es-ES" sz="4000" b="0" u="none" dirty="0" err="1">
                <a:solidFill>
                  <a:schemeClr val="tx1"/>
                </a:solidFill>
                <a:latin typeface="Arial" panose="020B0604020202020204" pitchFamily="34" charset="0"/>
                <a:cs typeface="Arial" panose="020B0604020202020204" pitchFamily="34" charset="0"/>
              </a:rPr>
              <a:t>Hechavarría</a:t>
            </a:r>
            <a:r>
              <a:rPr lang="es-ES" sz="4000" b="0" u="none" dirty="0">
                <a:solidFill>
                  <a:schemeClr val="tx1"/>
                </a:solidFill>
                <a:latin typeface="Arial" panose="020B0604020202020204" pitchFamily="34" charset="0"/>
                <a:cs typeface="Arial" panose="020B0604020202020204" pitchFamily="34" charset="0"/>
              </a:rPr>
              <a:t> Luna Y, </a:t>
            </a:r>
            <a:r>
              <a:rPr lang="es-ES" sz="4000" b="0" u="none" dirty="0" err="1">
                <a:solidFill>
                  <a:schemeClr val="tx1"/>
                </a:solidFill>
                <a:latin typeface="Arial" panose="020B0604020202020204" pitchFamily="34" charset="0"/>
                <a:cs typeface="Arial" panose="020B0604020202020204" pitchFamily="34" charset="0"/>
              </a:rPr>
              <a:t>Cazañas</a:t>
            </a:r>
            <a:r>
              <a:rPr lang="es-ES" sz="4000" b="0" u="none" dirty="0">
                <a:solidFill>
                  <a:schemeClr val="tx1"/>
                </a:solidFill>
                <a:latin typeface="Arial" panose="020B0604020202020204" pitchFamily="34" charset="0"/>
                <a:cs typeface="Arial" panose="020B0604020202020204" pitchFamily="34" charset="0"/>
              </a:rPr>
              <a:t> Quintana Y, et al. </a:t>
            </a:r>
            <a:r>
              <a:rPr lang="es-ES" sz="4000" b="0" u="none" dirty="0" err="1">
                <a:solidFill>
                  <a:schemeClr val="tx1"/>
                </a:solidFill>
                <a:latin typeface="Arial" panose="020B0604020202020204" pitchFamily="34" charset="0"/>
                <a:cs typeface="Arial" panose="020B0604020202020204" pitchFamily="34" charset="0"/>
              </a:rPr>
              <a:t>Hydroxyapatite</a:t>
            </a:r>
            <a:r>
              <a:rPr lang="es-ES" sz="4000" b="0" u="none" dirty="0">
                <a:solidFill>
                  <a:schemeClr val="tx1"/>
                </a:solidFill>
                <a:latin typeface="Arial" panose="020B0604020202020204" pitchFamily="34" charset="0"/>
                <a:cs typeface="Arial" panose="020B0604020202020204" pitchFamily="34" charset="0"/>
              </a:rPr>
              <a:t> </a:t>
            </a:r>
            <a:r>
              <a:rPr lang="es-ES" sz="4000" b="0" u="none" dirty="0" err="1">
                <a:solidFill>
                  <a:schemeClr val="tx1"/>
                </a:solidFill>
                <a:latin typeface="Arial" panose="020B0604020202020204" pitchFamily="34" charset="0"/>
                <a:cs typeface="Arial" panose="020B0604020202020204" pitchFamily="34" charset="0"/>
              </a:rPr>
              <a:t>Nanoparticles</a:t>
            </a:r>
            <a:r>
              <a:rPr lang="es-ES" sz="4000" b="0" u="none" dirty="0">
                <a:solidFill>
                  <a:schemeClr val="tx1"/>
                </a:solidFill>
                <a:latin typeface="Arial" panose="020B0604020202020204" pitchFamily="34" charset="0"/>
                <a:cs typeface="Arial" panose="020B0604020202020204" pitchFamily="34" charset="0"/>
              </a:rPr>
              <a:t> as a </a:t>
            </a:r>
            <a:r>
              <a:rPr lang="es-ES" sz="4000" b="0" u="none" dirty="0" err="1">
                <a:solidFill>
                  <a:schemeClr val="tx1"/>
                </a:solidFill>
                <a:latin typeface="Arial" panose="020B0604020202020204" pitchFamily="34" charset="0"/>
                <a:cs typeface="Arial" panose="020B0604020202020204" pitchFamily="34" charset="0"/>
              </a:rPr>
              <a:t>Potential</a:t>
            </a:r>
            <a:r>
              <a:rPr lang="es-ES" sz="4000" b="0" u="none" dirty="0">
                <a:solidFill>
                  <a:schemeClr val="tx1"/>
                </a:solidFill>
                <a:latin typeface="Arial" panose="020B0604020202020204" pitchFamily="34" charset="0"/>
                <a:cs typeface="Arial" panose="020B0604020202020204" pitchFamily="34" charset="0"/>
              </a:rPr>
              <a:t> Long-</a:t>
            </a:r>
            <a:r>
              <a:rPr lang="es-ES" sz="4000" b="0" u="none" dirty="0" err="1">
                <a:solidFill>
                  <a:schemeClr val="tx1"/>
                </a:solidFill>
                <a:latin typeface="Arial" panose="020B0604020202020204" pitchFamily="34" charset="0"/>
                <a:cs typeface="Arial" panose="020B0604020202020204" pitchFamily="34" charset="0"/>
              </a:rPr>
              <a:t>Term</a:t>
            </a:r>
            <a:r>
              <a:rPr lang="es-ES" sz="4000" b="0" u="none" dirty="0">
                <a:solidFill>
                  <a:schemeClr val="tx1"/>
                </a:solidFill>
                <a:latin typeface="Arial" panose="020B0604020202020204" pitchFamily="34" charset="0"/>
                <a:cs typeface="Arial" panose="020B0604020202020204" pitchFamily="34" charset="0"/>
              </a:rPr>
              <a:t> </a:t>
            </a:r>
            <a:r>
              <a:rPr lang="es-ES" sz="4000" b="0" u="none" dirty="0" err="1">
                <a:solidFill>
                  <a:schemeClr val="tx1"/>
                </a:solidFill>
                <a:latin typeface="Arial" panose="020B0604020202020204" pitchFamily="34" charset="0"/>
                <a:cs typeface="Arial" panose="020B0604020202020204" pitchFamily="34" charset="0"/>
              </a:rPr>
              <a:t>Treatment</a:t>
            </a:r>
            <a:r>
              <a:rPr lang="es-ES" sz="4000" b="0" u="none" dirty="0">
                <a:solidFill>
                  <a:schemeClr val="tx1"/>
                </a:solidFill>
                <a:latin typeface="Arial" panose="020B0604020202020204" pitchFamily="34" charset="0"/>
                <a:cs typeface="Arial" panose="020B0604020202020204" pitchFamily="34" charset="0"/>
              </a:rPr>
              <a:t> of </a:t>
            </a:r>
            <a:r>
              <a:rPr lang="es-ES" sz="4000" b="0" u="none" dirty="0" err="1">
                <a:solidFill>
                  <a:schemeClr val="tx1"/>
                </a:solidFill>
                <a:latin typeface="Arial" panose="020B0604020202020204" pitchFamily="34" charset="0"/>
                <a:cs typeface="Arial" panose="020B0604020202020204" pitchFamily="34" charset="0"/>
              </a:rPr>
              <a:t>Cancer</a:t>
            </a:r>
            <a:r>
              <a:rPr lang="es-ES" sz="4000" b="0" u="none" dirty="0">
                <a:solidFill>
                  <a:schemeClr val="tx1"/>
                </a:solidFill>
                <a:latin typeface="Arial" panose="020B0604020202020204" pitchFamily="34" charset="0"/>
                <a:cs typeface="Arial" panose="020B0604020202020204" pitchFamily="34" charset="0"/>
              </a:rPr>
              <a:t> of </a:t>
            </a:r>
            <a:r>
              <a:rPr lang="es-ES" sz="4000" b="0" u="none" dirty="0" err="1">
                <a:solidFill>
                  <a:schemeClr val="tx1"/>
                </a:solidFill>
                <a:latin typeface="Arial" panose="020B0604020202020204" pitchFamily="34" charset="0"/>
                <a:cs typeface="Arial" panose="020B0604020202020204" pitchFamily="34" charset="0"/>
              </a:rPr>
              <a:t>Epithelial</a:t>
            </a:r>
            <a:r>
              <a:rPr lang="es-ES" sz="4000" b="0" u="none" dirty="0">
                <a:solidFill>
                  <a:schemeClr val="tx1"/>
                </a:solidFill>
                <a:latin typeface="Arial" panose="020B0604020202020204" pitchFamily="34" charset="0"/>
                <a:cs typeface="Arial" panose="020B0604020202020204" pitchFamily="34" charset="0"/>
              </a:rPr>
              <a:t> </a:t>
            </a:r>
            <a:r>
              <a:rPr lang="es-ES" sz="4000" b="0" u="none" dirty="0" err="1">
                <a:solidFill>
                  <a:schemeClr val="tx1"/>
                </a:solidFill>
                <a:latin typeface="Arial" panose="020B0604020202020204" pitchFamily="34" charset="0"/>
                <a:cs typeface="Arial" panose="020B0604020202020204" pitchFamily="34" charset="0"/>
              </a:rPr>
              <a:t>Origin</a:t>
            </a:r>
            <a:r>
              <a:rPr lang="es-ES" sz="4000" b="0" u="none" dirty="0">
                <a:solidFill>
                  <a:schemeClr val="tx1"/>
                </a:solidFill>
                <a:latin typeface="Arial" panose="020B0604020202020204" pitchFamily="34" charset="0"/>
                <a:cs typeface="Arial" panose="020B0604020202020204" pitchFamily="34" charset="0"/>
              </a:rPr>
              <a:t>. ACS </a:t>
            </a:r>
            <a:r>
              <a:rPr lang="es-ES" sz="4000" b="0" u="none" dirty="0" err="1">
                <a:solidFill>
                  <a:schemeClr val="tx1"/>
                </a:solidFill>
                <a:latin typeface="Arial" panose="020B0604020202020204" pitchFamily="34" charset="0"/>
                <a:cs typeface="Arial" panose="020B0604020202020204" pitchFamily="34" charset="0"/>
              </a:rPr>
              <a:t>Appl</a:t>
            </a:r>
            <a:r>
              <a:rPr lang="es-ES" sz="4000" b="0" u="none" dirty="0">
                <a:solidFill>
                  <a:schemeClr val="tx1"/>
                </a:solidFill>
                <a:latin typeface="Arial" panose="020B0604020202020204" pitchFamily="34" charset="0"/>
                <a:cs typeface="Arial" panose="020B0604020202020204" pitchFamily="34" charset="0"/>
              </a:rPr>
              <a:t> Nano Mater. 2022;5(5):6159-70.</a:t>
            </a:r>
            <a:endParaRPr lang="en-US" sz="4000" b="0" u="none" dirty="0">
              <a:solidFill>
                <a:schemeClr val="tx1"/>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01A1A361-F83F-A076-079C-2F6C4AEFE16C}"/>
              </a:ext>
            </a:extLst>
          </p:cNvPr>
          <p:cNvSpPr txBox="1"/>
          <p:nvPr/>
        </p:nvSpPr>
        <p:spPr>
          <a:xfrm>
            <a:off x="10431379" y="506210"/>
            <a:ext cx="22571243" cy="1015663"/>
          </a:xfrm>
          <a:prstGeom prst="rect">
            <a:avLst/>
          </a:prstGeom>
          <a:noFill/>
        </p:spPr>
        <p:txBody>
          <a:bodyPr wrap="square">
            <a:spAutoFit/>
          </a:bodyPr>
          <a:lstStyle/>
          <a:p>
            <a:pPr algn="ctr"/>
            <a:r>
              <a:rPr lang="es-ES" sz="6000" b="1" dirty="0">
                <a:solidFill>
                  <a:srgbClr val="533644"/>
                </a:solidFill>
                <a:effectLst/>
                <a:latin typeface="Arial" panose="020B0604020202020204" pitchFamily="34" charset="0"/>
                <a:ea typeface="Calibri" panose="020F0502020204030204" pitchFamily="34" charset="0"/>
                <a:cs typeface="Arial" panose="020B0604020202020204" pitchFamily="34" charset="0"/>
              </a:rPr>
              <a:t>VIII Encuentro de Ciencias Farmacéuticas y Alimentarias</a:t>
            </a:r>
            <a:r>
              <a:rPr lang="es-ES"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6000" dirty="0">
              <a:latin typeface="Arial" panose="020B0604020202020204" pitchFamily="34" charset="0"/>
              <a:cs typeface="Arial" panose="020B0604020202020204" pitchFamily="34" charset="0"/>
            </a:endParaRPr>
          </a:p>
        </p:txBody>
      </p:sp>
      <p:grpSp>
        <p:nvGrpSpPr>
          <p:cNvPr id="13" name="Grupo 12">
            <a:extLst>
              <a:ext uri="{FF2B5EF4-FFF2-40B4-BE49-F238E27FC236}">
                <a16:creationId xmlns:a16="http://schemas.microsoft.com/office/drawing/2014/main" id="{81046172-6BB8-3217-4ECB-1BF0E133EEE4}"/>
              </a:ext>
            </a:extLst>
          </p:cNvPr>
          <p:cNvGrpSpPr/>
          <p:nvPr/>
        </p:nvGrpSpPr>
        <p:grpSpPr>
          <a:xfrm>
            <a:off x="36102556" y="570560"/>
            <a:ext cx="5842628" cy="4529918"/>
            <a:chOff x="-96254" y="289344"/>
            <a:chExt cx="4042611" cy="2627536"/>
          </a:xfrm>
        </p:grpSpPr>
        <p:pic>
          <p:nvPicPr>
            <p:cNvPr id="14" name="Picture 2">
              <a:extLst>
                <a:ext uri="{FF2B5EF4-FFF2-40B4-BE49-F238E27FC236}">
                  <a16:creationId xmlns:a16="http://schemas.microsoft.com/office/drawing/2014/main" id="{8888F5C3-194E-05B3-0C80-2C3E817C5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81" y="289344"/>
              <a:ext cx="2190786" cy="19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a:extLst>
                <a:ext uri="{FF2B5EF4-FFF2-40B4-BE49-F238E27FC236}">
                  <a16:creationId xmlns:a16="http://schemas.microsoft.com/office/drawing/2014/main" id="{A258D047-03A5-FCD3-4855-F8A5C5304D0D}"/>
                </a:ext>
              </a:extLst>
            </p:cNvPr>
            <p:cNvSpPr txBox="1"/>
            <p:nvPr/>
          </p:nvSpPr>
          <p:spPr>
            <a:xfrm>
              <a:off x="-96254" y="2208994"/>
              <a:ext cx="4042611" cy="707886"/>
            </a:xfrm>
            <a:prstGeom prst="rect">
              <a:avLst/>
            </a:prstGeom>
            <a:noFill/>
          </p:spPr>
          <p:txBody>
            <a:bodyPr wrap="square">
              <a:spAutoFit/>
            </a:bodyPr>
            <a:lstStyle/>
            <a:p>
              <a:pPr algn="ctr"/>
              <a:r>
                <a:rPr lang="es-ES" sz="4000" b="1" spc="-50" dirty="0">
                  <a:solidFill>
                    <a:srgbClr val="481858"/>
                  </a:solidFill>
                  <a:effectLst/>
                  <a:latin typeface="Arial" panose="020B0604020202020204" pitchFamily="34" charset="0"/>
                  <a:ea typeface="Calibri" panose="020F0502020204030204" pitchFamily="34" charset="0"/>
                </a:rPr>
                <a:t>E</a:t>
              </a:r>
              <a:r>
                <a:rPr lang="es-ES" sz="4000" b="1" spc="-45" dirty="0">
                  <a:solidFill>
                    <a:srgbClr val="481858"/>
                  </a:solidFill>
                  <a:effectLst/>
                  <a:latin typeface="Arial" panose="020B0604020202020204" pitchFamily="34" charset="0"/>
                  <a:ea typeface="Calibri" panose="020F0502020204030204" pitchFamily="34" charset="0"/>
                </a:rPr>
                <a:t>C</a:t>
              </a:r>
              <a:r>
                <a:rPr lang="es-ES" sz="4000" b="1" spc="-65" dirty="0">
                  <a:solidFill>
                    <a:srgbClr val="481858"/>
                  </a:solidFill>
                  <a:effectLst/>
                  <a:latin typeface="Arial" panose="020B0604020202020204" pitchFamily="34" charset="0"/>
                  <a:ea typeface="Calibri" panose="020F0502020204030204" pitchFamily="34" charset="0"/>
                </a:rPr>
                <a:t>F</a:t>
              </a:r>
              <a:r>
                <a:rPr lang="es-ES" sz="4000" b="1" dirty="0">
                  <a:solidFill>
                    <a:srgbClr val="481858"/>
                  </a:solidFill>
                  <a:effectLst/>
                  <a:latin typeface="Arial" panose="020B0604020202020204" pitchFamily="34" charset="0"/>
                  <a:ea typeface="Calibri" panose="020F0502020204030204" pitchFamily="34" charset="0"/>
                </a:rPr>
                <a:t>A</a:t>
              </a:r>
              <a:r>
                <a:rPr lang="es-ES" sz="4000" b="1" spc="-95" dirty="0">
                  <a:solidFill>
                    <a:srgbClr val="481858"/>
                  </a:solidFill>
                  <a:effectLst/>
                  <a:latin typeface="Arial" panose="020B0604020202020204" pitchFamily="34" charset="0"/>
                  <a:ea typeface="Calibri" panose="020F0502020204030204" pitchFamily="34" charset="0"/>
                </a:rPr>
                <a:t> </a:t>
              </a:r>
              <a:r>
                <a:rPr lang="es-ES" sz="4000" b="1" spc="-60" dirty="0">
                  <a:solidFill>
                    <a:srgbClr val="481858"/>
                  </a:solidFill>
                  <a:effectLst/>
                  <a:latin typeface="Arial" panose="020B0604020202020204" pitchFamily="34" charset="0"/>
                  <a:ea typeface="Calibri" panose="020F0502020204030204" pitchFamily="34" charset="0"/>
                </a:rPr>
                <a:t>2</a:t>
              </a:r>
              <a:r>
                <a:rPr lang="es-ES" sz="4000" b="1" spc="-45" dirty="0">
                  <a:solidFill>
                    <a:srgbClr val="481858"/>
                  </a:solidFill>
                  <a:effectLst/>
                  <a:latin typeface="Arial" panose="020B0604020202020204" pitchFamily="34" charset="0"/>
                  <a:ea typeface="Calibri" panose="020F0502020204030204" pitchFamily="34" charset="0"/>
                </a:rPr>
                <a:t>0</a:t>
              </a:r>
              <a:r>
                <a:rPr lang="es-ES" sz="4000" b="1" spc="-60" dirty="0">
                  <a:solidFill>
                    <a:srgbClr val="481858"/>
                  </a:solidFill>
                  <a:effectLst/>
                  <a:latin typeface="Arial" panose="020B0604020202020204" pitchFamily="34" charset="0"/>
                  <a:ea typeface="Calibri" panose="020F0502020204030204" pitchFamily="34" charset="0"/>
                </a:rPr>
                <a:t>26</a:t>
              </a:r>
              <a:r>
                <a:rPr lang="es-ES" sz="4000" dirty="0">
                  <a:solidFill>
                    <a:srgbClr val="C00000"/>
                  </a:solidFill>
                  <a:effectLst/>
                  <a:latin typeface="Arial" panose="020B0604020202020204" pitchFamily="34" charset="0"/>
                  <a:ea typeface="Calibri" panose="020F0502020204030204" pitchFamily="34" charset="0"/>
                </a:rPr>
                <a:t> </a:t>
              </a:r>
              <a:endParaRPr lang="es-ES" sz="4000" dirty="0"/>
            </a:p>
          </p:txBody>
        </p:sp>
      </p:grpSp>
      <p:pic>
        <p:nvPicPr>
          <p:cNvPr id="32" name="Imagen 31">
            <a:extLst>
              <a:ext uri="{FF2B5EF4-FFF2-40B4-BE49-F238E27FC236}">
                <a16:creationId xmlns:a16="http://schemas.microsoft.com/office/drawing/2014/main" id="{FA183874-CDD4-2092-4393-CDF0BEAF5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647" y="0"/>
            <a:ext cx="4748262" cy="4872130"/>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275723145"/>
              </p:ext>
            </p:extLst>
          </p:nvPr>
        </p:nvGraphicFramePr>
        <p:xfrm>
          <a:off x="2316389" y="20901598"/>
          <a:ext cx="19168900" cy="4977582"/>
        </p:xfrm>
        <a:graphic>
          <a:graphicData uri="http://schemas.openxmlformats.org/drawingml/2006/table">
            <a:tbl>
              <a:tblPr firstRow="1" firstCol="1" bandRow="1">
                <a:tableStyleId>{9D7B26C5-4107-4FEC-AEDC-1716B250A1EF}</a:tableStyleId>
              </a:tblPr>
              <a:tblGrid>
                <a:gridCol w="4791098">
                  <a:extLst>
                    <a:ext uri="{9D8B030D-6E8A-4147-A177-3AD203B41FA5}">
                      <a16:colId xmlns:a16="http://schemas.microsoft.com/office/drawing/2014/main" val="1286680732"/>
                    </a:ext>
                  </a:extLst>
                </a:gridCol>
                <a:gridCol w="4791098">
                  <a:extLst>
                    <a:ext uri="{9D8B030D-6E8A-4147-A177-3AD203B41FA5}">
                      <a16:colId xmlns:a16="http://schemas.microsoft.com/office/drawing/2014/main" val="313747769"/>
                    </a:ext>
                  </a:extLst>
                </a:gridCol>
                <a:gridCol w="4793352">
                  <a:extLst>
                    <a:ext uri="{9D8B030D-6E8A-4147-A177-3AD203B41FA5}">
                      <a16:colId xmlns:a16="http://schemas.microsoft.com/office/drawing/2014/main" val="236781142"/>
                    </a:ext>
                  </a:extLst>
                </a:gridCol>
                <a:gridCol w="4793352">
                  <a:extLst>
                    <a:ext uri="{9D8B030D-6E8A-4147-A177-3AD203B41FA5}">
                      <a16:colId xmlns:a16="http://schemas.microsoft.com/office/drawing/2014/main" val="1230174330"/>
                    </a:ext>
                  </a:extLst>
                </a:gridCol>
              </a:tblGrid>
              <a:tr h="816989">
                <a:tc gridSpan="4">
                  <a:txBody>
                    <a:bodyPr/>
                    <a:lstStyle/>
                    <a:p>
                      <a:pPr>
                        <a:lnSpc>
                          <a:spcPct val="107000"/>
                        </a:lnSpc>
                        <a:spcAft>
                          <a:spcPts val="0"/>
                        </a:spcAft>
                      </a:pPr>
                      <a:r>
                        <a:rPr lang="es-ES" sz="3600" b="0" dirty="0">
                          <a:effectLst/>
                          <a:latin typeface="Arial" panose="020B0604020202020204" pitchFamily="34" charset="0"/>
                          <a:cs typeface="Arial" panose="020B0604020202020204" pitchFamily="34" charset="0"/>
                        </a:rPr>
                        <a:t>Preparación de la solución concentrada del KH2PO4 estándar de referencia para la curva</a:t>
                      </a:r>
                      <a:endParaRPr lang="es-ES" sz="3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873527802"/>
                  </a:ext>
                </a:extLst>
              </a:tr>
              <a:tr h="816989">
                <a:tc gridSpan="4">
                  <a:txBody>
                    <a:bodyPr/>
                    <a:lstStyle/>
                    <a:p>
                      <a:pPr>
                        <a:lnSpc>
                          <a:spcPct val="107000"/>
                        </a:lnSpc>
                        <a:spcAft>
                          <a:spcPts val="0"/>
                        </a:spcAft>
                      </a:pPr>
                      <a:r>
                        <a:rPr lang="es-ES" sz="3600" b="0" dirty="0">
                          <a:effectLst/>
                          <a:latin typeface="Arial" panose="020B0604020202020204" pitchFamily="34" charset="0"/>
                          <a:cs typeface="Arial" panose="020B0604020202020204" pitchFamily="34" charset="0"/>
                        </a:rPr>
                        <a:t>                                  I                                          </a:t>
                      </a:r>
                      <a:r>
                        <a:rPr lang="es-ES" sz="3600" b="0" dirty="0" smtClean="0">
                          <a:effectLst/>
                          <a:latin typeface="Arial" panose="020B0604020202020204" pitchFamily="34" charset="0"/>
                          <a:cs typeface="Arial" panose="020B0604020202020204" pitchFamily="34" charset="0"/>
                        </a:rPr>
                        <a:t>   </a:t>
                      </a:r>
                      <a:r>
                        <a:rPr lang="es-ES" sz="3600" b="0" dirty="0">
                          <a:effectLst/>
                          <a:latin typeface="Arial" panose="020B0604020202020204" pitchFamily="34" charset="0"/>
                          <a:cs typeface="Arial" panose="020B0604020202020204" pitchFamily="34" charset="0"/>
                        </a:rPr>
                        <a:t>II</a:t>
                      </a:r>
                      <a:endParaRPr lang="es-ES" sz="3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867629208"/>
                  </a:ext>
                </a:extLst>
              </a:tr>
              <a:tr h="816989">
                <a:tc>
                  <a:txBody>
                    <a:bodyPr/>
                    <a:lstStyle/>
                    <a:p>
                      <a:pPr>
                        <a:lnSpc>
                          <a:spcPct val="107000"/>
                        </a:lnSpc>
                        <a:spcAft>
                          <a:spcPts val="0"/>
                        </a:spcAft>
                      </a:pPr>
                      <a:r>
                        <a:rPr lang="es-ES" sz="3600" b="0" dirty="0">
                          <a:effectLst/>
                          <a:latin typeface="Arial" panose="020B0604020202020204" pitchFamily="34" charset="0"/>
                          <a:cs typeface="Arial" panose="020B0604020202020204" pitchFamily="34" charset="0"/>
                        </a:rPr>
                        <a:t>Variante A</a:t>
                      </a:r>
                      <a:endParaRPr lang="es-ES" sz="3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S" sz="3600" b="0">
                          <a:effectLst/>
                          <a:latin typeface="Arial" panose="020B0604020202020204" pitchFamily="34" charset="0"/>
                          <a:cs typeface="Arial" panose="020B0604020202020204" pitchFamily="34" charset="0"/>
                        </a:rPr>
                        <a:t>Variante B</a:t>
                      </a:r>
                      <a:endParaRPr lang="es-ES" sz="36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S" sz="3600" b="0">
                          <a:effectLst/>
                          <a:latin typeface="Arial" panose="020B0604020202020204" pitchFamily="34" charset="0"/>
                          <a:cs typeface="Arial" panose="020B0604020202020204" pitchFamily="34" charset="0"/>
                        </a:rPr>
                        <a:t>Variante C</a:t>
                      </a:r>
                      <a:endParaRPr lang="es-ES" sz="36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S" sz="3600" b="0" dirty="0">
                          <a:effectLst/>
                          <a:latin typeface="Arial" panose="020B0604020202020204" pitchFamily="34" charset="0"/>
                          <a:cs typeface="Arial" panose="020B0604020202020204" pitchFamily="34" charset="0"/>
                        </a:rPr>
                        <a:t>Variante D</a:t>
                      </a:r>
                      <a:endParaRPr lang="es-ES" sz="3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39784932"/>
                  </a:ext>
                </a:extLst>
              </a:tr>
              <a:tr h="2526615">
                <a:tc>
                  <a:txBody>
                    <a:bodyPr/>
                    <a:lstStyle/>
                    <a:p>
                      <a:pPr>
                        <a:lnSpc>
                          <a:spcPct val="107000"/>
                        </a:lnSpc>
                        <a:spcAft>
                          <a:spcPts val="0"/>
                        </a:spcAft>
                      </a:pPr>
                      <a:r>
                        <a:rPr lang="es-ES" sz="3600" b="0" dirty="0">
                          <a:effectLst/>
                          <a:latin typeface="Arial" panose="020B0604020202020204" pitchFamily="34" charset="0"/>
                          <a:cs typeface="Arial" panose="020B0604020202020204" pitchFamily="34" charset="0"/>
                        </a:rPr>
                        <a:t>Pesar en balanza analítica </a:t>
                      </a:r>
                      <a:endParaRPr lang="es-ES" sz="3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S" sz="3600" b="0" dirty="0">
                          <a:effectLst/>
                          <a:latin typeface="Arial" panose="020B0604020202020204" pitchFamily="34" charset="0"/>
                          <a:cs typeface="Arial" panose="020B0604020202020204" pitchFamily="34" charset="0"/>
                        </a:rPr>
                        <a:t>Secar a 105 </a:t>
                      </a:r>
                      <a:r>
                        <a:rPr lang="es-ES" sz="3600" b="0" dirty="0" err="1">
                          <a:effectLst/>
                          <a:latin typeface="Arial" panose="020B0604020202020204" pitchFamily="34" charset="0"/>
                          <a:cs typeface="Arial" panose="020B0604020202020204" pitchFamily="34" charset="0"/>
                        </a:rPr>
                        <a:t>ºC</a:t>
                      </a:r>
                      <a:r>
                        <a:rPr lang="es-ES" sz="3600" b="0" dirty="0">
                          <a:effectLst/>
                          <a:latin typeface="Arial" panose="020B0604020202020204" pitchFamily="34" charset="0"/>
                          <a:cs typeface="Arial" panose="020B0604020202020204" pitchFamily="34" charset="0"/>
                        </a:rPr>
                        <a:t> 1 h</a:t>
                      </a:r>
                    </a:p>
                    <a:p>
                      <a:pPr>
                        <a:lnSpc>
                          <a:spcPct val="107000"/>
                        </a:lnSpc>
                        <a:spcAft>
                          <a:spcPts val="0"/>
                        </a:spcAft>
                      </a:pPr>
                      <a:r>
                        <a:rPr lang="es-ES" sz="3600" b="0" dirty="0">
                          <a:effectLst/>
                          <a:latin typeface="Arial" panose="020B0604020202020204" pitchFamily="34" charset="0"/>
                          <a:cs typeface="Arial" panose="020B0604020202020204" pitchFamily="34" charset="0"/>
                        </a:rPr>
                        <a:t>Pesar en balanza analítica </a:t>
                      </a:r>
                      <a:endParaRPr lang="es-ES" sz="3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S" sz="3600" b="0" dirty="0">
                          <a:effectLst/>
                          <a:latin typeface="Arial" panose="020B0604020202020204" pitchFamily="34" charset="0"/>
                          <a:cs typeface="Arial" panose="020B0604020202020204" pitchFamily="34" charset="0"/>
                        </a:rPr>
                        <a:t>Disolvente agua </a:t>
                      </a:r>
                      <a:r>
                        <a:rPr lang="es-ES" sz="3600" b="0" dirty="0" err="1">
                          <a:effectLst/>
                          <a:latin typeface="Arial" panose="020B0604020202020204" pitchFamily="34" charset="0"/>
                          <a:cs typeface="Arial" panose="020B0604020202020204" pitchFamily="34" charset="0"/>
                        </a:rPr>
                        <a:t>ultrapura</a:t>
                      </a:r>
                      <a:endParaRPr lang="es-ES" sz="3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S" sz="3600" b="0" dirty="0">
                          <a:effectLst/>
                          <a:latin typeface="Arial" panose="020B0604020202020204" pitchFamily="34" charset="0"/>
                          <a:cs typeface="Arial" panose="020B0604020202020204" pitchFamily="34" charset="0"/>
                        </a:rPr>
                        <a:t>Disolvente mezcla agua/ácido (H</a:t>
                      </a:r>
                      <a:r>
                        <a:rPr lang="es-ES" sz="3600" b="0" baseline="-25000" dirty="0">
                          <a:effectLst/>
                          <a:latin typeface="Arial" panose="020B0604020202020204" pitchFamily="34" charset="0"/>
                          <a:cs typeface="Arial" panose="020B0604020202020204" pitchFamily="34" charset="0"/>
                        </a:rPr>
                        <a:t>2</a:t>
                      </a:r>
                      <a:r>
                        <a:rPr lang="es-ES" sz="3600" b="0" dirty="0">
                          <a:effectLst/>
                          <a:latin typeface="Arial" panose="020B0604020202020204" pitchFamily="34" charset="0"/>
                          <a:cs typeface="Arial" panose="020B0604020202020204" pitchFamily="34" charset="0"/>
                        </a:rPr>
                        <a:t>SO</a:t>
                      </a:r>
                      <a:r>
                        <a:rPr lang="es-ES" sz="3600" b="0" baseline="-25000" dirty="0">
                          <a:effectLst/>
                          <a:latin typeface="Arial" panose="020B0604020202020204" pitchFamily="34" charset="0"/>
                          <a:cs typeface="Arial" panose="020B0604020202020204" pitchFamily="34" charset="0"/>
                        </a:rPr>
                        <a:t>4</a:t>
                      </a:r>
                      <a:r>
                        <a:rPr lang="es-ES" sz="3600" b="0" dirty="0">
                          <a:effectLst/>
                          <a:latin typeface="Arial" panose="020B0604020202020204" pitchFamily="34" charset="0"/>
                          <a:cs typeface="Arial" panose="020B0604020202020204" pitchFamily="34" charset="0"/>
                        </a:rPr>
                        <a:t>)</a:t>
                      </a:r>
                      <a:endParaRPr lang="es-ES" sz="3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09210983"/>
                  </a:ext>
                </a:extLst>
              </a:tr>
            </a:tbl>
          </a:graphicData>
        </a:graphic>
      </p:graphicFrame>
      <p:pic>
        <p:nvPicPr>
          <p:cNvPr id="3" name="Imagen 2"/>
          <p:cNvPicPr>
            <a:picLocks noChangeAspect="1"/>
          </p:cNvPicPr>
          <p:nvPr/>
        </p:nvPicPr>
        <p:blipFill>
          <a:blip r:embed="rId5"/>
          <a:stretch>
            <a:fillRect/>
          </a:stretch>
        </p:blipFill>
        <p:spPr>
          <a:xfrm>
            <a:off x="24352543" y="18614865"/>
            <a:ext cx="10747480" cy="6404332"/>
          </a:xfrm>
          <a:prstGeom prst="rect">
            <a:avLst/>
          </a:prstGeom>
        </p:spPr>
      </p:pic>
      <p:pic>
        <p:nvPicPr>
          <p:cNvPr id="4" name="Imagen 3"/>
          <p:cNvPicPr>
            <a:picLocks noChangeAspect="1"/>
          </p:cNvPicPr>
          <p:nvPr/>
        </p:nvPicPr>
        <p:blipFill>
          <a:blip r:embed="rId6"/>
          <a:stretch>
            <a:fillRect/>
          </a:stretch>
        </p:blipFill>
        <p:spPr>
          <a:xfrm>
            <a:off x="35278139" y="18415542"/>
            <a:ext cx="8088799" cy="6404332"/>
          </a:xfrm>
          <a:prstGeom prst="rect">
            <a:avLst/>
          </a:prstGeom>
        </p:spPr>
      </p:pic>
      <p:sp>
        <p:nvSpPr>
          <p:cNvPr id="5" name="CuadroTexto 4"/>
          <p:cNvSpPr txBox="1"/>
          <p:nvPr/>
        </p:nvSpPr>
        <p:spPr>
          <a:xfrm>
            <a:off x="24866883" y="24601908"/>
            <a:ext cx="8135739" cy="2554545"/>
          </a:xfrm>
          <a:prstGeom prst="rect">
            <a:avLst/>
          </a:prstGeom>
          <a:noFill/>
        </p:spPr>
        <p:txBody>
          <a:bodyPr wrap="square" rtlCol="0">
            <a:spAutoFit/>
          </a:bodyPr>
          <a:lstStyle/>
          <a:p>
            <a:pPr algn="just"/>
            <a:r>
              <a:rPr lang="es-ES" sz="3200" dirty="0">
                <a:latin typeface="Arial" panose="020B0604020202020204" pitchFamily="34" charset="0"/>
                <a:cs typeface="Arial" panose="020B0604020202020204" pitchFamily="34" charset="0"/>
              </a:rPr>
              <a:t>Figura 1.Correlación entre la masa de fósforo y los valores de absorbancia para la determinación de fósforo en forma del complejo </a:t>
            </a:r>
            <a:r>
              <a:rPr lang="es-ES" sz="3200" dirty="0" err="1">
                <a:latin typeface="Arial" panose="020B0604020202020204" pitchFamily="34" charset="0"/>
                <a:cs typeface="Arial" panose="020B0604020202020204" pitchFamily="34" charset="0"/>
              </a:rPr>
              <a:t>fosfomolíbdico</a:t>
            </a:r>
            <a:r>
              <a:rPr lang="es-ES" sz="3200" dirty="0">
                <a:latin typeface="Arial" panose="020B0604020202020204" pitchFamily="34" charset="0"/>
                <a:cs typeface="Arial" panose="020B0604020202020204" pitchFamily="34" charset="0"/>
              </a:rPr>
              <a:t> (cubetas de cuarzo de 1cm )</a:t>
            </a:r>
          </a:p>
        </p:txBody>
      </p:sp>
      <p:sp>
        <p:nvSpPr>
          <p:cNvPr id="7" name="CuadroTexto 6"/>
          <p:cNvSpPr txBox="1"/>
          <p:nvPr/>
        </p:nvSpPr>
        <p:spPr>
          <a:xfrm>
            <a:off x="35345201" y="24601908"/>
            <a:ext cx="7829550" cy="2062103"/>
          </a:xfrm>
          <a:prstGeom prst="rect">
            <a:avLst/>
          </a:prstGeom>
          <a:noFill/>
        </p:spPr>
        <p:txBody>
          <a:bodyPr wrap="square" rtlCol="0">
            <a:spAutoFit/>
          </a:bodyPr>
          <a:lstStyle/>
          <a:p>
            <a:r>
              <a:rPr lang="es-ES" sz="3200" dirty="0" smtClean="0">
                <a:latin typeface="Arial" panose="020B0604020202020204" pitchFamily="34" charset="0"/>
                <a:cs typeface="Arial" panose="020B0604020202020204" pitchFamily="34" charset="0"/>
              </a:rPr>
              <a:t>Figura 2. Regresión </a:t>
            </a:r>
            <a:r>
              <a:rPr lang="es-ES" sz="3200" dirty="0">
                <a:latin typeface="Arial" panose="020B0604020202020204" pitchFamily="34" charset="0"/>
                <a:cs typeface="Arial" panose="020B0604020202020204" pitchFamily="34" charset="0"/>
              </a:rPr>
              <a:t>lineal a partir de los datos primarios del ensayo de linealidad del método espectrofotométrico de la concentración de fósforo</a:t>
            </a:r>
            <a:endParaRPr lang="es-E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678</Words>
  <Application>Microsoft Office PowerPoint</Application>
  <PresentationFormat>Personalizado</PresentationFormat>
  <Paragraphs>48</Paragraphs>
  <Slides>1</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vt:i4>
      </vt:variant>
    </vt:vector>
  </HeadingPairs>
  <TitlesOfParts>
    <vt:vector size="10" baseType="lpstr">
      <vt:lpstr>Arial</vt:lpstr>
      <vt:lpstr>Arial Black</vt:lpstr>
      <vt:lpstr>Calibri</vt:lpstr>
      <vt:lpstr>Calibri Light</vt:lpstr>
      <vt:lpstr>Times New Roman</vt:lpstr>
      <vt:lpstr>Trebuchet MS</vt:lpstr>
      <vt:lpstr>Wingdings</vt:lpstr>
      <vt:lpstr>A1 Template</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dc:creator>
  <cp:lastModifiedBy>Acer</cp:lastModifiedBy>
  <cp:revision>26</cp:revision>
  <dcterms:modified xsi:type="dcterms:W3CDTF">2026-07-12T16:59:58Z</dcterms:modified>
</cp:coreProperties>
</file>