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43200638" cy="320405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14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" y="24"/>
      </p:cViewPr>
      <p:guideLst>
        <p:guide orient="horz" pos="10114"/>
        <p:guide pos="136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5243670"/>
            <a:ext cx="36720542" cy="11154845"/>
          </a:xfrm>
        </p:spPr>
        <p:txBody>
          <a:bodyPr anchor="b"/>
          <a:lstStyle>
            <a:lvl1pPr algn="ctr">
              <a:defRPr sz="280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6828688"/>
            <a:ext cx="32400479" cy="7735705"/>
          </a:xfrm>
        </p:spPr>
        <p:txBody>
          <a:bodyPr/>
          <a:lstStyle>
            <a:lvl1pPr marL="0" indent="0" algn="ctr">
              <a:buNone/>
              <a:defRPr sz="11213"/>
            </a:lvl1pPr>
            <a:lvl2pPr marL="2136038" indent="0" algn="ctr">
              <a:buNone/>
              <a:defRPr sz="9344"/>
            </a:lvl2pPr>
            <a:lvl3pPr marL="4272077" indent="0" algn="ctr">
              <a:buNone/>
              <a:defRPr sz="8410"/>
            </a:lvl3pPr>
            <a:lvl4pPr marL="6408115" indent="0" algn="ctr">
              <a:buNone/>
              <a:defRPr sz="7475"/>
            </a:lvl4pPr>
            <a:lvl5pPr marL="8544154" indent="0" algn="ctr">
              <a:buNone/>
              <a:defRPr sz="7475"/>
            </a:lvl5pPr>
            <a:lvl6pPr marL="10680192" indent="0" algn="ctr">
              <a:buNone/>
              <a:defRPr sz="7475"/>
            </a:lvl6pPr>
            <a:lvl7pPr marL="12816230" indent="0" algn="ctr">
              <a:buNone/>
              <a:defRPr sz="7475"/>
            </a:lvl7pPr>
            <a:lvl8pPr marL="14952269" indent="0" algn="ctr">
              <a:buNone/>
              <a:defRPr sz="7475"/>
            </a:lvl8pPr>
            <a:lvl9pPr marL="17088307" indent="0" algn="ctr">
              <a:buNone/>
              <a:defRPr sz="74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1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11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9" y="1705861"/>
            <a:ext cx="9315138" cy="271528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6" y="1705861"/>
            <a:ext cx="27405405" cy="2715285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06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58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6" y="7987887"/>
            <a:ext cx="37260550" cy="13327961"/>
          </a:xfrm>
        </p:spPr>
        <p:txBody>
          <a:bodyPr anchor="b"/>
          <a:lstStyle>
            <a:lvl1pPr>
              <a:defRPr sz="280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6" y="21441936"/>
            <a:ext cx="37260550" cy="7008860"/>
          </a:xfrm>
        </p:spPr>
        <p:txBody>
          <a:bodyPr/>
          <a:lstStyle>
            <a:lvl1pPr marL="0" indent="0">
              <a:buNone/>
              <a:defRPr sz="11213">
                <a:solidFill>
                  <a:schemeClr val="tx1"/>
                </a:solidFill>
              </a:defRPr>
            </a:lvl1pPr>
            <a:lvl2pPr marL="2136038" indent="0">
              <a:buNone/>
              <a:defRPr sz="9344">
                <a:solidFill>
                  <a:schemeClr val="tx1">
                    <a:tint val="75000"/>
                  </a:schemeClr>
                </a:solidFill>
              </a:defRPr>
            </a:lvl2pPr>
            <a:lvl3pPr marL="4272077" indent="0">
              <a:buNone/>
              <a:defRPr sz="8410">
                <a:solidFill>
                  <a:schemeClr val="tx1">
                    <a:tint val="75000"/>
                  </a:schemeClr>
                </a:solidFill>
              </a:defRPr>
            </a:lvl3pPr>
            <a:lvl4pPr marL="6408115" indent="0">
              <a:buNone/>
              <a:defRPr sz="7475">
                <a:solidFill>
                  <a:schemeClr val="tx1">
                    <a:tint val="75000"/>
                  </a:schemeClr>
                </a:solidFill>
              </a:defRPr>
            </a:lvl4pPr>
            <a:lvl5pPr marL="8544154" indent="0">
              <a:buNone/>
              <a:defRPr sz="7475">
                <a:solidFill>
                  <a:schemeClr val="tx1">
                    <a:tint val="75000"/>
                  </a:schemeClr>
                </a:solidFill>
              </a:defRPr>
            </a:lvl5pPr>
            <a:lvl6pPr marL="10680192" indent="0">
              <a:buNone/>
              <a:defRPr sz="7475">
                <a:solidFill>
                  <a:schemeClr val="tx1">
                    <a:tint val="75000"/>
                  </a:schemeClr>
                </a:solidFill>
              </a:defRPr>
            </a:lvl6pPr>
            <a:lvl7pPr marL="12816230" indent="0">
              <a:buNone/>
              <a:defRPr sz="7475">
                <a:solidFill>
                  <a:schemeClr val="tx1">
                    <a:tint val="75000"/>
                  </a:schemeClr>
                </a:solidFill>
              </a:defRPr>
            </a:lvl7pPr>
            <a:lvl8pPr marL="14952269" indent="0">
              <a:buNone/>
              <a:defRPr sz="7475">
                <a:solidFill>
                  <a:schemeClr val="tx1">
                    <a:tint val="75000"/>
                  </a:schemeClr>
                </a:solidFill>
              </a:defRPr>
            </a:lvl8pPr>
            <a:lvl9pPr marL="17088307" indent="0">
              <a:buNone/>
              <a:defRPr sz="74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68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8529303"/>
            <a:ext cx="18360271" cy="2032941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8529303"/>
            <a:ext cx="18360271" cy="2032941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29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705868"/>
            <a:ext cx="37260550" cy="61930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5" y="7854378"/>
            <a:ext cx="18275892" cy="3849309"/>
          </a:xfrm>
        </p:spPr>
        <p:txBody>
          <a:bodyPr anchor="b"/>
          <a:lstStyle>
            <a:lvl1pPr marL="0" indent="0">
              <a:buNone/>
              <a:defRPr sz="11213" b="1"/>
            </a:lvl1pPr>
            <a:lvl2pPr marL="2136038" indent="0">
              <a:buNone/>
              <a:defRPr sz="9344" b="1"/>
            </a:lvl2pPr>
            <a:lvl3pPr marL="4272077" indent="0">
              <a:buNone/>
              <a:defRPr sz="8410" b="1"/>
            </a:lvl3pPr>
            <a:lvl4pPr marL="6408115" indent="0">
              <a:buNone/>
              <a:defRPr sz="7475" b="1"/>
            </a:lvl4pPr>
            <a:lvl5pPr marL="8544154" indent="0">
              <a:buNone/>
              <a:defRPr sz="7475" b="1"/>
            </a:lvl5pPr>
            <a:lvl6pPr marL="10680192" indent="0">
              <a:buNone/>
              <a:defRPr sz="7475" b="1"/>
            </a:lvl6pPr>
            <a:lvl7pPr marL="12816230" indent="0">
              <a:buNone/>
              <a:defRPr sz="7475" b="1"/>
            </a:lvl7pPr>
            <a:lvl8pPr marL="14952269" indent="0">
              <a:buNone/>
              <a:defRPr sz="7475" b="1"/>
            </a:lvl8pPr>
            <a:lvl9pPr marL="17088307" indent="0">
              <a:buNone/>
              <a:defRPr sz="747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5" y="11703688"/>
            <a:ext cx="18275892" cy="1721436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5" y="7854378"/>
            <a:ext cx="18365898" cy="3849309"/>
          </a:xfrm>
        </p:spPr>
        <p:txBody>
          <a:bodyPr anchor="b"/>
          <a:lstStyle>
            <a:lvl1pPr marL="0" indent="0">
              <a:buNone/>
              <a:defRPr sz="11213" b="1"/>
            </a:lvl1pPr>
            <a:lvl2pPr marL="2136038" indent="0">
              <a:buNone/>
              <a:defRPr sz="9344" b="1"/>
            </a:lvl2pPr>
            <a:lvl3pPr marL="4272077" indent="0">
              <a:buNone/>
              <a:defRPr sz="8410" b="1"/>
            </a:lvl3pPr>
            <a:lvl4pPr marL="6408115" indent="0">
              <a:buNone/>
              <a:defRPr sz="7475" b="1"/>
            </a:lvl4pPr>
            <a:lvl5pPr marL="8544154" indent="0">
              <a:buNone/>
              <a:defRPr sz="7475" b="1"/>
            </a:lvl5pPr>
            <a:lvl6pPr marL="10680192" indent="0">
              <a:buNone/>
              <a:defRPr sz="7475" b="1"/>
            </a:lvl6pPr>
            <a:lvl7pPr marL="12816230" indent="0">
              <a:buNone/>
              <a:defRPr sz="7475" b="1"/>
            </a:lvl7pPr>
            <a:lvl8pPr marL="14952269" indent="0">
              <a:buNone/>
              <a:defRPr sz="7475" b="1"/>
            </a:lvl8pPr>
            <a:lvl9pPr marL="17088307" indent="0">
              <a:buNone/>
              <a:defRPr sz="747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5" y="11703688"/>
            <a:ext cx="18365898" cy="1721436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06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33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1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36034"/>
            <a:ext cx="13933330" cy="7476120"/>
          </a:xfrm>
        </p:spPr>
        <p:txBody>
          <a:bodyPr anchor="b"/>
          <a:lstStyle>
            <a:lvl1pPr>
              <a:defRPr sz="149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4613248"/>
            <a:ext cx="21870323" cy="22769531"/>
          </a:xfrm>
        </p:spPr>
        <p:txBody>
          <a:bodyPr/>
          <a:lstStyle>
            <a:lvl1pPr>
              <a:defRPr sz="14950"/>
            </a:lvl1pPr>
            <a:lvl2pPr>
              <a:defRPr sz="13082"/>
            </a:lvl2pPr>
            <a:lvl3pPr>
              <a:defRPr sz="11213"/>
            </a:lvl3pPr>
            <a:lvl4pPr>
              <a:defRPr sz="9344"/>
            </a:lvl4pPr>
            <a:lvl5pPr>
              <a:defRPr sz="9344"/>
            </a:lvl5pPr>
            <a:lvl6pPr>
              <a:defRPr sz="9344"/>
            </a:lvl6pPr>
            <a:lvl7pPr>
              <a:defRPr sz="9344"/>
            </a:lvl7pPr>
            <a:lvl8pPr>
              <a:defRPr sz="9344"/>
            </a:lvl8pPr>
            <a:lvl9pPr>
              <a:defRPr sz="9344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612154"/>
            <a:ext cx="13933330" cy="17807704"/>
          </a:xfrm>
        </p:spPr>
        <p:txBody>
          <a:bodyPr/>
          <a:lstStyle>
            <a:lvl1pPr marL="0" indent="0">
              <a:buNone/>
              <a:defRPr sz="7475"/>
            </a:lvl1pPr>
            <a:lvl2pPr marL="2136038" indent="0">
              <a:buNone/>
              <a:defRPr sz="6541"/>
            </a:lvl2pPr>
            <a:lvl3pPr marL="4272077" indent="0">
              <a:buNone/>
              <a:defRPr sz="5606"/>
            </a:lvl3pPr>
            <a:lvl4pPr marL="6408115" indent="0">
              <a:buNone/>
              <a:defRPr sz="4672"/>
            </a:lvl4pPr>
            <a:lvl5pPr marL="8544154" indent="0">
              <a:buNone/>
              <a:defRPr sz="4672"/>
            </a:lvl5pPr>
            <a:lvl6pPr marL="10680192" indent="0">
              <a:buNone/>
              <a:defRPr sz="4672"/>
            </a:lvl6pPr>
            <a:lvl7pPr marL="12816230" indent="0">
              <a:buNone/>
              <a:defRPr sz="4672"/>
            </a:lvl7pPr>
            <a:lvl8pPr marL="14952269" indent="0">
              <a:buNone/>
              <a:defRPr sz="4672"/>
            </a:lvl8pPr>
            <a:lvl9pPr marL="17088307" indent="0">
              <a:buNone/>
              <a:defRPr sz="4672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52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36034"/>
            <a:ext cx="13933330" cy="7476120"/>
          </a:xfrm>
        </p:spPr>
        <p:txBody>
          <a:bodyPr anchor="b"/>
          <a:lstStyle>
            <a:lvl1pPr>
              <a:defRPr sz="149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4613248"/>
            <a:ext cx="21870323" cy="22769531"/>
          </a:xfrm>
        </p:spPr>
        <p:txBody>
          <a:bodyPr anchor="t"/>
          <a:lstStyle>
            <a:lvl1pPr marL="0" indent="0">
              <a:buNone/>
              <a:defRPr sz="14950"/>
            </a:lvl1pPr>
            <a:lvl2pPr marL="2136038" indent="0">
              <a:buNone/>
              <a:defRPr sz="13082"/>
            </a:lvl2pPr>
            <a:lvl3pPr marL="4272077" indent="0">
              <a:buNone/>
              <a:defRPr sz="11213"/>
            </a:lvl3pPr>
            <a:lvl4pPr marL="6408115" indent="0">
              <a:buNone/>
              <a:defRPr sz="9344"/>
            </a:lvl4pPr>
            <a:lvl5pPr marL="8544154" indent="0">
              <a:buNone/>
              <a:defRPr sz="9344"/>
            </a:lvl5pPr>
            <a:lvl6pPr marL="10680192" indent="0">
              <a:buNone/>
              <a:defRPr sz="9344"/>
            </a:lvl6pPr>
            <a:lvl7pPr marL="12816230" indent="0">
              <a:buNone/>
              <a:defRPr sz="9344"/>
            </a:lvl7pPr>
            <a:lvl8pPr marL="14952269" indent="0">
              <a:buNone/>
              <a:defRPr sz="9344"/>
            </a:lvl8pPr>
            <a:lvl9pPr marL="17088307" indent="0">
              <a:buNone/>
              <a:defRPr sz="934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612154"/>
            <a:ext cx="13933330" cy="17807704"/>
          </a:xfrm>
        </p:spPr>
        <p:txBody>
          <a:bodyPr/>
          <a:lstStyle>
            <a:lvl1pPr marL="0" indent="0">
              <a:buNone/>
              <a:defRPr sz="7475"/>
            </a:lvl1pPr>
            <a:lvl2pPr marL="2136038" indent="0">
              <a:buNone/>
              <a:defRPr sz="6541"/>
            </a:lvl2pPr>
            <a:lvl3pPr marL="4272077" indent="0">
              <a:buNone/>
              <a:defRPr sz="5606"/>
            </a:lvl3pPr>
            <a:lvl4pPr marL="6408115" indent="0">
              <a:buNone/>
              <a:defRPr sz="4672"/>
            </a:lvl4pPr>
            <a:lvl5pPr marL="8544154" indent="0">
              <a:buNone/>
              <a:defRPr sz="4672"/>
            </a:lvl5pPr>
            <a:lvl6pPr marL="10680192" indent="0">
              <a:buNone/>
              <a:defRPr sz="4672"/>
            </a:lvl6pPr>
            <a:lvl7pPr marL="12816230" indent="0">
              <a:buNone/>
              <a:defRPr sz="4672"/>
            </a:lvl7pPr>
            <a:lvl8pPr marL="14952269" indent="0">
              <a:buNone/>
              <a:defRPr sz="4672"/>
            </a:lvl8pPr>
            <a:lvl9pPr marL="17088307" indent="0">
              <a:buNone/>
              <a:defRPr sz="4672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03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705868"/>
            <a:ext cx="37260550" cy="6193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8529303"/>
            <a:ext cx="37260550" cy="203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9696816"/>
            <a:ext cx="9720144" cy="170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8218-6F87-4D54-8F75-6CD25A6D8792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9696816"/>
            <a:ext cx="14580215" cy="170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9696816"/>
            <a:ext cx="9720144" cy="170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16EB-4A5D-4A01-B616-B4AFD38A4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14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272077" rtl="0" eaLnBrk="1" latinLnBrk="0" hangingPunct="1">
        <a:lnSpc>
          <a:spcPct val="90000"/>
        </a:lnSpc>
        <a:spcBef>
          <a:spcPct val="0"/>
        </a:spcBef>
        <a:buNone/>
        <a:defRPr sz="205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8019" indent="-1068019" algn="l" defTabSz="4272077" rtl="0" eaLnBrk="1" latinLnBrk="0" hangingPunct="1">
        <a:lnSpc>
          <a:spcPct val="90000"/>
        </a:lnSpc>
        <a:spcBef>
          <a:spcPts val="4672"/>
        </a:spcBef>
        <a:buFont typeface="Arial" panose="020B0604020202020204" pitchFamily="34" charset="0"/>
        <a:buChar char="•"/>
        <a:defRPr sz="13082" kern="1200">
          <a:solidFill>
            <a:schemeClr val="tx1"/>
          </a:solidFill>
          <a:latin typeface="+mn-lt"/>
          <a:ea typeface="+mn-ea"/>
          <a:cs typeface="+mn-cs"/>
        </a:defRPr>
      </a:lvl1pPr>
      <a:lvl2pPr marL="3204058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11213" kern="1200">
          <a:solidFill>
            <a:schemeClr val="tx1"/>
          </a:solidFill>
          <a:latin typeface="+mn-lt"/>
          <a:ea typeface="+mn-ea"/>
          <a:cs typeface="+mn-cs"/>
        </a:defRPr>
      </a:lvl2pPr>
      <a:lvl3pPr marL="5340096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9344" kern="1200">
          <a:solidFill>
            <a:schemeClr val="tx1"/>
          </a:solidFill>
          <a:latin typeface="+mn-lt"/>
          <a:ea typeface="+mn-ea"/>
          <a:cs typeface="+mn-cs"/>
        </a:defRPr>
      </a:lvl3pPr>
      <a:lvl4pPr marL="7476134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4pPr>
      <a:lvl5pPr marL="9612173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5pPr>
      <a:lvl6pPr marL="11748211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6pPr>
      <a:lvl7pPr marL="13884250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288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8pPr>
      <a:lvl9pPr marL="18156326" indent="-1068019" algn="l" defTabSz="4272077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1pPr>
      <a:lvl2pPr marL="2136038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2pPr>
      <a:lvl3pPr marL="4272077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3pPr>
      <a:lvl4pPr marL="6408115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4pPr>
      <a:lvl5pPr marL="8544154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5pPr>
      <a:lvl6pPr marL="10680192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6pPr>
      <a:lvl7pPr marL="12816230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7pPr>
      <a:lvl8pPr marL="14952269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8pPr>
      <a:lvl9pPr marL="17088307" algn="l" defTabSz="4272077" rtl="0" eaLnBrk="1" latinLnBrk="0" hangingPunct="1">
        <a:defRPr sz="8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D7F82C0-C04D-4F71-93C9-B8FE1A96B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69085"/>
              </p:ext>
            </p:extLst>
          </p:nvPr>
        </p:nvGraphicFramePr>
        <p:xfrm>
          <a:off x="22165507" y="3309292"/>
          <a:ext cx="20563674" cy="117115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8514">
                  <a:extLst>
                    <a:ext uri="{9D8B030D-6E8A-4147-A177-3AD203B41FA5}">
                      <a16:colId xmlns:a16="http://schemas.microsoft.com/office/drawing/2014/main" val="2546685755"/>
                    </a:ext>
                  </a:extLst>
                </a:gridCol>
                <a:gridCol w="2553045">
                  <a:extLst>
                    <a:ext uri="{9D8B030D-6E8A-4147-A177-3AD203B41FA5}">
                      <a16:colId xmlns:a16="http://schemas.microsoft.com/office/drawing/2014/main" val="293807657"/>
                    </a:ext>
                  </a:extLst>
                </a:gridCol>
                <a:gridCol w="2606784">
                  <a:extLst>
                    <a:ext uri="{9D8B030D-6E8A-4147-A177-3AD203B41FA5}">
                      <a16:colId xmlns:a16="http://schemas.microsoft.com/office/drawing/2014/main" val="3855036829"/>
                    </a:ext>
                  </a:extLst>
                </a:gridCol>
                <a:gridCol w="2449286">
                  <a:extLst>
                    <a:ext uri="{9D8B030D-6E8A-4147-A177-3AD203B41FA5}">
                      <a16:colId xmlns:a16="http://schemas.microsoft.com/office/drawing/2014/main" val="4033872331"/>
                    </a:ext>
                  </a:extLst>
                </a:gridCol>
                <a:gridCol w="1992085">
                  <a:extLst>
                    <a:ext uri="{9D8B030D-6E8A-4147-A177-3AD203B41FA5}">
                      <a16:colId xmlns:a16="http://schemas.microsoft.com/office/drawing/2014/main" val="3584754139"/>
                    </a:ext>
                  </a:extLst>
                </a:gridCol>
                <a:gridCol w="1887778">
                  <a:extLst>
                    <a:ext uri="{9D8B030D-6E8A-4147-A177-3AD203B41FA5}">
                      <a16:colId xmlns:a16="http://schemas.microsoft.com/office/drawing/2014/main" val="1220440721"/>
                    </a:ext>
                  </a:extLst>
                </a:gridCol>
                <a:gridCol w="2031080">
                  <a:extLst>
                    <a:ext uri="{9D8B030D-6E8A-4147-A177-3AD203B41FA5}">
                      <a16:colId xmlns:a16="http://schemas.microsoft.com/office/drawing/2014/main" val="3650810334"/>
                    </a:ext>
                  </a:extLst>
                </a:gridCol>
                <a:gridCol w="2000332">
                  <a:extLst>
                    <a:ext uri="{9D8B030D-6E8A-4147-A177-3AD203B41FA5}">
                      <a16:colId xmlns:a16="http://schemas.microsoft.com/office/drawing/2014/main" val="7567990"/>
                    </a:ext>
                  </a:extLst>
                </a:gridCol>
                <a:gridCol w="2234770">
                  <a:extLst>
                    <a:ext uri="{9D8B030D-6E8A-4147-A177-3AD203B41FA5}">
                      <a16:colId xmlns:a16="http://schemas.microsoft.com/office/drawing/2014/main" val="1695148892"/>
                    </a:ext>
                  </a:extLst>
                </a:gridCol>
              </a:tblGrid>
              <a:tr h="681960">
                <a:tc rowSpan="2">
                  <a:txBody>
                    <a:bodyPr/>
                    <a:lstStyle/>
                    <a:p>
                      <a:pPr marL="227330" algn="l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</a:t>
                      </a:r>
                      <a:r>
                        <a:rPr lang="es-ES" sz="2800" b="1" spc="-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spc="-1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adverso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Sujetos con eventos</a:t>
                      </a:r>
                      <a:r>
                        <a:rPr lang="es-ES" sz="2800" b="1" spc="-65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adversos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eventos</a:t>
                      </a:r>
                      <a:r>
                        <a:rPr lang="es-ES" sz="2800" b="1" spc="-65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adversos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Severidad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BEB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Causalidad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17812"/>
                  </a:ext>
                </a:extLst>
              </a:tr>
              <a:tr h="10209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545" marR="48895" algn="ctr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222885" algn="ctr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25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41275" algn="ctr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Dudoso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17145" algn="ctr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Probable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Resuelto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725773"/>
                  </a:ext>
                </a:extLst>
              </a:tr>
              <a:tr h="901329">
                <a:tc>
                  <a:txBody>
                    <a:bodyPr/>
                    <a:lstStyle/>
                    <a:p>
                      <a:pPr marR="45720" algn="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marR="125095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/</a:t>
                      </a:r>
                      <a:r>
                        <a:rPr lang="es-ES" sz="2800" b="1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s-ES" sz="2800" b="1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(45%)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marR="23495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3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</a:t>
                      </a:r>
                      <a:r>
                        <a:rPr lang="es-ES" sz="2800" b="1" spc="-1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 marR="4953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es-ES" sz="2800" b="1" spc="-35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spc="-1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(26,4%)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42545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(7,5%)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s-ES" sz="2800" b="1" spc="-1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(37,7%)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1778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s-ES" sz="2800" b="1" spc="-1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(28,3%)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s-ES" sz="2800" b="1" spc="-1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950858"/>
                  </a:ext>
                </a:extLst>
              </a:tr>
              <a:tr h="702041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Cefalea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(11,3%)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s-ES" sz="2800" spc="-3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(18,9%)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0325" algn="l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s-ES" sz="2800" spc="-3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l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(20,0%)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42545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(10,0%)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(60,0%)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17780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(10,0%)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01702"/>
                  </a:ext>
                </a:extLst>
              </a:tr>
              <a:tr h="901329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Hipertensión</a:t>
                      </a:r>
                      <a:r>
                        <a:rPr lang="es-ES" sz="2800" spc="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arterial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(8,8%)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(13,2%)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874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55186"/>
                  </a:ext>
                </a:extLst>
              </a:tr>
              <a:tr h="840614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Rinorrea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(6,3%)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s-ES" sz="2800" spc="-3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(20,8%)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032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s-ES" sz="2800" spc="-3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(54,5%)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1778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(45,4%)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19515"/>
                  </a:ext>
                </a:extLst>
              </a:tr>
              <a:tr h="901329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Estornudos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(3,8%)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(5,7%)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286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(33,3%)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(66,6%)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271645"/>
                  </a:ext>
                </a:extLst>
              </a:tr>
              <a:tr h="901329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Resequedad</a:t>
                      </a:r>
                      <a:r>
                        <a:rPr lang="es-ES" sz="2800" spc="15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nasal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(2,5%)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(3,8%)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59592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Escozor</a:t>
                      </a:r>
                      <a:r>
                        <a:rPr lang="es-ES" sz="2800" spc="-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nasal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(2,5%)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(3,8%)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110326"/>
                  </a:ext>
                </a:extLst>
              </a:tr>
              <a:tr h="561146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Odinofagia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(2,5%)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(3,8%)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02563"/>
                  </a:ext>
                </a:extLst>
              </a:tr>
              <a:tr h="840614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Ardor</a:t>
                      </a:r>
                      <a:r>
                        <a:rPr lang="es-ES" sz="2800" spc="-3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nasal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(1,3%)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s-ES" sz="2800" spc="-3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(18,9%)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032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s-ES" sz="2800" spc="-3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(10,0%)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0" marR="1778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(90,0%)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s-ES" sz="2800" spc="-25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277886"/>
                  </a:ext>
                </a:extLst>
              </a:tr>
              <a:tr h="840614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Congestión</a:t>
                      </a:r>
                      <a:r>
                        <a:rPr lang="es-ES" sz="2800" spc="-55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nasal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(1,3%)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(1,9%)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8636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01038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Escalofríos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(1,3%)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(1,9%)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636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932276"/>
                  </a:ext>
                </a:extLst>
              </a:tr>
              <a:tr h="458735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Acidez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(1,3%)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(3,8%)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82802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Faringitis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(1,3%)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(1,9%)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676669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 marL="5651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Amigdalitis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5095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(1,3%)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62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(1,9%)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8636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S" sz="28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12707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D667E3CF-E8BD-41EF-9748-A2D4FB226D6B}"/>
              </a:ext>
            </a:extLst>
          </p:cNvPr>
          <p:cNvSpPr/>
          <p:nvPr/>
        </p:nvSpPr>
        <p:spPr>
          <a:xfrm>
            <a:off x="22136164" y="2578700"/>
            <a:ext cx="20563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213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 de sujetos por eventos adversos, número de eventos ocurridos y caracterización de los mismos.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3A729AB-DA2B-4493-9CBE-4290C6C12694}"/>
              </a:ext>
            </a:extLst>
          </p:cNvPr>
          <p:cNvSpPr/>
          <p:nvPr/>
        </p:nvSpPr>
        <p:spPr>
          <a:xfrm>
            <a:off x="29700140" y="1755450"/>
            <a:ext cx="6186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Evaluación de la Seguridad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C9B6943-7F1B-46C6-9625-DCAF052062FC}"/>
              </a:ext>
            </a:extLst>
          </p:cNvPr>
          <p:cNvSpPr/>
          <p:nvPr/>
        </p:nvSpPr>
        <p:spPr>
          <a:xfrm>
            <a:off x="21913875" y="29193662"/>
            <a:ext cx="20563674" cy="25135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s-ES_trad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administración intranasal de interferón alfa 2b humano recombinante (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Nasalferon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10M)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segura y tolerable, lo que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garantizó su uso a inicios de la pandemia por COVID -19.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eventos adversos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fuero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leves, atribuibles al producto de investigación,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resolvieron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espontáneamente sin necesidad de terapia farmacológica / no farmacológica.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C571061-FE9D-43BD-BA90-66151BB799D8}"/>
              </a:ext>
            </a:extLst>
          </p:cNvPr>
          <p:cNvSpPr/>
          <p:nvPr/>
        </p:nvSpPr>
        <p:spPr>
          <a:xfrm>
            <a:off x="23447196" y="28870497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ES_trad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96059FC-BD0A-4DB3-A8CE-FD5E94597F94}"/>
              </a:ext>
            </a:extLst>
          </p:cNvPr>
          <p:cNvSpPr/>
          <p:nvPr/>
        </p:nvSpPr>
        <p:spPr>
          <a:xfrm>
            <a:off x="923659" y="3463075"/>
            <a:ext cx="20234932" cy="3662541"/>
          </a:xfrm>
          <a:prstGeom prst="rect">
            <a:avLst/>
          </a:prstGeom>
          <a:solidFill>
            <a:srgbClr val="F1F8EC"/>
          </a:solidFill>
        </p:spPr>
        <p:txBody>
          <a:bodyPr wrap="square">
            <a:spAutoFit/>
          </a:bodyPr>
          <a:lstStyle/>
          <a:p>
            <a:pPr algn="just"/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Las Infecciones Respiratoria Agudas (IRA) son afecciones que se producen en el aparato respiratorio, causadas por diferentes microrganismos como virus y bacterias. La mayoría de estas infecciones son leves y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autolimitadas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pero dependiendo del estado general de la persona pueden complicarse y llegar a amenazar la vida.</a:t>
            </a:r>
          </a:p>
          <a:p>
            <a:pPr algn="just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Problema de salud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Organización Mundial de la Salud  reportó el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13 de julio del 2020, en 10% la incidencia mundial de COVID-19 en personal de salud.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 Cuba, sector de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salud representó el 13,4% del total de casos confirmados reportados hasta el 30 de abril del 2020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5F55EF4-879B-428F-A219-0B6AEABDCE87}"/>
              </a:ext>
            </a:extLst>
          </p:cNvPr>
          <p:cNvSpPr/>
          <p:nvPr/>
        </p:nvSpPr>
        <p:spPr>
          <a:xfrm>
            <a:off x="923659" y="7517877"/>
            <a:ext cx="20247469" cy="244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ES_tradnl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s-ES_trad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s-ES_tradnl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la seguridad de la administración intranasal del interferón alfa 2b humano recombinante (10M, </a:t>
            </a:r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Nasalferon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), así como su potencial profiláctico en voluntarios trabajadores de la salud.</a:t>
            </a:r>
          </a:p>
          <a:p>
            <a:pPr algn="just"/>
            <a:r>
              <a:rPr lang="es-ES_trad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:Identificar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y describir los eventos adversos que puedan presentarse después de la administración del tratamiento objeto de estudio.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A5969B1-05A2-72DB-7A95-D384DA0DD633}"/>
              </a:ext>
            </a:extLst>
          </p:cNvPr>
          <p:cNvGrpSpPr/>
          <p:nvPr/>
        </p:nvGrpSpPr>
        <p:grpSpPr>
          <a:xfrm>
            <a:off x="1047178" y="10350305"/>
            <a:ext cx="19677568" cy="5975335"/>
            <a:chOff x="755763" y="15229694"/>
            <a:chExt cx="17738268" cy="3376609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62B45181-5CBB-4166-BAA7-6D620DEFE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602" y="16112604"/>
              <a:ext cx="4627231" cy="2493699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DEA3F714-55C2-4633-8369-9A74EF92EBEA}"/>
                </a:ext>
              </a:extLst>
            </p:cNvPr>
            <p:cNvSpPr/>
            <p:nvPr/>
          </p:nvSpPr>
          <p:spPr>
            <a:xfrm>
              <a:off x="755763" y="15229694"/>
              <a:ext cx="17310516" cy="800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es-ES_tradnl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Materiales y Métodos</a:t>
              </a:r>
            </a:p>
            <a:p>
              <a:pPr algn="ctr"/>
              <a:r>
                <a:rPr lang="es-ES_tradnl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Diseño de ensayo clínico:</a:t>
              </a:r>
              <a:r>
                <a:rPr lang="es-E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Fase I-II, </a:t>
              </a:r>
              <a:r>
                <a:rPr lang="es-E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monocéntrico</a:t>
              </a:r>
              <a:r>
                <a:rPr lang="es-E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, abierto, no controlado, en un solo grupo.</a:t>
              </a:r>
              <a:r>
                <a:rPr lang="es-ES_tradnl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6C60E1C9-EAA2-4101-9717-85BCA51C6752}"/>
                </a:ext>
              </a:extLst>
            </p:cNvPr>
            <p:cNvSpPr/>
            <p:nvPr/>
          </p:nvSpPr>
          <p:spPr>
            <a:xfrm>
              <a:off x="6095234" y="16112604"/>
              <a:ext cx="12398797" cy="1234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s-ES_tradnl" sz="3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Tratamiento</a:t>
              </a:r>
            </a:p>
            <a:p>
              <a:pPr>
                <a:spcBef>
                  <a:spcPts val="800"/>
                </a:spcBef>
              </a:pPr>
              <a:r>
                <a:rPr lang="es-ES_tradnl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1 gota (0,05 </a:t>
              </a:r>
              <a:r>
                <a:rPr lang="es-ES_tradnl" sz="28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es-ES_tradnl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) en cada fosa nasal, 2 veces al día, durante 10 días: </a:t>
              </a:r>
            </a:p>
            <a:p>
              <a:pPr marL="285750" indent="-285750"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r>
                <a:rPr lang="es-ES_tradnl" sz="2800" dirty="0">
                  <a:latin typeface="Arial" panose="020B0604020202020204" pitchFamily="34" charset="0"/>
                  <a:cs typeface="Arial" panose="020B0604020202020204" pitchFamily="34" charset="0"/>
                </a:rPr>
                <a:t>1ra dosis: en la mañana.</a:t>
              </a:r>
            </a:p>
            <a:p>
              <a:pPr marL="285750" indent="-285750"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r>
                <a:rPr lang="es-ES_tradnl" sz="2800" dirty="0">
                  <a:latin typeface="Arial" panose="020B0604020202020204" pitchFamily="34" charset="0"/>
                  <a:cs typeface="Arial" panose="020B0604020202020204" pitchFamily="34" charset="0"/>
                </a:rPr>
                <a:t>2da dosis: 6-8 horas después de la dosis matutina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108673" y="14337964"/>
            <a:ext cx="1347780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Hipótesis: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Dado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que las células en las mucosas naso y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orofaríngea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se caracterizan por tener elevada cantidad de receptores para el interferón tipo I,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esperó la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no ocurrencia de eventos adversos graves con relación de causalidad atribuible al producto de investigación</a:t>
            </a:r>
          </a:p>
        </p:txBody>
      </p:sp>
      <p:graphicFrame>
        <p:nvGraphicFramePr>
          <p:cNvPr id="15" name="Tabla 8">
            <a:extLst>
              <a:ext uri="{FF2B5EF4-FFF2-40B4-BE49-F238E27FC236}">
                <a16:creationId xmlns:a16="http://schemas.microsoft.com/office/drawing/2014/main" id="{B7B93E9A-3795-426C-A315-CE6977896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40442"/>
              </p:ext>
            </p:extLst>
          </p:nvPr>
        </p:nvGraphicFramePr>
        <p:xfrm>
          <a:off x="11880406" y="23570671"/>
          <a:ext cx="8165262" cy="77759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9630">
                  <a:extLst>
                    <a:ext uri="{9D8B030D-6E8A-4147-A177-3AD203B41FA5}">
                      <a16:colId xmlns:a16="http://schemas.microsoft.com/office/drawing/2014/main" val="1913717781"/>
                    </a:ext>
                  </a:extLst>
                </a:gridCol>
                <a:gridCol w="2912727">
                  <a:extLst>
                    <a:ext uri="{9D8B030D-6E8A-4147-A177-3AD203B41FA5}">
                      <a16:colId xmlns:a16="http://schemas.microsoft.com/office/drawing/2014/main" val="2739956457"/>
                    </a:ext>
                  </a:extLst>
                </a:gridCol>
                <a:gridCol w="2412905">
                  <a:extLst>
                    <a:ext uri="{9D8B030D-6E8A-4147-A177-3AD203B41FA5}">
                      <a16:colId xmlns:a16="http://schemas.microsoft.com/office/drawing/2014/main" val="2798824601"/>
                    </a:ext>
                  </a:extLst>
                </a:gridCol>
              </a:tblGrid>
              <a:tr h="469033">
                <a:tc rowSpan="2"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S" sz="2400" b="1" spc="-2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Sexo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800" i="1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Masculino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s-ES" sz="28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(27,5%)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4922"/>
                  </a:ext>
                </a:extLst>
              </a:tr>
              <a:tr h="5175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0825" marR="25082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400" b="0" i="1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Femenino</a:t>
                      </a:r>
                      <a:endParaRPr lang="es-ES" sz="2400" b="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400" b="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s-ES" sz="2400" b="0" i="1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(72,5%)</a:t>
                      </a:r>
                      <a:endParaRPr lang="es-ES" sz="2400" b="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674936"/>
                  </a:ext>
                </a:extLst>
              </a:tr>
              <a:tr h="4020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Color</a:t>
                      </a:r>
                      <a:r>
                        <a:rPr lang="es-ES" sz="2400" b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la</a:t>
                      </a:r>
                      <a:r>
                        <a:rPr lang="es-ES" sz="2400" b="1" spc="-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b="1" spc="-2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piel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250825" algn="ctr">
                        <a:spcBef>
                          <a:spcPts val="1195"/>
                        </a:spcBef>
                        <a:spcAft>
                          <a:spcPts val="0"/>
                        </a:spcAft>
                      </a:pPr>
                      <a:r>
                        <a:rPr lang="es-ES" sz="2400" b="0" i="1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Blanca</a:t>
                      </a:r>
                      <a:endParaRPr lang="es-ES" sz="2400" b="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1195"/>
                        </a:spcBef>
                        <a:spcAft>
                          <a:spcPts val="0"/>
                        </a:spcAft>
                      </a:pPr>
                      <a:r>
                        <a:rPr lang="es-ES" sz="2400" b="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s-ES" sz="2400" b="0" i="1" spc="-5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b="0" i="1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(50,0%)</a:t>
                      </a:r>
                      <a:endParaRPr lang="es-ES" sz="2400" b="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301602"/>
                  </a:ext>
                </a:extLst>
              </a:tr>
              <a:tr h="402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0825" marR="25082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400" i="1" spc="-2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Negra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s-ES" sz="2400" spc="-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(35,0%)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682759"/>
                  </a:ext>
                </a:extLst>
              </a:tr>
              <a:tr h="402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0825" marR="25082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Mestiza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s-ES" sz="2400" spc="-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(15,0%)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901505"/>
                  </a:ext>
                </a:extLst>
              </a:tr>
              <a:tr h="4020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S" sz="2400" b="1" spc="-2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Edad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53085" marR="55308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(años)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</a:t>
                      </a:r>
                      <a:r>
                        <a:rPr lang="es-ES" sz="2400" i="1" spc="-1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i="1" spc="-2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s-ES" sz="240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s-ES" sz="2400" spc="-25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s-ES"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902021"/>
                  </a:ext>
                </a:extLst>
              </a:tr>
              <a:tr h="402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Mediana</a:t>
                      </a:r>
                      <a:r>
                        <a:rPr lang="es-ES" sz="2400" i="1" spc="-2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2400" i="1" spc="-2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RQ)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</a:t>
                      </a:r>
                      <a:r>
                        <a:rPr lang="es-ES" sz="2400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(22)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479618"/>
                  </a:ext>
                </a:extLst>
              </a:tr>
              <a:tr h="8040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(Mínimo;</a:t>
                      </a:r>
                      <a:r>
                        <a:rPr lang="es-ES" sz="2400" i="1" spc="-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Máximo)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0" marR="33718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(19; </a:t>
                      </a:r>
                      <a:r>
                        <a:rPr lang="es-ES" sz="2400" spc="-2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806485"/>
                  </a:ext>
                </a:extLst>
              </a:tr>
              <a:tr h="4020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Índice de masa corporal (Kg/m2</a:t>
                      </a:r>
                      <a:r>
                        <a:rPr lang="es-ES" sz="2400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1195"/>
                        </a:spcBef>
                        <a:spcAft>
                          <a:spcPts val="0"/>
                        </a:spcAft>
                      </a:pP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</a:t>
                      </a:r>
                      <a:r>
                        <a:rPr lang="es-ES" sz="2400" i="1" spc="-1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i="1" spc="-2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11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28,5</a:t>
                      </a:r>
                      <a:r>
                        <a:rPr lang="es-ES" sz="2400" spc="-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s-ES" sz="2400" spc="-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spc="-2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64203"/>
                  </a:ext>
                </a:extLst>
              </a:tr>
              <a:tr h="402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Mediana</a:t>
                      </a:r>
                      <a:r>
                        <a:rPr lang="es-ES" sz="2400" i="1" spc="-2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2400" i="1" spc="-2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RQ)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27,5</a:t>
                      </a:r>
                      <a:r>
                        <a:rPr lang="es-ES" sz="2400" spc="-1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2400" spc="-2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76658"/>
                  </a:ext>
                </a:extLst>
              </a:tr>
              <a:tr h="8040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(Mínimo;</a:t>
                      </a:r>
                      <a:r>
                        <a:rPr lang="es-ES" sz="2400" i="1" spc="-5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Máximo)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0" marR="33718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(17,1;</a:t>
                      </a:r>
                      <a:r>
                        <a:rPr lang="es-ES" sz="2400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61,7)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041615"/>
                  </a:ext>
                </a:extLst>
              </a:tr>
              <a:tr h="40202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 escolar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1460" marR="250190" algn="ctr">
                        <a:spcBef>
                          <a:spcPts val="1195"/>
                        </a:spcBef>
                        <a:spcAft>
                          <a:spcPts val="0"/>
                        </a:spcAft>
                      </a:pP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Primaria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230223"/>
                  </a:ext>
                </a:extLst>
              </a:tr>
              <a:tr h="402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0825" marR="25082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Secundaria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s-ES" sz="2400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(3,7%)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823355"/>
                  </a:ext>
                </a:extLst>
              </a:tr>
              <a:tr h="402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2400" i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Técnico</a:t>
                      </a:r>
                      <a:r>
                        <a:rPr lang="es-ES" sz="2400" i="1" spc="-2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medio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ES" sz="2400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(12,5%)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64544"/>
                  </a:ext>
                </a:extLst>
              </a:tr>
              <a:tr h="7589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1460" marR="25082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Preuniversitario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ES" sz="2400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(25,0%)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238591"/>
                  </a:ext>
                </a:extLst>
              </a:tr>
              <a:tr h="402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0825" marR="25082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2400" i="1" spc="-1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Universitario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0" marR="33655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r>
                        <a:rPr lang="es-ES" sz="240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(58,8%)</a:t>
                      </a:r>
                      <a:endParaRPr lang="es-ES"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923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80838" y="22259328"/>
            <a:ext cx="8345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Distribución</a:t>
            </a:r>
            <a:r>
              <a:rPr lang="es-ES" sz="2800" b="1" spc="-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es-ES" sz="2800" b="1" spc="-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sujetos</a:t>
            </a:r>
            <a:r>
              <a:rPr lang="es-ES" sz="2800" b="1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</a:t>
            </a:r>
            <a:r>
              <a:rPr lang="es-ES" sz="2800" b="1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</a:t>
            </a:r>
            <a:r>
              <a:rPr lang="es-ES" sz="2800" b="1" spc="-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características</a:t>
            </a:r>
            <a:r>
              <a:rPr lang="es-ES" sz="2800" b="1" spc="-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demográficas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">
            <a:extLst>
              <a:ext uri="{FF2B5EF4-FFF2-40B4-BE49-F238E27FC236}">
                <a16:creationId xmlns:a16="http://schemas.microsoft.com/office/drawing/2014/main" id="{41A62522-D448-4477-9CF4-A4F28FC149F3}"/>
              </a:ext>
            </a:extLst>
          </p:cNvPr>
          <p:cNvSpPr txBox="1"/>
          <p:nvPr/>
        </p:nvSpPr>
        <p:spPr>
          <a:xfrm>
            <a:off x="1143511" y="17410756"/>
            <a:ext cx="612848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N=80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sujetos incluidos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18">
            <a:extLst>
              <a:ext uri="{FF2B5EF4-FFF2-40B4-BE49-F238E27FC236}">
                <a16:creationId xmlns:a16="http://schemas.microsoft.com/office/drawing/2014/main" id="{14CE7537-4F06-427C-BC9D-976958A3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129" y="17184845"/>
            <a:ext cx="5786706" cy="3651701"/>
          </a:xfrm>
          <a:prstGeom prst="rect">
            <a:avLst/>
          </a:prstGeom>
        </p:spPr>
      </p:pic>
      <p:sp>
        <p:nvSpPr>
          <p:cNvPr id="30" name="Rectángulo 9">
            <a:extLst>
              <a:ext uri="{FF2B5EF4-FFF2-40B4-BE49-F238E27FC236}">
                <a16:creationId xmlns:a16="http://schemas.microsoft.com/office/drawing/2014/main" id="{7DD6A360-98D4-4741-851C-B33D59F193D8}"/>
              </a:ext>
            </a:extLst>
          </p:cNvPr>
          <p:cNvSpPr/>
          <p:nvPr/>
        </p:nvSpPr>
        <p:spPr>
          <a:xfrm>
            <a:off x="12612129" y="20897710"/>
            <a:ext cx="6464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Hospital Militar Central “Carlos J.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Finlay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6274" y="18190769"/>
            <a:ext cx="455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Criterios de </a:t>
            </a:r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CLUSIÓN: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6274" y="18823645"/>
            <a:ext cx="9782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1. Edad ≥ 19 años de edad. </a:t>
            </a:r>
          </a:p>
          <a:p>
            <a:pPr marL="180000"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2. Voluntariedad del sujeto mediante la firma del consentimiento informado</a:t>
            </a:r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6274" y="21097765"/>
            <a:ext cx="4655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/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Criterios de</a:t>
            </a:r>
            <a:r>
              <a:rPr lang="es-ES_tradnl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CLUSIÓN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3011" y="21774768"/>
            <a:ext cx="9655052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1. Diagnóstico virológico por PCR-RT de infección a SARS-CoV-2.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2. Tratamiento con inmunosupresores en el último mes previo a la inclusión.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3. Tratamiento en curso, por cualquier causa, con alguna formulación de IFN.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4. Enfermedades agudas en los últimos 30 días.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5. Uso de algún otro medicamento por vía </a:t>
            </a:r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6. Sujetos a los que se realizó </a:t>
            </a:r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amigdalectomía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7. Historia de rinitis alérgica y de episodios recurrentes de sangrado nasal.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8. Asma crónica activa.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9. Enfermos de miastenia </a:t>
            </a:r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gravis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0000" algn="just"/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10. Enfermedades crónicas, </a:t>
            </a:r>
            <a:r>
              <a:rPr lang="es-ES_tradnl" sz="2800" dirty="0" err="1">
                <a:latin typeface="Arial" panose="020B0604020202020204" pitchFamily="34" charset="0"/>
                <a:cs typeface="Arial" panose="020B0604020202020204" pitchFamily="34" charset="0"/>
              </a:rPr>
              <a:t>autoimnunes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 o endocrino-metabólicas descompensadas al momento de la inclusión. </a:t>
            </a:r>
          </a:p>
          <a:p>
            <a:pPr marL="180000"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11. Administración de algún fármaco en investigación en los 30 días previos a la inclusión en el estudio. </a:t>
            </a:r>
          </a:p>
          <a:p>
            <a:pPr marL="180000"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12. Hipersensibilidad conocida al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tiomersal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y a cualquiera de los componentes de la formulación objeto de estudio. </a:t>
            </a:r>
          </a:p>
          <a:p>
            <a:pPr marL="180000"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13. Embarazo o lactancia. </a:t>
            </a:r>
          </a:p>
          <a:p>
            <a:pPr marL="180000"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14. Incapacidad mental evidente para emitir el consentimiento y actuar en consecuencia con el estudio.</a:t>
            </a: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1.png">
            <a:extLst>
              <a:ext uri="{FF2B5EF4-FFF2-40B4-BE49-F238E27FC236}">
                <a16:creationId xmlns:a16="http://schemas.microsoft.com/office/drawing/2014/main" id="{E63DC62B-1893-44E0-8BF8-22A65E1D26F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25449" y="17703143"/>
            <a:ext cx="9621492" cy="5510292"/>
          </a:xfrm>
          <a:prstGeom prst="rect">
            <a:avLst/>
          </a:prstGeom>
        </p:spPr>
      </p:pic>
      <p:pic>
        <p:nvPicPr>
          <p:cNvPr id="38" name="Imagen 12">
            <a:extLst>
              <a:ext uri="{FF2B5EF4-FFF2-40B4-BE49-F238E27FC236}">
                <a16:creationId xmlns:a16="http://schemas.microsoft.com/office/drawing/2014/main" id="{F17DB672-E0CF-415D-AA0E-7892AA5B5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5852" y="23404101"/>
            <a:ext cx="9421089" cy="5241499"/>
          </a:xfrm>
          <a:prstGeom prst="rect">
            <a:avLst/>
          </a:prstGeom>
        </p:spPr>
      </p:pic>
      <p:pic>
        <p:nvPicPr>
          <p:cNvPr id="39" name="image2.png">
            <a:extLst>
              <a:ext uri="{FF2B5EF4-FFF2-40B4-BE49-F238E27FC236}">
                <a16:creationId xmlns:a16="http://schemas.microsoft.com/office/drawing/2014/main" id="{CEF2677E-05A5-4491-A08F-CEB63C7AB6B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55726" y="17184845"/>
            <a:ext cx="9021823" cy="5579387"/>
          </a:xfrm>
          <a:prstGeom prst="rect">
            <a:avLst/>
          </a:prstGeom>
        </p:spPr>
      </p:pic>
      <p:pic>
        <p:nvPicPr>
          <p:cNvPr id="40" name="image4.png">
            <a:extLst>
              <a:ext uri="{FF2B5EF4-FFF2-40B4-BE49-F238E27FC236}">
                <a16:creationId xmlns:a16="http://schemas.microsoft.com/office/drawing/2014/main" id="{22863B12-B198-44BD-936B-43E7E4418D0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55726" y="22898423"/>
            <a:ext cx="9021823" cy="5595099"/>
          </a:xfrm>
          <a:prstGeom prst="rect">
            <a:avLst/>
          </a:prstGeom>
        </p:spPr>
      </p:pic>
      <p:sp>
        <p:nvSpPr>
          <p:cNvPr id="41" name="Rectángulo 15">
            <a:extLst>
              <a:ext uri="{FF2B5EF4-FFF2-40B4-BE49-F238E27FC236}">
                <a16:creationId xmlns:a16="http://schemas.microsoft.com/office/drawing/2014/main" id="{D0633F8C-12EA-46F1-9477-F87AC4B09D2B}"/>
              </a:ext>
            </a:extLst>
          </p:cNvPr>
          <p:cNvSpPr/>
          <p:nvPr/>
        </p:nvSpPr>
        <p:spPr>
          <a:xfrm>
            <a:off x="23741731" y="16260785"/>
            <a:ext cx="15272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213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Signos vitales (temperatura, tensión arterial, frecuencias respiratoria y cardiaca)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7104" y="240487"/>
            <a:ext cx="2821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 DEL NASALFERON EN LA PROFILAXIS DE LAS INFECCIONES RESPIRATORIAS AGUDAS DE ETIOLOGÍA VIRAL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659" y="1300875"/>
            <a:ext cx="19801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Autortes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Klaudia Urrutia Pérez</a:t>
            </a:r>
            <a:r>
              <a:rPr lang="es-ES" sz="28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Francisco Hernández Bernal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Lídice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Josué Díaz</a:t>
            </a:r>
            <a:r>
              <a:rPr lang="es-E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Jorge C. Castillo Miranda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Ana Aguilera Barreto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Verena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Muzio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González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3659" y="2355185"/>
            <a:ext cx="19801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Afiliación: </a:t>
            </a:r>
            <a:r>
              <a:rPr lang="es-E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Ingeniería Genética y Biotecnología (CIGB), La Habana, Cuba.</a:t>
            </a:r>
          </a:p>
          <a:p>
            <a:r>
              <a:rPr lang="es-E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Militar Central “Carlos J.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Finlay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La Habana, Cuba.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36395" t="30002" r="41347" b="40062"/>
          <a:stretch/>
        </p:blipFill>
        <p:spPr>
          <a:xfrm>
            <a:off x="40028095" y="93256"/>
            <a:ext cx="2449454" cy="1853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3477" y="611168"/>
            <a:ext cx="3249438" cy="10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1158</Words>
  <Application>Microsoft Office PowerPoint</Application>
  <PresentationFormat>Custom</PresentationFormat>
  <Paragraphs>222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Denise</dc:creator>
  <cp:lastModifiedBy>Natacha Perez Rodriguez</cp:lastModifiedBy>
  <cp:revision>24</cp:revision>
  <dcterms:created xsi:type="dcterms:W3CDTF">2026-07-10T16:40:23Z</dcterms:created>
  <dcterms:modified xsi:type="dcterms:W3CDTF">2026-07-13T16:15:46Z</dcterms:modified>
</cp:coreProperties>
</file>