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200638" cy="32040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882" autoAdjust="0"/>
    <p:restoredTop sz="94660"/>
  </p:normalViewPr>
  <p:slideViewPr>
    <p:cSldViewPr snapToGrid="0">
      <p:cViewPr>
        <p:scale>
          <a:sx n="80" d="100"/>
          <a:sy n="80" d="100"/>
        </p:scale>
        <p:origin x="-8748" y="-6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5243670"/>
            <a:ext cx="36720542" cy="11154845"/>
          </a:xfrm>
        </p:spPr>
        <p:txBody>
          <a:bodyPr anchor="b"/>
          <a:lstStyle>
            <a:lvl1pPr algn="ctr">
              <a:defRPr sz="28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6828688"/>
            <a:ext cx="32400479" cy="7735705"/>
          </a:xfrm>
        </p:spPr>
        <p:txBody>
          <a:bodyPr/>
          <a:lstStyle>
            <a:lvl1pPr marL="0" indent="0" algn="ctr">
              <a:buNone/>
              <a:defRPr sz="11213"/>
            </a:lvl1pPr>
            <a:lvl2pPr marL="2136038" indent="0" algn="ctr">
              <a:buNone/>
              <a:defRPr sz="9344"/>
            </a:lvl2pPr>
            <a:lvl3pPr marL="4272077" indent="0" algn="ctr">
              <a:buNone/>
              <a:defRPr sz="8410"/>
            </a:lvl3pPr>
            <a:lvl4pPr marL="6408115" indent="0" algn="ctr">
              <a:buNone/>
              <a:defRPr sz="7475"/>
            </a:lvl4pPr>
            <a:lvl5pPr marL="8544154" indent="0" algn="ctr">
              <a:buNone/>
              <a:defRPr sz="7475"/>
            </a:lvl5pPr>
            <a:lvl6pPr marL="10680192" indent="0" algn="ctr">
              <a:buNone/>
              <a:defRPr sz="7475"/>
            </a:lvl6pPr>
            <a:lvl7pPr marL="12816230" indent="0" algn="ctr">
              <a:buNone/>
              <a:defRPr sz="7475"/>
            </a:lvl7pPr>
            <a:lvl8pPr marL="14952269" indent="0" algn="ctr">
              <a:buNone/>
              <a:defRPr sz="7475"/>
            </a:lvl8pPr>
            <a:lvl9pPr marL="17088307" indent="0" algn="ctr">
              <a:buNone/>
              <a:defRPr sz="74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59039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623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9" y="1705861"/>
            <a:ext cx="9315138" cy="271528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6" y="1705861"/>
            <a:ext cx="27405405" cy="2715285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44933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7814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6" y="7987887"/>
            <a:ext cx="37260550" cy="13327961"/>
          </a:xfrm>
        </p:spPr>
        <p:txBody>
          <a:bodyPr anchor="b"/>
          <a:lstStyle>
            <a:lvl1pPr>
              <a:defRPr sz="28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6" y="21441936"/>
            <a:ext cx="37260550" cy="7008860"/>
          </a:xfrm>
        </p:spPr>
        <p:txBody>
          <a:bodyPr/>
          <a:lstStyle>
            <a:lvl1pPr marL="0" indent="0">
              <a:buNone/>
              <a:defRPr sz="11213">
                <a:solidFill>
                  <a:schemeClr val="tx1">
                    <a:tint val="82000"/>
                  </a:schemeClr>
                </a:solidFill>
              </a:defRPr>
            </a:lvl1pPr>
            <a:lvl2pPr marL="2136038" indent="0">
              <a:buNone/>
              <a:defRPr sz="9344">
                <a:solidFill>
                  <a:schemeClr val="tx1">
                    <a:tint val="82000"/>
                  </a:schemeClr>
                </a:solidFill>
              </a:defRPr>
            </a:lvl2pPr>
            <a:lvl3pPr marL="4272077" indent="0">
              <a:buNone/>
              <a:defRPr sz="8410">
                <a:solidFill>
                  <a:schemeClr val="tx1">
                    <a:tint val="82000"/>
                  </a:schemeClr>
                </a:solidFill>
              </a:defRPr>
            </a:lvl3pPr>
            <a:lvl4pPr marL="6408115" indent="0">
              <a:buNone/>
              <a:defRPr sz="7475">
                <a:solidFill>
                  <a:schemeClr val="tx1">
                    <a:tint val="82000"/>
                  </a:schemeClr>
                </a:solidFill>
              </a:defRPr>
            </a:lvl4pPr>
            <a:lvl5pPr marL="8544154" indent="0">
              <a:buNone/>
              <a:defRPr sz="7475">
                <a:solidFill>
                  <a:schemeClr val="tx1">
                    <a:tint val="82000"/>
                  </a:schemeClr>
                </a:solidFill>
              </a:defRPr>
            </a:lvl5pPr>
            <a:lvl6pPr marL="10680192" indent="0">
              <a:buNone/>
              <a:defRPr sz="7475">
                <a:solidFill>
                  <a:schemeClr val="tx1">
                    <a:tint val="82000"/>
                  </a:schemeClr>
                </a:solidFill>
              </a:defRPr>
            </a:lvl6pPr>
            <a:lvl7pPr marL="12816230" indent="0">
              <a:buNone/>
              <a:defRPr sz="7475">
                <a:solidFill>
                  <a:schemeClr val="tx1">
                    <a:tint val="82000"/>
                  </a:schemeClr>
                </a:solidFill>
              </a:defRPr>
            </a:lvl7pPr>
            <a:lvl8pPr marL="14952269" indent="0">
              <a:buNone/>
              <a:defRPr sz="7475">
                <a:solidFill>
                  <a:schemeClr val="tx1">
                    <a:tint val="82000"/>
                  </a:schemeClr>
                </a:solidFill>
              </a:defRPr>
            </a:lvl8pPr>
            <a:lvl9pPr marL="17088307" indent="0">
              <a:buNone/>
              <a:defRPr sz="747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89069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8529303"/>
            <a:ext cx="18360271" cy="20329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8529303"/>
            <a:ext cx="18360271" cy="20329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457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705868"/>
            <a:ext cx="37260550" cy="6193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5" y="7854378"/>
            <a:ext cx="18275892" cy="3849309"/>
          </a:xfrm>
        </p:spPr>
        <p:txBody>
          <a:bodyPr anchor="b"/>
          <a:lstStyle>
            <a:lvl1pPr marL="0" indent="0">
              <a:buNone/>
              <a:defRPr sz="11213" b="1"/>
            </a:lvl1pPr>
            <a:lvl2pPr marL="2136038" indent="0">
              <a:buNone/>
              <a:defRPr sz="9344" b="1"/>
            </a:lvl2pPr>
            <a:lvl3pPr marL="4272077" indent="0">
              <a:buNone/>
              <a:defRPr sz="8410" b="1"/>
            </a:lvl3pPr>
            <a:lvl4pPr marL="6408115" indent="0">
              <a:buNone/>
              <a:defRPr sz="7475" b="1"/>
            </a:lvl4pPr>
            <a:lvl5pPr marL="8544154" indent="0">
              <a:buNone/>
              <a:defRPr sz="7475" b="1"/>
            </a:lvl5pPr>
            <a:lvl6pPr marL="10680192" indent="0">
              <a:buNone/>
              <a:defRPr sz="7475" b="1"/>
            </a:lvl6pPr>
            <a:lvl7pPr marL="12816230" indent="0">
              <a:buNone/>
              <a:defRPr sz="7475" b="1"/>
            </a:lvl7pPr>
            <a:lvl8pPr marL="14952269" indent="0">
              <a:buNone/>
              <a:defRPr sz="7475" b="1"/>
            </a:lvl8pPr>
            <a:lvl9pPr marL="17088307" indent="0">
              <a:buNone/>
              <a:defRPr sz="74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5" y="11703688"/>
            <a:ext cx="18275892" cy="172143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5" y="7854378"/>
            <a:ext cx="18365898" cy="3849309"/>
          </a:xfrm>
        </p:spPr>
        <p:txBody>
          <a:bodyPr anchor="b"/>
          <a:lstStyle>
            <a:lvl1pPr marL="0" indent="0">
              <a:buNone/>
              <a:defRPr sz="11213" b="1"/>
            </a:lvl1pPr>
            <a:lvl2pPr marL="2136038" indent="0">
              <a:buNone/>
              <a:defRPr sz="9344" b="1"/>
            </a:lvl2pPr>
            <a:lvl3pPr marL="4272077" indent="0">
              <a:buNone/>
              <a:defRPr sz="8410" b="1"/>
            </a:lvl3pPr>
            <a:lvl4pPr marL="6408115" indent="0">
              <a:buNone/>
              <a:defRPr sz="7475" b="1"/>
            </a:lvl4pPr>
            <a:lvl5pPr marL="8544154" indent="0">
              <a:buNone/>
              <a:defRPr sz="7475" b="1"/>
            </a:lvl5pPr>
            <a:lvl6pPr marL="10680192" indent="0">
              <a:buNone/>
              <a:defRPr sz="7475" b="1"/>
            </a:lvl6pPr>
            <a:lvl7pPr marL="12816230" indent="0">
              <a:buNone/>
              <a:defRPr sz="7475" b="1"/>
            </a:lvl7pPr>
            <a:lvl8pPr marL="14952269" indent="0">
              <a:buNone/>
              <a:defRPr sz="7475" b="1"/>
            </a:lvl8pPr>
            <a:lvl9pPr marL="17088307" indent="0">
              <a:buNone/>
              <a:defRPr sz="74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5" y="11703688"/>
            <a:ext cx="18365898" cy="172143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17520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36372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13312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36034"/>
            <a:ext cx="13933330" cy="7476120"/>
          </a:xfrm>
        </p:spPr>
        <p:txBody>
          <a:bodyPr anchor="b"/>
          <a:lstStyle>
            <a:lvl1pPr>
              <a:defRPr sz="149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4613248"/>
            <a:ext cx="21870323" cy="22769531"/>
          </a:xfrm>
        </p:spPr>
        <p:txBody>
          <a:bodyPr/>
          <a:lstStyle>
            <a:lvl1pPr>
              <a:defRPr sz="14950"/>
            </a:lvl1pPr>
            <a:lvl2pPr>
              <a:defRPr sz="13082"/>
            </a:lvl2pPr>
            <a:lvl3pPr>
              <a:defRPr sz="11213"/>
            </a:lvl3pPr>
            <a:lvl4pPr>
              <a:defRPr sz="9344"/>
            </a:lvl4pPr>
            <a:lvl5pPr>
              <a:defRPr sz="9344"/>
            </a:lvl5pPr>
            <a:lvl6pPr>
              <a:defRPr sz="9344"/>
            </a:lvl6pPr>
            <a:lvl7pPr>
              <a:defRPr sz="9344"/>
            </a:lvl7pPr>
            <a:lvl8pPr>
              <a:defRPr sz="9344"/>
            </a:lvl8pPr>
            <a:lvl9pPr>
              <a:defRPr sz="93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612154"/>
            <a:ext cx="13933330" cy="17807704"/>
          </a:xfrm>
        </p:spPr>
        <p:txBody>
          <a:bodyPr/>
          <a:lstStyle>
            <a:lvl1pPr marL="0" indent="0">
              <a:buNone/>
              <a:defRPr sz="7475"/>
            </a:lvl1pPr>
            <a:lvl2pPr marL="2136038" indent="0">
              <a:buNone/>
              <a:defRPr sz="6541"/>
            </a:lvl2pPr>
            <a:lvl3pPr marL="4272077" indent="0">
              <a:buNone/>
              <a:defRPr sz="5606"/>
            </a:lvl3pPr>
            <a:lvl4pPr marL="6408115" indent="0">
              <a:buNone/>
              <a:defRPr sz="4672"/>
            </a:lvl4pPr>
            <a:lvl5pPr marL="8544154" indent="0">
              <a:buNone/>
              <a:defRPr sz="4672"/>
            </a:lvl5pPr>
            <a:lvl6pPr marL="10680192" indent="0">
              <a:buNone/>
              <a:defRPr sz="4672"/>
            </a:lvl6pPr>
            <a:lvl7pPr marL="12816230" indent="0">
              <a:buNone/>
              <a:defRPr sz="4672"/>
            </a:lvl7pPr>
            <a:lvl8pPr marL="14952269" indent="0">
              <a:buNone/>
              <a:defRPr sz="4672"/>
            </a:lvl8pPr>
            <a:lvl9pPr marL="17088307" indent="0">
              <a:buNone/>
              <a:defRPr sz="46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141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36034"/>
            <a:ext cx="13933330" cy="7476120"/>
          </a:xfrm>
        </p:spPr>
        <p:txBody>
          <a:bodyPr anchor="b"/>
          <a:lstStyle>
            <a:lvl1pPr>
              <a:defRPr sz="149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4613248"/>
            <a:ext cx="21870323" cy="22769531"/>
          </a:xfrm>
        </p:spPr>
        <p:txBody>
          <a:bodyPr anchor="t"/>
          <a:lstStyle>
            <a:lvl1pPr marL="0" indent="0">
              <a:buNone/>
              <a:defRPr sz="14950"/>
            </a:lvl1pPr>
            <a:lvl2pPr marL="2136038" indent="0">
              <a:buNone/>
              <a:defRPr sz="13082"/>
            </a:lvl2pPr>
            <a:lvl3pPr marL="4272077" indent="0">
              <a:buNone/>
              <a:defRPr sz="11213"/>
            </a:lvl3pPr>
            <a:lvl4pPr marL="6408115" indent="0">
              <a:buNone/>
              <a:defRPr sz="9344"/>
            </a:lvl4pPr>
            <a:lvl5pPr marL="8544154" indent="0">
              <a:buNone/>
              <a:defRPr sz="9344"/>
            </a:lvl5pPr>
            <a:lvl6pPr marL="10680192" indent="0">
              <a:buNone/>
              <a:defRPr sz="9344"/>
            </a:lvl6pPr>
            <a:lvl7pPr marL="12816230" indent="0">
              <a:buNone/>
              <a:defRPr sz="9344"/>
            </a:lvl7pPr>
            <a:lvl8pPr marL="14952269" indent="0">
              <a:buNone/>
              <a:defRPr sz="9344"/>
            </a:lvl8pPr>
            <a:lvl9pPr marL="17088307" indent="0">
              <a:buNone/>
              <a:defRPr sz="93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612154"/>
            <a:ext cx="13933330" cy="17807704"/>
          </a:xfrm>
        </p:spPr>
        <p:txBody>
          <a:bodyPr/>
          <a:lstStyle>
            <a:lvl1pPr marL="0" indent="0">
              <a:buNone/>
              <a:defRPr sz="7475"/>
            </a:lvl1pPr>
            <a:lvl2pPr marL="2136038" indent="0">
              <a:buNone/>
              <a:defRPr sz="6541"/>
            </a:lvl2pPr>
            <a:lvl3pPr marL="4272077" indent="0">
              <a:buNone/>
              <a:defRPr sz="5606"/>
            </a:lvl3pPr>
            <a:lvl4pPr marL="6408115" indent="0">
              <a:buNone/>
              <a:defRPr sz="4672"/>
            </a:lvl4pPr>
            <a:lvl5pPr marL="8544154" indent="0">
              <a:buNone/>
              <a:defRPr sz="4672"/>
            </a:lvl5pPr>
            <a:lvl6pPr marL="10680192" indent="0">
              <a:buNone/>
              <a:defRPr sz="4672"/>
            </a:lvl6pPr>
            <a:lvl7pPr marL="12816230" indent="0">
              <a:buNone/>
              <a:defRPr sz="4672"/>
            </a:lvl7pPr>
            <a:lvl8pPr marL="14952269" indent="0">
              <a:buNone/>
              <a:defRPr sz="4672"/>
            </a:lvl8pPr>
            <a:lvl9pPr marL="17088307" indent="0">
              <a:buNone/>
              <a:defRPr sz="46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38464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705868"/>
            <a:ext cx="37260550" cy="6193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8529303"/>
            <a:ext cx="37260550" cy="203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9696816"/>
            <a:ext cx="9720144" cy="170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BAC31-A6AC-4FE4-B123-5B466CCADF22}" type="datetimeFigureOut">
              <a:rPr lang="es-CU" smtClean="0"/>
              <a:t>13/7/2026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9696816"/>
            <a:ext cx="14580215" cy="170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9696816"/>
            <a:ext cx="9720144" cy="170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A833D-1B70-436D-9B21-286B4FF266AA}" type="slidenum">
              <a:rPr lang="es-CU" smtClean="0"/>
              <a:t>‹#›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03402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272077" rtl="0" eaLnBrk="1" latinLnBrk="0" hangingPunct="1">
        <a:lnSpc>
          <a:spcPct val="90000"/>
        </a:lnSpc>
        <a:spcBef>
          <a:spcPct val="0"/>
        </a:spcBef>
        <a:buNone/>
        <a:defRPr sz="205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8019" indent="-1068019" algn="l" defTabSz="4272077" rtl="0" eaLnBrk="1" latinLnBrk="0" hangingPunct="1">
        <a:lnSpc>
          <a:spcPct val="90000"/>
        </a:lnSpc>
        <a:spcBef>
          <a:spcPts val="4672"/>
        </a:spcBef>
        <a:buFont typeface="Arial" panose="020B0604020202020204" pitchFamily="34" charset="0"/>
        <a:buChar char="•"/>
        <a:defRPr sz="13082" kern="1200">
          <a:solidFill>
            <a:schemeClr val="tx1"/>
          </a:solidFill>
          <a:latin typeface="+mn-lt"/>
          <a:ea typeface="+mn-ea"/>
          <a:cs typeface="+mn-cs"/>
        </a:defRPr>
      </a:lvl1pPr>
      <a:lvl2pPr marL="3204058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11213" kern="1200">
          <a:solidFill>
            <a:schemeClr val="tx1"/>
          </a:solidFill>
          <a:latin typeface="+mn-lt"/>
          <a:ea typeface="+mn-ea"/>
          <a:cs typeface="+mn-cs"/>
        </a:defRPr>
      </a:lvl2pPr>
      <a:lvl3pPr marL="5340096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9344" kern="1200">
          <a:solidFill>
            <a:schemeClr val="tx1"/>
          </a:solidFill>
          <a:latin typeface="+mn-lt"/>
          <a:ea typeface="+mn-ea"/>
          <a:cs typeface="+mn-cs"/>
        </a:defRPr>
      </a:lvl3pPr>
      <a:lvl4pPr marL="7476134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4pPr>
      <a:lvl5pPr marL="9612173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5pPr>
      <a:lvl6pPr marL="11748211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6pPr>
      <a:lvl7pPr marL="13884250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288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8pPr>
      <a:lvl9pPr marL="18156326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1pPr>
      <a:lvl2pPr marL="2136038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2pPr>
      <a:lvl3pPr marL="4272077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3pPr>
      <a:lvl4pPr marL="6408115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4pPr>
      <a:lvl5pPr marL="8544154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5pPr>
      <a:lvl6pPr marL="10680192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6pPr>
      <a:lvl7pPr marL="12816230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7pPr>
      <a:lvl8pPr marL="14952269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8pPr>
      <a:lvl9pPr marL="17088307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087C68-29DD-1707-5EF1-BA6AAC56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589" y="429490"/>
            <a:ext cx="1728703" cy="15164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B9CD08-1705-3A32-CA9E-BD83441E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70" y="878804"/>
            <a:ext cx="4901540" cy="15164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8C17214-5A10-CC1B-CE90-38DF49F7CC3C}"/>
              </a:ext>
            </a:extLst>
          </p:cNvPr>
          <p:cNvSpPr txBox="1"/>
          <p:nvPr/>
        </p:nvSpPr>
        <p:spPr>
          <a:xfrm>
            <a:off x="11259844" y="617194"/>
            <a:ext cx="2159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EFICACIA Y SEGURIDAD DEL NASALFERON EN EL TRATAMIENTO DE LAS INFECCIONES RESPIRATORIAS AGUDAS.</a:t>
            </a:r>
            <a:endParaRPr lang="es-C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47F866-13B2-977E-A1E0-ED52354670EA}"/>
              </a:ext>
            </a:extLst>
          </p:cNvPr>
          <p:cNvSpPr txBox="1"/>
          <p:nvPr/>
        </p:nvSpPr>
        <p:spPr>
          <a:xfrm>
            <a:off x="7312011" y="1226209"/>
            <a:ext cx="215959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Autores: Karen Urrutia Pérez, Francisco Hernández Bernal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Afiliación: Centro de Ingeniería Genética y Biotecnología (CIGB), La Habana, Cuba.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2C69DB-B0E5-0466-2C09-6CA633173D36}"/>
              </a:ext>
            </a:extLst>
          </p:cNvPr>
          <p:cNvSpPr txBox="1"/>
          <p:nvPr/>
        </p:nvSpPr>
        <p:spPr>
          <a:xfrm>
            <a:off x="596072" y="5091421"/>
            <a:ext cx="18739851" cy="353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Constituyen causas frecuentes de: ausentismo laboral  y escolar, de prescripción  de medicamentos y otras afectaciones sociales.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adultos pueden manifestar alrededor de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episodios en el año </a:t>
            </a: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los niños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de 5 años, hasta más de 8 episodios.</a:t>
            </a:r>
            <a:endParaRPr lang="es-E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Constituyen una de las principales causas de muerte en niños </a:t>
            </a: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(24,4 % de las defunciones en menores de cinco años).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promedio anual de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morbilidad por IRA en Cuba es de 6 millones 200 mil atenciones médicas</a:t>
            </a: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 que representa entre el 25,0 y el 30,0 % de las consultas externas y alrededor del 30,0 % de las hospitalizaciones.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E5F9BA-919E-4803-B72D-26B34C944399}"/>
              </a:ext>
            </a:extLst>
          </p:cNvPr>
          <p:cNvSpPr txBox="1"/>
          <p:nvPr/>
        </p:nvSpPr>
        <p:spPr>
          <a:xfrm>
            <a:off x="-456750" y="14547948"/>
            <a:ext cx="4062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452C43C6-7A84-AB0F-AAA6-54B1385A8CFA}"/>
              </a:ext>
            </a:extLst>
          </p:cNvPr>
          <p:cNvSpPr txBox="1">
            <a:spLocks/>
          </p:cNvSpPr>
          <p:nvPr/>
        </p:nvSpPr>
        <p:spPr>
          <a:xfrm>
            <a:off x="582870" y="15146657"/>
            <a:ext cx="18614851" cy="4406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272077" rtl="0" eaLnBrk="1" latinLnBrk="0" hangingPunct="1">
              <a:lnSpc>
                <a:spcPct val="90000"/>
              </a:lnSpc>
              <a:spcBef>
                <a:spcPts val="4672"/>
              </a:spcBef>
              <a:buFont typeface="Arial" panose="020B0604020202020204" pitchFamily="34" charset="0"/>
              <a:buNone/>
              <a:defRPr sz="1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36038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9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72077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8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115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7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4154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7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80192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7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16230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7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52269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7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88307" indent="0" algn="ctr" defTabSz="4272077" rtl="0" eaLnBrk="1" latinLnBrk="0" hangingPunct="1">
              <a:lnSpc>
                <a:spcPct val="90000"/>
              </a:lnSpc>
              <a:spcBef>
                <a:spcPts val="2336"/>
              </a:spcBef>
              <a:buFont typeface="Arial" panose="020B0604020202020204" pitchFamily="34" charset="0"/>
              <a:buNone/>
              <a:defRPr sz="7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General: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Evaluar la eficacia y la seguridad del interferón alfa-2b humano recombinante (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Nasalferon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5M) administrado por vía intranasal en el tratamiento de infecciones respiratorias agudas altas.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Evaluar el tiempo de resolución de los principales síntomas de la infección respiratoria aguda alta en los pacientes tratados con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Nasalferon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5M.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Evaluar el tiempo de resolución de todos los síntomas acompañantes al proceso respiratorio en los pacientes tratados con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Nasalferon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5M.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Identificar complicaciones asociadas a las infecciones respiratorias agudas en los pacientes tratados.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Identificar los eventos adversos que puedan presentarse después de la administración intranasal de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Nasalferon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5M.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759DC3D-E570-E8FA-9431-2207D4BE6A65}"/>
              </a:ext>
            </a:extLst>
          </p:cNvPr>
          <p:cNvSpPr txBox="1"/>
          <p:nvPr/>
        </p:nvSpPr>
        <p:spPr>
          <a:xfrm>
            <a:off x="11322543" y="9362938"/>
            <a:ext cx="8220961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Tiene función </a:t>
            </a:r>
            <a:r>
              <a:rPr lang="es-E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antiviral e inmunomodulador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la respuesta inmunitaria innata y adaptativa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Interactúa con receptores para IFN alfa presentes en la mucosa nasal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Está diseñado para uso ambulatorio en modo sencillo de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autoaplicación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CB3B570-93FA-A8EA-AA9E-0101939EAF7E}"/>
              </a:ext>
            </a:extLst>
          </p:cNvPr>
          <p:cNvSpPr txBox="1"/>
          <p:nvPr/>
        </p:nvSpPr>
        <p:spPr>
          <a:xfrm>
            <a:off x="11132136" y="12781841"/>
            <a:ext cx="8220960" cy="2246769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Necesidad  de realizar un ensayo clínico que permitiera evaluar la eficacia y la seguridad  de Nasalferon como terapia antiviral en el enfrentamiento a las IRA altas no complicadas de origen viral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8A6C13C3-DBDA-8933-80DD-A6D257B34200}"/>
              </a:ext>
            </a:extLst>
          </p:cNvPr>
          <p:cNvGrpSpPr/>
          <p:nvPr/>
        </p:nvGrpSpPr>
        <p:grpSpPr>
          <a:xfrm>
            <a:off x="476233" y="19862262"/>
            <a:ext cx="13213773" cy="1504079"/>
            <a:chOff x="569400" y="25369469"/>
            <a:chExt cx="13213773" cy="1504079"/>
          </a:xfrm>
        </p:grpSpPr>
        <p:sp>
          <p:nvSpPr>
            <p:cNvPr id="52" name="Título 1">
              <a:extLst>
                <a:ext uri="{FF2B5EF4-FFF2-40B4-BE49-F238E27FC236}">
                  <a16:creationId xmlns:a16="http://schemas.microsoft.com/office/drawing/2014/main" id="{9C13C3B1-FB4D-807C-189B-DA825C0AF291}"/>
                </a:ext>
              </a:extLst>
            </p:cNvPr>
            <p:cNvSpPr txBox="1">
              <a:spLocks/>
            </p:cNvSpPr>
            <p:nvPr/>
          </p:nvSpPr>
          <p:spPr>
            <a:xfrm>
              <a:off x="607453" y="25369469"/>
              <a:ext cx="5296997" cy="608089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Diseño del ensayo clínico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4594BC17-C9E1-0889-ECE1-2E92CD66ED41}"/>
                </a:ext>
              </a:extLst>
            </p:cNvPr>
            <p:cNvSpPr/>
            <p:nvPr/>
          </p:nvSpPr>
          <p:spPr>
            <a:xfrm>
              <a:off x="569400" y="25919441"/>
              <a:ext cx="13213773" cy="954107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r>
                <a:rPr lang="es-ES" sz="2800" dirty="0">
                  <a:latin typeface="Arial" panose="020B0604020202020204" pitchFamily="34" charset="0"/>
                  <a:cs typeface="Arial" panose="020B0604020202020204" pitchFamily="34" charset="0"/>
                </a:rPr>
                <a:t>Ensayo clínico </a:t>
              </a:r>
              <a:r>
                <a:rPr lang="es-ES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fase 3</a:t>
              </a:r>
              <a:r>
                <a:rPr lang="es-ES" sz="2800" dirty="0">
                  <a:latin typeface="Arial" panose="020B0604020202020204" pitchFamily="34" charset="0"/>
                  <a:cs typeface="Arial" panose="020B0604020202020204" pitchFamily="34" charset="0"/>
                </a:rPr>
                <a:t>, multicéntrico, abierto, no aleatorizado, comparado con control histórico.</a:t>
              </a:r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3A368559-9F16-1019-7DD9-264927C1633D}"/>
              </a:ext>
            </a:extLst>
          </p:cNvPr>
          <p:cNvSpPr/>
          <p:nvPr/>
        </p:nvSpPr>
        <p:spPr>
          <a:xfrm>
            <a:off x="13108692" y="19977100"/>
            <a:ext cx="42678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N = 142 pacientes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99CEDFF-D925-1B88-7FC4-655E5A0D73A5}"/>
              </a:ext>
            </a:extLst>
          </p:cNvPr>
          <p:cNvSpPr/>
          <p:nvPr/>
        </p:nvSpPr>
        <p:spPr>
          <a:xfrm>
            <a:off x="277814" y="28668426"/>
            <a:ext cx="17078335" cy="267765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Esquema terapéutico: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3 administraciones diarias durante 5 días: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 gota (0,05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; 250 000 UI de IFN-α2b) en cada fosa nasal, cada 8 horas (1,5 MUI diarios IFN-α2b).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persistir alguno de los síntomas al 5to día, a criterio de facultativo, se continuó con el tratamiento hasta completar 10 días.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 a las 72 horas hubo resolución de la sintomatología, se sugirió al paciente completar los 5 días de tratamiento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4069C16-9E9E-D93C-E321-D5BBDEDEC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05" y="28733039"/>
            <a:ext cx="2396316" cy="2548430"/>
          </a:xfrm>
          <a:prstGeom prst="rect">
            <a:avLst/>
          </a:prstGeom>
        </p:spPr>
      </p:pic>
      <p:sp>
        <p:nvSpPr>
          <p:cNvPr id="61" name="Título 1">
            <a:extLst>
              <a:ext uri="{FF2B5EF4-FFF2-40B4-BE49-F238E27FC236}">
                <a16:creationId xmlns:a16="http://schemas.microsoft.com/office/drawing/2014/main" id="{9EA5C1C9-BFAB-727F-BBA5-BB0A08CC201A}"/>
              </a:ext>
            </a:extLst>
          </p:cNvPr>
          <p:cNvSpPr txBox="1">
            <a:spLocks/>
          </p:cNvSpPr>
          <p:nvPr/>
        </p:nvSpPr>
        <p:spPr>
          <a:xfrm>
            <a:off x="277814" y="27927722"/>
            <a:ext cx="5296997" cy="60808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TRATAMIENTO</a:t>
            </a:r>
          </a:p>
        </p:txBody>
      </p:sp>
      <p:graphicFrame>
        <p:nvGraphicFramePr>
          <p:cNvPr id="63" name="Tabla 62">
            <a:extLst>
              <a:ext uri="{FF2B5EF4-FFF2-40B4-BE49-F238E27FC236}">
                <a16:creationId xmlns:a16="http://schemas.microsoft.com/office/drawing/2014/main" id="{6CD06B0B-B8EF-8CDB-4844-15C596191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65557"/>
              </p:ext>
            </p:extLst>
          </p:nvPr>
        </p:nvGraphicFramePr>
        <p:xfrm>
          <a:off x="20132164" y="8568871"/>
          <a:ext cx="7990172" cy="5585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1650">
                  <a:extLst>
                    <a:ext uri="{9D8B030D-6E8A-4147-A177-3AD203B41FA5}">
                      <a16:colId xmlns:a16="http://schemas.microsoft.com/office/drawing/2014/main" val="1268842312"/>
                    </a:ext>
                  </a:extLst>
                </a:gridCol>
                <a:gridCol w="2901650">
                  <a:extLst>
                    <a:ext uri="{9D8B030D-6E8A-4147-A177-3AD203B41FA5}">
                      <a16:colId xmlns:a16="http://schemas.microsoft.com/office/drawing/2014/main" val="2601001469"/>
                    </a:ext>
                  </a:extLst>
                </a:gridCol>
                <a:gridCol w="2186872">
                  <a:extLst>
                    <a:ext uri="{9D8B030D-6E8A-4147-A177-3AD203B41FA5}">
                      <a16:colId xmlns:a16="http://schemas.microsoft.com/office/drawing/2014/main" val="250356421"/>
                    </a:ext>
                  </a:extLst>
                </a:gridCol>
              </a:tblGrid>
              <a:tr h="328905"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24955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Sexo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Femenino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es-ES" sz="2800" b="1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(72,5</a:t>
                      </a:r>
                      <a:r>
                        <a:rPr lang="es-ES" sz="2800" b="1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222293"/>
                  </a:ext>
                </a:extLst>
              </a:tr>
              <a:tr h="3582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Masculino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(27,5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506102"/>
                  </a:ext>
                </a:extLst>
              </a:tr>
              <a:tr h="328905">
                <a:tc rowSpan="7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214630" indent="30480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Edad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(años)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s-ES" sz="2800" spc="-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DE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59,9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229464"/>
                  </a:ext>
                </a:extLst>
              </a:tr>
              <a:tr h="328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Mediana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(RI)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62,0</a:t>
                      </a:r>
                      <a:r>
                        <a:rPr lang="es-ES" sz="2800" b="1" spc="-5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1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(27,0)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162151"/>
                  </a:ext>
                </a:extLst>
              </a:tr>
              <a:tr h="6578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(Mínimo;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Máximo)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(19;</a:t>
                      </a:r>
                      <a:r>
                        <a:rPr lang="es-ES" sz="2800" spc="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94)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476477"/>
                  </a:ext>
                </a:extLst>
              </a:tr>
              <a:tr h="328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00"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19-35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(14,8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35652"/>
                  </a:ext>
                </a:extLst>
              </a:tr>
              <a:tr h="328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00" algn="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36-55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(20,4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08813"/>
                  </a:ext>
                </a:extLst>
              </a:tr>
              <a:tr h="328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00" algn="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56-75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s-ES" sz="2800" b="1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(42,3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898786"/>
                  </a:ext>
                </a:extLst>
              </a:tr>
              <a:tr h="328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00" algn="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&gt;75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(22,5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108705"/>
                  </a:ext>
                </a:extLst>
              </a:tr>
              <a:tr h="328905">
                <a:tc rowSpan="3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41605" marR="127000" indent="10033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Color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2800" spc="-7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ES" sz="2800" spc="-7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piel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Blanca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(37,3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168918"/>
                  </a:ext>
                </a:extLst>
              </a:tr>
              <a:tr h="328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Negra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(21,1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936941"/>
                  </a:ext>
                </a:extLst>
              </a:tr>
              <a:tr h="328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Mestiza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(41,6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634467"/>
                  </a:ext>
                </a:extLst>
              </a:tr>
            </a:tbl>
          </a:graphicData>
        </a:graphic>
      </p:graphicFrame>
      <p:sp>
        <p:nvSpPr>
          <p:cNvPr id="65" name="CuadroTexto 64">
            <a:extLst>
              <a:ext uri="{FF2B5EF4-FFF2-40B4-BE49-F238E27FC236}">
                <a16:creationId xmlns:a16="http://schemas.microsoft.com/office/drawing/2014/main" id="{CBC3005F-D25B-E04C-C612-BEAC2A6D23A1}"/>
              </a:ext>
            </a:extLst>
          </p:cNvPr>
          <p:cNvSpPr txBox="1"/>
          <p:nvPr/>
        </p:nvSpPr>
        <p:spPr>
          <a:xfrm>
            <a:off x="6340809" y="19681319"/>
            <a:ext cx="5900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MÉTOOOS</a:t>
            </a:r>
            <a:endParaRPr lang="es-E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 4">
            <a:extLst>
              <a:ext uri="{FF2B5EF4-FFF2-40B4-BE49-F238E27FC236}">
                <a16:creationId xmlns:a16="http://schemas.microsoft.com/office/drawing/2014/main" id="{9A887950-B287-3EEC-BA9D-CD30EAB65A08}"/>
              </a:ext>
            </a:extLst>
          </p:cNvPr>
          <p:cNvSpPr txBox="1">
            <a:spLocks/>
          </p:cNvSpPr>
          <p:nvPr/>
        </p:nvSpPr>
        <p:spPr>
          <a:xfrm>
            <a:off x="19848887" y="7611623"/>
            <a:ext cx="8507357" cy="8679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4272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Tabla 1.Distribución de pacientes según sus características demográficas y de base.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5B850B45-E8EB-02B8-B19A-40969B447668}"/>
              </a:ext>
            </a:extLst>
          </p:cNvPr>
          <p:cNvSpPr/>
          <p:nvPr/>
        </p:nvSpPr>
        <p:spPr>
          <a:xfrm>
            <a:off x="30424483" y="8321108"/>
            <a:ext cx="10998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Tabla 2. Comportamiento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de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la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respuesta</a:t>
            </a:r>
            <a:r>
              <a:rPr lang="es-ES" sz="2800" b="1" spc="-2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clínica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s-ES" sz="2800" b="1" spc="-15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la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enfermedad por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días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de</a:t>
            </a:r>
            <a:r>
              <a:rPr lang="es-ES" sz="2800" b="1" spc="-3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tratamiento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6B134F48-5789-2B1A-6C8E-DFA964C901A5}"/>
              </a:ext>
            </a:extLst>
          </p:cNvPr>
          <p:cNvSpPr/>
          <p:nvPr/>
        </p:nvSpPr>
        <p:spPr>
          <a:xfrm>
            <a:off x="19941374" y="3333502"/>
            <a:ext cx="22663192" cy="2308324"/>
          </a:xfrm>
          <a:prstGeom prst="rect">
            <a:avLst/>
          </a:prstGeom>
          <a:ln w="28575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FAVORABLE</a:t>
            </a:r>
            <a:r>
              <a:rPr lang="es-E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ausencia o mejoría de principales síntomas respiratorios (obstrucción nasal, rinorrea, odinofagia y fiebre)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ausencia de complicaciones asociadas a la enfermedad en estudio.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PARCIAL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ausencia o mejoría de algunos de los principales síntomas (obstrucción nasal, rinorrea, odinofagia o fiebre), pero sin cambios en alguno de ellos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ausencia de complicaciones relacionadas con la enfermedad.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DESFAVORABLE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no cese ni mejoría de principales síntomas respiratorios (obstrucción nasal, rinorrea, odinofagia y fiebre)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aparición de complicaciones propias de la enfermedad de base. </a:t>
            </a: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B3E78D48-8307-3E4C-E9DD-B1A27761B62C}"/>
              </a:ext>
            </a:extLst>
          </p:cNvPr>
          <p:cNvGrpSpPr/>
          <p:nvPr/>
        </p:nvGrpSpPr>
        <p:grpSpPr>
          <a:xfrm>
            <a:off x="19906160" y="2457727"/>
            <a:ext cx="16761701" cy="871946"/>
            <a:chOff x="454387" y="1710420"/>
            <a:chExt cx="10011481" cy="839174"/>
          </a:xfrm>
        </p:grpSpPr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F0B2F084-EB15-9115-9D0E-187B4B2B060D}"/>
                </a:ext>
              </a:extLst>
            </p:cNvPr>
            <p:cNvSpPr/>
            <p:nvPr/>
          </p:nvSpPr>
          <p:spPr>
            <a:xfrm>
              <a:off x="454387" y="2105280"/>
              <a:ext cx="10011481" cy="444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evaluó al </a:t>
              </a:r>
              <a:r>
                <a:rPr lang="es-E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ES" sz="2400" b="1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es-E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</a:t>
              </a:r>
              <a:r>
                <a:rPr lang="es-ES" sz="2400" b="1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es-E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7</a:t>
              </a:r>
              <a:r>
                <a:rPr lang="es-ES" sz="2400" b="1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</a:t>
              </a:r>
              <a:r>
                <a:rPr lang="es-E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12</a:t>
              </a:r>
              <a:r>
                <a:rPr lang="es-ES" sz="2400" b="1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</a:t>
              </a:r>
              <a:r>
                <a:rPr lang="es-E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día después de iniciado el tratamiento, según los siguientes criterios: </a:t>
              </a:r>
              <a:endParaRPr lang="es-E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A41328A6-885E-54F2-6B53-BF17D72DEA1B}"/>
                </a:ext>
              </a:extLst>
            </p:cNvPr>
            <p:cNvSpPr/>
            <p:nvPr/>
          </p:nvSpPr>
          <p:spPr>
            <a:xfrm>
              <a:off x="475420" y="1710420"/>
              <a:ext cx="2485410" cy="44431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s-ES" sz="2400" b="1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Criterios de Eficacia</a:t>
              </a:r>
            </a:p>
          </p:txBody>
        </p:sp>
      </p:grpSp>
      <p:graphicFrame>
        <p:nvGraphicFramePr>
          <p:cNvPr id="79" name="Tabla 78">
            <a:extLst>
              <a:ext uri="{FF2B5EF4-FFF2-40B4-BE49-F238E27FC236}">
                <a16:creationId xmlns:a16="http://schemas.microsoft.com/office/drawing/2014/main" id="{CD191F01-A230-60E0-D6DB-349385C3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25524"/>
              </p:ext>
            </p:extLst>
          </p:nvPr>
        </p:nvGraphicFramePr>
        <p:xfrm>
          <a:off x="20052418" y="22006434"/>
          <a:ext cx="8462785" cy="2133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17747">
                  <a:extLst>
                    <a:ext uri="{9D8B030D-6E8A-4147-A177-3AD203B41FA5}">
                      <a16:colId xmlns:a16="http://schemas.microsoft.com/office/drawing/2014/main" val="1463300586"/>
                    </a:ext>
                  </a:extLst>
                </a:gridCol>
                <a:gridCol w="2245038">
                  <a:extLst>
                    <a:ext uri="{9D8B030D-6E8A-4147-A177-3AD203B41FA5}">
                      <a16:colId xmlns:a16="http://schemas.microsoft.com/office/drawing/2014/main" val="337294644"/>
                    </a:ext>
                  </a:extLst>
                </a:gridCol>
              </a:tblGrid>
              <a:tr h="163183">
                <a:tc>
                  <a:txBody>
                    <a:bodyPr/>
                    <a:lstStyle/>
                    <a:p>
                      <a:pPr marL="999490" marR="99060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92832"/>
                  </a:ext>
                </a:extLst>
              </a:tr>
              <a:tr h="163183">
                <a:tc>
                  <a:txBody>
                    <a:bodyPr/>
                    <a:lstStyle/>
                    <a:p>
                      <a:pPr marR="63500" algn="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142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(100%)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442196"/>
                  </a:ext>
                </a:extLst>
              </a:tr>
              <a:tr h="163183">
                <a:tc>
                  <a:txBody>
                    <a:bodyPr/>
                    <a:lstStyle/>
                    <a:p>
                      <a:pPr marL="7493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eventos adversos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reportados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2800" b="1" spc="-1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32266"/>
                  </a:ext>
                </a:extLst>
              </a:tr>
              <a:tr h="550396">
                <a:tc>
                  <a:txBody>
                    <a:bodyPr/>
                    <a:lstStyle/>
                    <a:p>
                      <a:pPr marL="7493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individuos</a:t>
                      </a:r>
                      <a:r>
                        <a:rPr lang="es-ES" sz="2800" spc="-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eventos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adversos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 (3,5</a:t>
                      </a:r>
                      <a:r>
                        <a:rPr lang="es-ES" sz="2800" b="1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296942"/>
                  </a:ext>
                </a:extLst>
              </a:tr>
            </a:tbl>
          </a:graphicData>
        </a:graphic>
      </p:graphicFrame>
      <p:sp>
        <p:nvSpPr>
          <p:cNvPr id="80" name="Rectángulo 8">
            <a:extLst>
              <a:ext uri="{FF2B5EF4-FFF2-40B4-BE49-F238E27FC236}">
                <a16:creationId xmlns:a16="http://schemas.microsoft.com/office/drawing/2014/main" id="{83B4B887-AC7E-F695-D10D-1E9C2B7834D4}"/>
              </a:ext>
            </a:extLst>
          </p:cNvPr>
          <p:cNvSpPr/>
          <p:nvPr/>
        </p:nvSpPr>
        <p:spPr>
          <a:xfrm>
            <a:off x="20013270" y="5739437"/>
            <a:ext cx="434632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es-E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 de seguridad</a:t>
            </a:r>
          </a:p>
        </p:txBody>
      </p:sp>
      <p:sp>
        <p:nvSpPr>
          <p:cNvPr id="81" name="Rectángulo 1">
            <a:extLst>
              <a:ext uri="{FF2B5EF4-FFF2-40B4-BE49-F238E27FC236}">
                <a16:creationId xmlns:a16="http://schemas.microsoft.com/office/drawing/2014/main" id="{7F2044EE-2716-5178-7764-92525EBC297C}"/>
              </a:ext>
            </a:extLst>
          </p:cNvPr>
          <p:cNvSpPr/>
          <p:nvPr/>
        </p:nvSpPr>
        <p:spPr>
          <a:xfrm>
            <a:off x="19941374" y="6233824"/>
            <a:ext cx="22531918" cy="830997"/>
          </a:xfrm>
          <a:prstGeom prst="rect">
            <a:avLst/>
          </a:prstGeom>
          <a:ln w="28575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consideró que el producto fue </a:t>
            </a:r>
            <a:r>
              <a:rPr lang="es-ES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 y bien tolerado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 sujeto cuando no se asoció a eventos adversos de grado ≥ 3 según CTCAE (</a:t>
            </a:r>
            <a:r>
              <a:rPr lang="es-E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Adverse </a:t>
            </a:r>
            <a:r>
              <a:rPr lang="es-E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v5.0: </a:t>
            </a:r>
            <a:r>
              <a:rPr lang="es-E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27,2017) </a:t>
            </a:r>
          </a:p>
        </p:txBody>
      </p:sp>
      <p:graphicFrame>
        <p:nvGraphicFramePr>
          <p:cNvPr id="83" name="Tabla 82">
            <a:extLst>
              <a:ext uri="{FF2B5EF4-FFF2-40B4-BE49-F238E27FC236}">
                <a16:creationId xmlns:a16="http://schemas.microsoft.com/office/drawing/2014/main" id="{AFD524E7-9D1F-0806-5B37-98CE32784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01607"/>
              </p:ext>
            </p:extLst>
          </p:nvPr>
        </p:nvGraphicFramePr>
        <p:xfrm>
          <a:off x="29130218" y="9229299"/>
          <a:ext cx="13741232" cy="38785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4808">
                  <a:extLst>
                    <a:ext uri="{9D8B030D-6E8A-4147-A177-3AD203B41FA5}">
                      <a16:colId xmlns:a16="http://schemas.microsoft.com/office/drawing/2014/main" val="3083501080"/>
                    </a:ext>
                  </a:extLst>
                </a:gridCol>
                <a:gridCol w="2415626">
                  <a:extLst>
                    <a:ext uri="{9D8B030D-6E8A-4147-A177-3AD203B41FA5}">
                      <a16:colId xmlns:a16="http://schemas.microsoft.com/office/drawing/2014/main" val="1920693817"/>
                    </a:ext>
                  </a:extLst>
                </a:gridCol>
                <a:gridCol w="1845457">
                  <a:extLst>
                    <a:ext uri="{9D8B030D-6E8A-4147-A177-3AD203B41FA5}">
                      <a16:colId xmlns:a16="http://schemas.microsoft.com/office/drawing/2014/main" val="3683018828"/>
                    </a:ext>
                  </a:extLst>
                </a:gridCol>
                <a:gridCol w="1194104">
                  <a:extLst>
                    <a:ext uri="{9D8B030D-6E8A-4147-A177-3AD203B41FA5}">
                      <a16:colId xmlns:a16="http://schemas.microsoft.com/office/drawing/2014/main" val="1217971752"/>
                    </a:ext>
                  </a:extLst>
                </a:gridCol>
                <a:gridCol w="1806509">
                  <a:extLst>
                    <a:ext uri="{9D8B030D-6E8A-4147-A177-3AD203B41FA5}">
                      <a16:colId xmlns:a16="http://schemas.microsoft.com/office/drawing/2014/main" val="3056008137"/>
                    </a:ext>
                  </a:extLst>
                </a:gridCol>
                <a:gridCol w="1450681">
                  <a:extLst>
                    <a:ext uri="{9D8B030D-6E8A-4147-A177-3AD203B41FA5}">
                      <a16:colId xmlns:a16="http://schemas.microsoft.com/office/drawing/2014/main" val="2382083688"/>
                    </a:ext>
                  </a:extLst>
                </a:gridCol>
                <a:gridCol w="1779138">
                  <a:extLst>
                    <a:ext uri="{9D8B030D-6E8A-4147-A177-3AD203B41FA5}">
                      <a16:colId xmlns:a16="http://schemas.microsoft.com/office/drawing/2014/main" val="1998761566"/>
                    </a:ext>
                  </a:extLst>
                </a:gridCol>
                <a:gridCol w="1614909">
                  <a:extLst>
                    <a:ext uri="{9D8B030D-6E8A-4147-A177-3AD203B41FA5}">
                      <a16:colId xmlns:a16="http://schemas.microsoft.com/office/drawing/2014/main" val="23396132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774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Tiempo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517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u="sng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Pacientes con respuesta favorable</a:t>
                      </a:r>
                    </a:p>
                    <a:p>
                      <a:pPr marL="15176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N =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654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(90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%)*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0922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60325" marR="10604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(95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%)*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123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(99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%)*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060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632757"/>
                  </a:ext>
                </a:extLst>
              </a:tr>
              <a:tr h="196396"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74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48 </a:t>
                      </a: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horas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517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128</a:t>
                      </a:r>
                      <a:r>
                        <a:rPr lang="es-ES" sz="2800" b="1" spc="-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(90,1</a:t>
                      </a: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54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85,7;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94,6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922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0640" marR="10604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84,9;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95,3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123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83,3;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96,9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60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63401"/>
                  </a:ext>
                </a:extLst>
              </a:tr>
              <a:tr h="238739"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74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72 </a:t>
                      </a: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horas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517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s-ES" sz="2800" b="1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(96,5</a:t>
                      </a:r>
                      <a:r>
                        <a:rPr lang="es-ES" sz="2800" b="1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54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92,7;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98,6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922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0640" marR="10604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92,0;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123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90,3;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99,2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60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884340"/>
                  </a:ext>
                </a:extLst>
              </a:tr>
              <a:tr h="318316"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74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S" sz="2800" b="1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2800" b="1" spc="9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día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517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139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(97,9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54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94,6;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99,4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922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0005" marR="10604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94,0;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99,6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123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92,5;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99,8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60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895072"/>
                  </a:ext>
                </a:extLst>
              </a:tr>
              <a:tr h="238739"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74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ES" sz="2800" b="1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2800" b="1" spc="9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día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517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139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(97,9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54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94,6;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99,4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922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0005" marR="10604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94,0;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99,6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123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92,5;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99,8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136038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27207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408115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544154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680192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816230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952269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7088307" algn="l" defTabSz="4272077" rtl="0" eaLnBrk="1" latinLnBrk="0" hangingPunct="1">
                        <a:defRPr sz="841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060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809245"/>
                  </a:ext>
                </a:extLst>
              </a:tr>
            </a:tbl>
          </a:graphicData>
        </a:graphic>
      </p:graphicFrame>
      <p:sp>
        <p:nvSpPr>
          <p:cNvPr id="85" name="Rectángulo 84">
            <a:extLst>
              <a:ext uri="{FF2B5EF4-FFF2-40B4-BE49-F238E27FC236}">
                <a16:creationId xmlns:a16="http://schemas.microsoft.com/office/drawing/2014/main" id="{A1F9F949-4A6D-F619-B649-433E77C88129}"/>
              </a:ext>
            </a:extLst>
          </p:cNvPr>
          <p:cNvSpPr/>
          <p:nvPr/>
        </p:nvSpPr>
        <p:spPr>
          <a:xfrm>
            <a:off x="29063166" y="13128286"/>
            <a:ext cx="13875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*Intervalos de confianza respecto al control histórico esperado (respuesta ≤40 %).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27A9D867-E385-7854-C341-86ECA8DB487D}"/>
              </a:ext>
            </a:extLst>
          </p:cNvPr>
          <p:cNvSpPr/>
          <p:nvPr/>
        </p:nvSpPr>
        <p:spPr>
          <a:xfrm>
            <a:off x="31242411" y="14031696"/>
            <a:ext cx="10042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Comportamiento evolutivo de la desaparición total de los síntomas</a:t>
            </a:r>
          </a:p>
        </p:txBody>
      </p:sp>
      <p:pic>
        <p:nvPicPr>
          <p:cNvPr id="87" name="Imagen 86">
            <a:extLst>
              <a:ext uri="{FF2B5EF4-FFF2-40B4-BE49-F238E27FC236}">
                <a16:creationId xmlns:a16="http://schemas.microsoft.com/office/drawing/2014/main" id="{1D2C172A-3917-ED30-D43A-CED6E9F13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411" y="14949233"/>
            <a:ext cx="10687128" cy="5676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6C7A7-D1A5-8E2F-49BF-306B2A2991D5}"/>
              </a:ext>
            </a:extLst>
          </p:cNvPr>
          <p:cNvSpPr txBox="1"/>
          <p:nvPr/>
        </p:nvSpPr>
        <p:spPr>
          <a:xfrm>
            <a:off x="596072" y="3165624"/>
            <a:ext cx="18832476" cy="1384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INFECCIONES RESPIRATORIAS AGUDAS (IRA) </a:t>
            </a:r>
          </a:p>
          <a:p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afecciones que se definen por la invasión tisular de microorganismos a los segmentos anatómicos del aparato respiratorio, que pueden ser afectados simultáneamente o no.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52B307-9D24-6106-6B65-E32A41C2C203}"/>
              </a:ext>
            </a:extLst>
          </p:cNvPr>
          <p:cNvSpPr txBox="1"/>
          <p:nvPr/>
        </p:nvSpPr>
        <p:spPr>
          <a:xfrm>
            <a:off x="2829472" y="2662132"/>
            <a:ext cx="11134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</a:t>
            </a:r>
          </a:p>
        </p:txBody>
      </p:sp>
      <p:sp>
        <p:nvSpPr>
          <p:cNvPr id="26" name="CuadroTexto 46">
            <a:extLst>
              <a:ext uri="{FF2B5EF4-FFF2-40B4-BE49-F238E27FC236}">
                <a16:creationId xmlns:a16="http://schemas.microsoft.com/office/drawing/2014/main" id="{F474E973-19A5-A1A9-9680-BC60324F4271}"/>
              </a:ext>
            </a:extLst>
          </p:cNvPr>
          <p:cNvSpPr txBox="1"/>
          <p:nvPr/>
        </p:nvSpPr>
        <p:spPr>
          <a:xfrm>
            <a:off x="596072" y="4579755"/>
            <a:ext cx="538243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U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PROBLEMA DE SALUD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4C5C20-E12D-B127-CD14-738DE1B4D676}"/>
              </a:ext>
            </a:extLst>
          </p:cNvPr>
          <p:cNvGrpSpPr/>
          <p:nvPr/>
        </p:nvGrpSpPr>
        <p:grpSpPr>
          <a:xfrm>
            <a:off x="582870" y="8723199"/>
            <a:ext cx="10439467" cy="5682211"/>
            <a:chOff x="582870" y="8723199"/>
            <a:chExt cx="10439467" cy="5682211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D1D77B5-1CAD-1EA3-5EC1-37DC284DBBC8}"/>
                </a:ext>
              </a:extLst>
            </p:cNvPr>
            <p:cNvGrpSpPr/>
            <p:nvPr/>
          </p:nvGrpSpPr>
          <p:grpSpPr>
            <a:xfrm>
              <a:off x="7083120" y="8810673"/>
              <a:ext cx="3939217" cy="5594737"/>
              <a:chOff x="3646086" y="1373500"/>
              <a:chExt cx="6745765" cy="2502353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390FA46E-8D2A-7A71-D307-862997486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818" y="1746168"/>
                <a:ext cx="5227110" cy="1550580"/>
              </a:xfrm>
              <a:prstGeom prst="rect">
                <a:avLst/>
              </a:prstGeom>
            </p:spPr>
          </p:pic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DE04222-BF1F-C5E2-F44A-AA2F27C0D9EF}"/>
                  </a:ext>
                </a:extLst>
              </p:cNvPr>
              <p:cNvSpPr txBox="1"/>
              <p:nvPr/>
            </p:nvSpPr>
            <p:spPr>
              <a:xfrm>
                <a:off x="3646086" y="3318914"/>
                <a:ext cx="6745765" cy="55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latin typeface="Arial Narrow" panose="020B0606020202030204" pitchFamily="34" charset="0"/>
                  </a:rPr>
                  <a:t>Centro de ingeniería Genética y Biotecnología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6A8644F3-EAF0-3F80-C0C0-393A3347CAD4}"/>
                  </a:ext>
                </a:extLst>
              </p:cNvPr>
              <p:cNvSpPr/>
              <p:nvPr/>
            </p:nvSpPr>
            <p:spPr>
              <a:xfrm>
                <a:off x="3977919" y="1373500"/>
                <a:ext cx="6413932" cy="30541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ES" sz="2800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Nasalferon (2020)</a:t>
                </a:r>
              </a:p>
            </p:txBody>
          </p:sp>
        </p:grp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5A83E457-3BF8-2B41-2000-07BCD2F38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50029"/>
            <a:stretch>
              <a:fillRect/>
            </a:stretch>
          </p:blipFill>
          <p:spPr>
            <a:xfrm>
              <a:off x="1068206" y="11694567"/>
              <a:ext cx="1609357" cy="2593669"/>
            </a:xfrm>
            <a:prstGeom prst="rect">
              <a:avLst/>
            </a:prstGeom>
          </p:spPr>
        </p:pic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7F2D83CD-8E1F-C73B-7DC4-9C58E365C82C}"/>
                </a:ext>
              </a:extLst>
            </p:cNvPr>
            <p:cNvSpPr txBox="1"/>
            <p:nvPr/>
          </p:nvSpPr>
          <p:spPr>
            <a:xfrm>
              <a:off x="582870" y="11232514"/>
              <a:ext cx="2662517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ORIGEN</a:t>
              </a:r>
              <a:endParaRPr lang="es-C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9FD29D-A1EE-7DB8-7C73-D5E412687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93" r="7067"/>
            <a:stretch>
              <a:fillRect/>
            </a:stretch>
          </p:blipFill>
          <p:spPr>
            <a:xfrm>
              <a:off x="3026518" y="9692412"/>
              <a:ext cx="3314291" cy="402076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0BD094-3B39-C12C-2571-D99438DBDD24}"/>
                </a:ext>
              </a:extLst>
            </p:cNvPr>
            <p:cNvSpPr txBox="1"/>
            <p:nvPr/>
          </p:nvSpPr>
          <p:spPr>
            <a:xfrm>
              <a:off x="2985225" y="8738305"/>
              <a:ext cx="2993285" cy="95410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IRA ALTAS NO COMPLICADAS</a:t>
              </a:r>
            </a:p>
          </p:txBody>
        </p:sp>
        <p:pic>
          <p:nvPicPr>
            <p:cNvPr id="28" name="Imagen 11">
              <a:extLst>
                <a:ext uri="{FF2B5EF4-FFF2-40B4-BE49-F238E27FC236}">
                  <a16:creationId xmlns:a16="http://schemas.microsoft.com/office/drawing/2014/main" id="{EE8A53B0-ED7A-DD27-A989-8563FC64C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52"/>
            <a:stretch/>
          </p:blipFill>
          <p:spPr>
            <a:xfrm>
              <a:off x="607453" y="8723199"/>
              <a:ext cx="2536767" cy="2411874"/>
            </a:xfrm>
            <a:prstGeom prst="rect">
              <a:avLst/>
            </a:prstGeom>
          </p:spPr>
        </p:pic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1AADEC00-5C89-D9F0-86B6-2FB21880271E}"/>
                </a:ext>
              </a:extLst>
            </p:cNvPr>
            <p:cNvSpPr/>
            <p:nvPr/>
          </p:nvSpPr>
          <p:spPr>
            <a:xfrm>
              <a:off x="6413710" y="10952729"/>
              <a:ext cx="950648" cy="548174"/>
            </a:xfrm>
            <a:prstGeom prst="rightArrow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1">
            <a:extLst>
              <a:ext uri="{FF2B5EF4-FFF2-40B4-BE49-F238E27FC236}">
                <a16:creationId xmlns:a16="http://schemas.microsoft.com/office/drawing/2014/main" id="{EC122E44-EAC1-A0E0-C67A-C2065FF06C92}"/>
              </a:ext>
            </a:extLst>
          </p:cNvPr>
          <p:cNvSpPr/>
          <p:nvPr/>
        </p:nvSpPr>
        <p:spPr>
          <a:xfrm>
            <a:off x="486116" y="21473395"/>
            <a:ext cx="18808358" cy="2323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diagnósticos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consideraron elegibles todos los pacientes, de ambos sexos, con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IRA alta no complicada, con cuadro clínico sugestivo de etiología viral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que presenten al menos un síntoma respiratorio de los siguientes: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obstrucción nasal, rinorrea, odinofagia y fiebre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Estos síntomas pueden acompañarse de eritema faríngeo, tos seca o húmeda con expectoración blanquecina o transparente, coriza o estornudos, astenia, mialgia y cefalea. </a:t>
            </a:r>
          </a:p>
        </p:txBody>
      </p:sp>
      <p:pic>
        <p:nvPicPr>
          <p:cNvPr id="44" name="Imagen 34">
            <a:extLst>
              <a:ext uri="{FF2B5EF4-FFF2-40B4-BE49-F238E27FC236}">
                <a16:creationId xmlns:a16="http://schemas.microsoft.com/office/drawing/2014/main" id="{49CEA5AD-025D-8552-F265-8EF12A0337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9271" r="3610" b="13045"/>
          <a:stretch/>
        </p:blipFill>
        <p:spPr>
          <a:xfrm>
            <a:off x="17303656" y="20269487"/>
            <a:ext cx="1612685" cy="1239603"/>
          </a:xfrm>
          <a:prstGeom prst="rect">
            <a:avLst/>
          </a:prstGeom>
        </p:spPr>
      </p:pic>
      <p:pic>
        <p:nvPicPr>
          <p:cNvPr id="45" name="Picture 8">
            <a:extLst>
              <a:ext uri="{FF2B5EF4-FFF2-40B4-BE49-F238E27FC236}">
                <a16:creationId xmlns:a16="http://schemas.microsoft.com/office/drawing/2014/main" id="{767681E1-9655-E754-F017-7EF8FFA2194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120" b="8210"/>
          <a:stretch>
            <a:fillRect/>
          </a:stretch>
        </p:blipFill>
        <p:spPr>
          <a:xfrm>
            <a:off x="378019" y="23929723"/>
            <a:ext cx="7485738" cy="28537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776861-A2CF-31B8-311C-6729BDEC5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8145" y="23929723"/>
            <a:ext cx="11056499" cy="4606088"/>
          </a:xfrm>
          <a:prstGeom prst="rect">
            <a:avLst/>
          </a:prstGeom>
        </p:spPr>
      </p:pic>
      <p:sp>
        <p:nvSpPr>
          <p:cNvPr id="54" name="Rectángulo 10">
            <a:extLst>
              <a:ext uri="{FF2B5EF4-FFF2-40B4-BE49-F238E27FC236}">
                <a16:creationId xmlns:a16="http://schemas.microsoft.com/office/drawing/2014/main" id="{C0DAD2FA-7172-E3A7-F764-D6B9CF4FDE9C}"/>
              </a:ext>
            </a:extLst>
          </p:cNvPr>
          <p:cNvSpPr/>
          <p:nvPr/>
        </p:nvSpPr>
        <p:spPr>
          <a:xfrm>
            <a:off x="20292432" y="14469312"/>
            <a:ext cx="9143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Figura1. Comportamiento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de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la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respuesta</a:t>
            </a:r>
            <a:r>
              <a:rPr lang="es-ES" sz="2800" b="1" spc="-2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clínica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s-ES" sz="2800" b="1" spc="-15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la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enfermedad por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días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de</a:t>
            </a:r>
            <a:r>
              <a:rPr lang="es-ES" sz="2800" b="1" spc="-3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tratamiento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2">
            <a:extLst>
              <a:ext uri="{FF2B5EF4-FFF2-40B4-BE49-F238E27FC236}">
                <a16:creationId xmlns:a16="http://schemas.microsoft.com/office/drawing/2014/main" id="{067A65B0-FE30-049F-2EA3-4256AD4E3434}"/>
              </a:ext>
            </a:extLst>
          </p:cNvPr>
          <p:cNvSpPr/>
          <p:nvPr/>
        </p:nvSpPr>
        <p:spPr>
          <a:xfrm>
            <a:off x="20384603" y="27196720"/>
            <a:ext cx="22597401" cy="4862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tratamiento antiviral con Nasalferon 5M se asoció a una significativa respuesta clínica al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día, respecto al control histórico, en términos de mejoría o desaparición de los principales síntomas en aquellos pacientes con IRA altas, cumpliéndose la hipótesis del estudio.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partir del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día de iniciado el tratamiento con Nasalferon 5M, resultó igualmente significativo el porcentaje de pacientes con cese de la totalidad de los síntomas acompañantes al proceso respiratorio.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Nasalferon 5M incrementó la velocidad de curación de cada uno de los signos y síntomas que caracterizan a las IRA altas de etiología viral.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pacientes estudiados, la terapia con Nasalferon 5M pudo haber contribuido a la no aparición de complicaciones respiratorias, ni a la necesidad de ingreso hospitalario.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administración de Nasalferon 5M resultó segura en los pacientes con IRA altas de etiología viral.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Fueron mínimos los eventos adversos reportados, ninguno atribuible al producto de investigación.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el estudio no se reportaron eventos adversos graves o inesperados.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adroTexto 64">
            <a:extLst>
              <a:ext uri="{FF2B5EF4-FFF2-40B4-BE49-F238E27FC236}">
                <a16:creationId xmlns:a16="http://schemas.microsoft.com/office/drawing/2014/main" id="{3B6961FE-B5BC-AC38-7333-D3E231110205}"/>
              </a:ext>
            </a:extLst>
          </p:cNvPr>
          <p:cNvSpPr txBox="1"/>
          <p:nvPr/>
        </p:nvSpPr>
        <p:spPr>
          <a:xfrm>
            <a:off x="19789721" y="26491051"/>
            <a:ext cx="4934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graphicFrame>
        <p:nvGraphicFramePr>
          <p:cNvPr id="64" name="Tabla 6">
            <a:extLst>
              <a:ext uri="{FF2B5EF4-FFF2-40B4-BE49-F238E27FC236}">
                <a16:creationId xmlns:a16="http://schemas.microsoft.com/office/drawing/2014/main" id="{C6BB8984-6CF0-8745-4598-BE6917AC5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28149"/>
              </p:ext>
            </p:extLst>
          </p:nvPr>
        </p:nvGraphicFramePr>
        <p:xfrm>
          <a:off x="22186434" y="24510127"/>
          <a:ext cx="4850888" cy="13182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48099">
                  <a:extLst>
                    <a:ext uri="{9D8B030D-6E8A-4147-A177-3AD203B41FA5}">
                      <a16:colId xmlns:a16="http://schemas.microsoft.com/office/drawing/2014/main" val="1934793055"/>
                    </a:ext>
                  </a:extLst>
                </a:gridCol>
                <a:gridCol w="2202789">
                  <a:extLst>
                    <a:ext uri="{9D8B030D-6E8A-4147-A177-3AD203B41FA5}">
                      <a16:colId xmlns:a16="http://schemas.microsoft.com/office/drawing/2014/main" val="4179204026"/>
                    </a:ext>
                  </a:extLst>
                </a:gridCol>
              </a:tblGrid>
              <a:tr h="5640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Intensidad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R="635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i="1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Leve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6477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ES" sz="2800" b="1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(50,0 </a:t>
                      </a:r>
                      <a:r>
                        <a:rPr lang="es-ES" sz="28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574688"/>
                  </a:ext>
                </a:extLst>
              </a:tr>
              <a:tr h="284204"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ES" sz="2800" b="1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(50,0 </a:t>
                      </a:r>
                      <a:r>
                        <a:rPr lang="es-ES" sz="28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53986"/>
                  </a:ext>
                </a:extLst>
              </a:tr>
            </a:tbl>
          </a:graphicData>
        </a:graphic>
      </p:graphicFrame>
      <p:sp>
        <p:nvSpPr>
          <p:cNvPr id="68" name="CuadroTexto 64">
            <a:extLst>
              <a:ext uri="{FF2B5EF4-FFF2-40B4-BE49-F238E27FC236}">
                <a16:creationId xmlns:a16="http://schemas.microsoft.com/office/drawing/2014/main" id="{761D45BA-754E-2DD7-CC12-946E5E5CC89B}"/>
              </a:ext>
            </a:extLst>
          </p:cNvPr>
          <p:cNvSpPr txBox="1"/>
          <p:nvPr/>
        </p:nvSpPr>
        <p:spPr>
          <a:xfrm>
            <a:off x="26949749" y="7105235"/>
            <a:ext cx="5900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9" name="Rectángulo 3">
            <a:extLst>
              <a:ext uri="{FF2B5EF4-FFF2-40B4-BE49-F238E27FC236}">
                <a16:creationId xmlns:a16="http://schemas.microsoft.com/office/drawing/2014/main" id="{08AA3EDA-2AF3-7AB2-A62A-D4D35C99D6EC}"/>
              </a:ext>
            </a:extLst>
          </p:cNvPr>
          <p:cNvSpPr/>
          <p:nvPr/>
        </p:nvSpPr>
        <p:spPr>
          <a:xfrm>
            <a:off x="25499161" y="21027377"/>
            <a:ext cx="13095931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marL="89535" algn="ctr">
              <a:spcBef>
                <a:spcPts val="500"/>
              </a:spcBef>
              <a:spcAft>
                <a:spcPts val="0"/>
              </a:spcAft>
            </a:pP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Distribución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y</a:t>
            </a:r>
            <a:r>
              <a:rPr lang="es-ES" sz="2800" b="1" spc="-2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caracterización</a:t>
            </a:r>
            <a:r>
              <a:rPr lang="es-ES" sz="2800" b="1" spc="-15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global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de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los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eventos</a:t>
            </a:r>
            <a:r>
              <a:rPr lang="es-ES" sz="2800" b="1" spc="-5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800" b="1" spc="-1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adversos.</a:t>
            </a:r>
            <a:endParaRPr lang="es-ES" sz="2800" b="1" dirty="0">
              <a:latin typeface="Arial" panose="020B0604020202020204" pitchFamily="34" charset="0"/>
              <a:ea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0" name="Tabla 4">
            <a:extLst>
              <a:ext uri="{FF2B5EF4-FFF2-40B4-BE49-F238E27FC236}">
                <a16:creationId xmlns:a16="http://schemas.microsoft.com/office/drawing/2014/main" id="{8C331900-FA77-7C0F-2BB8-079DCB998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02740"/>
              </p:ext>
            </p:extLst>
          </p:nvPr>
        </p:nvGraphicFramePr>
        <p:xfrm>
          <a:off x="35944941" y="21994140"/>
          <a:ext cx="6877678" cy="34197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70126">
                  <a:extLst>
                    <a:ext uri="{9D8B030D-6E8A-4147-A177-3AD203B41FA5}">
                      <a16:colId xmlns:a16="http://schemas.microsoft.com/office/drawing/2014/main" val="3905600569"/>
                    </a:ext>
                  </a:extLst>
                </a:gridCol>
                <a:gridCol w="1707552">
                  <a:extLst>
                    <a:ext uri="{9D8B030D-6E8A-4147-A177-3AD203B41FA5}">
                      <a16:colId xmlns:a16="http://schemas.microsoft.com/office/drawing/2014/main" val="3508078710"/>
                    </a:ext>
                  </a:extLst>
                </a:gridCol>
              </a:tblGrid>
              <a:tr h="283478">
                <a:tc>
                  <a:txBody>
                    <a:bodyPr/>
                    <a:lstStyle/>
                    <a:p>
                      <a:pPr marL="7493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58598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marR="6413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Completamente</a:t>
                      </a:r>
                      <a:r>
                        <a:rPr lang="es-ES" sz="2800" i="1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resuelto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(40,0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692510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marR="64135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Resuelto</a:t>
                      </a:r>
                      <a:r>
                        <a:rPr lang="es-ES" sz="2800" i="1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secuelas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543434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marR="6350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Condiciones</a:t>
                      </a:r>
                      <a:r>
                        <a:rPr lang="es-ES" sz="2800" i="1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mejoramiento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936768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marR="64135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i="1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Condición</a:t>
                      </a:r>
                      <a:r>
                        <a:rPr lang="es-ES" sz="2800" i="1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presente</a:t>
                      </a:r>
                      <a:r>
                        <a:rPr lang="es-ES" sz="2800" i="1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2800" i="1" spc="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spc="-1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invariada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ES" sz="2800" spc="-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(60,0</a:t>
                      </a:r>
                      <a:r>
                        <a:rPr lang="es-ES" sz="2800" spc="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94788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marR="6413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Empeoramiento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465843"/>
                  </a:ext>
                </a:extLst>
              </a:tr>
              <a:tr h="859452">
                <a:tc>
                  <a:txBody>
                    <a:bodyPr/>
                    <a:lstStyle/>
                    <a:p>
                      <a:pPr marR="6350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Muerte</a:t>
                      </a:r>
                      <a:r>
                        <a:rPr lang="es-ES" sz="2800" i="1" spc="-2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causada</a:t>
                      </a:r>
                      <a:r>
                        <a:rPr lang="es-ES" sz="2800" i="1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s-ES" sz="2800" i="1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s-ES" sz="2800" i="1" spc="-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evento</a:t>
                      </a:r>
                      <a:r>
                        <a:rPr lang="es-ES" sz="2800" i="1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adverso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896468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EF863CB6-E037-825D-AAF9-E9CABF6B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26004"/>
              </p:ext>
            </p:extLst>
          </p:nvPr>
        </p:nvGraphicFramePr>
        <p:xfrm>
          <a:off x="28983791" y="21949658"/>
          <a:ext cx="6803846" cy="256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3046">
                  <a:extLst>
                    <a:ext uri="{9D8B030D-6E8A-4147-A177-3AD203B41FA5}">
                      <a16:colId xmlns:a16="http://schemas.microsoft.com/office/drawing/2014/main" val="1770413679"/>
                    </a:ext>
                  </a:extLst>
                </a:gridCol>
                <a:gridCol w="2630800">
                  <a:extLst>
                    <a:ext uri="{9D8B030D-6E8A-4147-A177-3AD203B41FA5}">
                      <a16:colId xmlns:a16="http://schemas.microsoft.com/office/drawing/2014/main" val="2244215398"/>
                    </a:ext>
                  </a:extLst>
                </a:gridCol>
              </a:tblGrid>
              <a:tr h="128143">
                <a:tc>
                  <a:txBody>
                    <a:bodyPr/>
                    <a:lstStyle/>
                    <a:p>
                      <a:pPr marL="7493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Medida</a:t>
                      </a:r>
                      <a:r>
                        <a:rPr lang="es-ES" sz="2800" b="1" spc="-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adoptada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287357"/>
                  </a:ext>
                </a:extLst>
              </a:tr>
              <a:tr h="128143">
                <a:tc>
                  <a:txBody>
                    <a:bodyPr/>
                    <a:lstStyle/>
                    <a:p>
                      <a:pPr marR="6350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Ninguna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2800" spc="-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(20,0</a:t>
                      </a:r>
                      <a:r>
                        <a:rPr lang="es-ES" sz="2800" spc="-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674239"/>
                  </a:ext>
                </a:extLst>
              </a:tr>
              <a:tr h="128143">
                <a:tc>
                  <a:txBody>
                    <a:bodyPr/>
                    <a:lstStyle/>
                    <a:p>
                      <a:pPr marR="6350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Terapia 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farmacológica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S" sz="2800" spc="-1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(40,0 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68937"/>
                  </a:ext>
                </a:extLst>
              </a:tr>
              <a:tr h="128143">
                <a:tc>
                  <a:txBody>
                    <a:bodyPr/>
                    <a:lstStyle/>
                    <a:p>
                      <a:pPr marR="6477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Terapia</a:t>
                      </a:r>
                      <a:r>
                        <a:rPr lang="es-ES" sz="2800" i="1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farmacológica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(10,0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62482"/>
                  </a:ext>
                </a:extLst>
              </a:tr>
              <a:tr h="128143">
                <a:tc>
                  <a:txBody>
                    <a:bodyPr/>
                    <a:lstStyle/>
                    <a:p>
                      <a:pPr marR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Salida</a:t>
                      </a:r>
                      <a:r>
                        <a:rPr lang="es-ES" sz="2800" i="1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estudio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2800" spc="-1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(30,0 </a:t>
                      </a:r>
                      <a:r>
                        <a:rPr lang="es-ES" sz="2800" spc="-25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599701"/>
                  </a:ext>
                </a:extLst>
              </a:tr>
              <a:tr h="182969">
                <a:tc>
                  <a:txBody>
                    <a:bodyPr/>
                    <a:lstStyle/>
                    <a:p>
                      <a:pPr marR="6413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Hospitalización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7821"/>
                  </a:ext>
                </a:extLst>
              </a:tr>
            </a:tbl>
          </a:graphicData>
        </a:graphic>
      </p:graphicFrame>
      <p:sp>
        <p:nvSpPr>
          <p:cNvPr id="74" name="Rectángulo 11">
            <a:extLst>
              <a:ext uri="{FF2B5EF4-FFF2-40B4-BE49-F238E27FC236}">
                <a16:creationId xmlns:a16="http://schemas.microsoft.com/office/drawing/2014/main" id="{FE007E7D-5F36-5062-125A-D13965816F0F}"/>
              </a:ext>
            </a:extLst>
          </p:cNvPr>
          <p:cNvSpPr/>
          <p:nvPr/>
        </p:nvSpPr>
        <p:spPr>
          <a:xfrm>
            <a:off x="33690746" y="7768904"/>
            <a:ext cx="4620176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la eficacia 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2194D434-BC96-A770-D6FC-481732681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88848"/>
              </p:ext>
            </p:extLst>
          </p:nvPr>
        </p:nvGraphicFramePr>
        <p:xfrm>
          <a:off x="28983791" y="24814937"/>
          <a:ext cx="4850888" cy="85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48099">
                  <a:extLst>
                    <a:ext uri="{9D8B030D-6E8A-4147-A177-3AD203B41FA5}">
                      <a16:colId xmlns:a16="http://schemas.microsoft.com/office/drawing/2014/main" val="3809628955"/>
                    </a:ext>
                  </a:extLst>
                </a:gridCol>
                <a:gridCol w="2202789">
                  <a:extLst>
                    <a:ext uri="{9D8B030D-6E8A-4147-A177-3AD203B41FA5}">
                      <a16:colId xmlns:a16="http://schemas.microsoft.com/office/drawing/2014/main" val="570212029"/>
                    </a:ext>
                  </a:extLst>
                </a:gridCol>
              </a:tblGrid>
              <a:tr h="269995">
                <a:tc>
                  <a:txBody>
                    <a:bodyPr/>
                    <a:lstStyle/>
                    <a:p>
                      <a:pPr marL="74930" algn="l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Causalidad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52355"/>
                  </a:ext>
                </a:extLst>
              </a:tr>
              <a:tr h="269995">
                <a:tc>
                  <a:txBody>
                    <a:bodyPr/>
                    <a:lstStyle/>
                    <a:p>
                      <a:pPr marR="6286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i="1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relacionada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ES" sz="2800" b="1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(100</a:t>
                      </a:r>
                      <a:r>
                        <a:rPr lang="es-ES" sz="2800" b="1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800" b="1" spc="-2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Narrow" panose="020B060602020203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598375"/>
                  </a:ext>
                </a:extLst>
              </a:tr>
            </a:tbl>
          </a:graphicData>
        </a:graphic>
      </p:graphicFrame>
      <p:sp>
        <p:nvSpPr>
          <p:cNvPr id="88" name="Arrow: Right 87">
            <a:extLst>
              <a:ext uri="{FF2B5EF4-FFF2-40B4-BE49-F238E27FC236}">
                <a16:creationId xmlns:a16="http://schemas.microsoft.com/office/drawing/2014/main" id="{3DE42145-B9C5-D0C5-1A3D-A94137AF6A55}"/>
              </a:ext>
            </a:extLst>
          </p:cNvPr>
          <p:cNvSpPr/>
          <p:nvPr/>
        </p:nvSpPr>
        <p:spPr>
          <a:xfrm>
            <a:off x="10686015" y="11149663"/>
            <a:ext cx="672643" cy="480421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1AB502FF-C0BE-EF85-D8BC-DDDBA2FF196F}"/>
              </a:ext>
            </a:extLst>
          </p:cNvPr>
          <p:cNvSpPr/>
          <p:nvPr/>
        </p:nvSpPr>
        <p:spPr>
          <a:xfrm rot="5400000">
            <a:off x="17802589" y="12033725"/>
            <a:ext cx="950648" cy="548174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797867" y="14854759"/>
            <a:ext cx="10563018" cy="5939341"/>
            <a:chOff x="19797867" y="14854759"/>
            <a:chExt cx="10563018" cy="5939341"/>
          </a:xfrm>
        </p:grpSpPr>
        <p:pic>
          <p:nvPicPr>
            <p:cNvPr id="50" name="Imagen 6">
              <a:extLst>
                <a:ext uri="{FF2B5EF4-FFF2-40B4-BE49-F238E27FC236}">
                  <a16:creationId xmlns:a16="http://schemas.microsoft.com/office/drawing/2014/main" id="{9F8B06FD-0B74-928F-E921-3CA9D866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867" y="14854759"/>
              <a:ext cx="10563018" cy="593934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18249966" y="17639763"/>
              <a:ext cx="352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 de pacientes con respuesta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37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1295</Words>
  <Application>Microsoft Office PowerPoint</Application>
  <PresentationFormat>Custom</PresentationFormat>
  <Paragraphs>185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Arial Narrow</vt:lpstr>
      <vt:lpstr>Calibri</vt:lpstr>
      <vt:lpstr>Times New Roman</vt:lpstr>
      <vt:lpstr>Wingdings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Yaumary Rodriguez Benitez</dc:creator>
  <cp:lastModifiedBy>Natacha Perez Rodriguez</cp:lastModifiedBy>
  <cp:revision>35</cp:revision>
  <dcterms:created xsi:type="dcterms:W3CDTF">2026-07-10T19:36:51Z</dcterms:created>
  <dcterms:modified xsi:type="dcterms:W3CDTF">2026-07-13T17:02:21Z</dcterms:modified>
</cp:coreProperties>
</file>