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A54"/>
    <a:srgbClr val="711C34"/>
    <a:srgbClr val="D75B7E"/>
    <a:srgbClr val="E1CDCC"/>
    <a:srgbClr val="FF0000"/>
    <a:srgbClr val="00FF00"/>
    <a:srgbClr val="0000FF"/>
    <a:srgbClr val="FDDF03"/>
    <a:srgbClr val="0B2653"/>
    <a:srgbClr val="0E26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75" d="100"/>
          <a:sy n="75" d="100"/>
        </p:scale>
        <p:origin x="101" y="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R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Hoja1!$A$2:$A$6</c:f>
              <c:strCache>
                <c:ptCount val="5"/>
                <c:pt idx="0">
                  <c:v>Azul oscuro</c:v>
                </c:pt>
                <c:pt idx="1">
                  <c:v>Rojo oscuro</c:v>
                </c:pt>
                <c:pt idx="2">
                  <c:v>Amarillo</c:v>
                </c:pt>
                <c:pt idx="3">
                  <c:v>Blanco</c:v>
                </c:pt>
                <c:pt idx="4">
                  <c:v>Negro claro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15</c:v>
                </c:pt>
                <c:pt idx="1">
                  <c:v>113</c:v>
                </c:pt>
                <c:pt idx="2">
                  <c:v>253</c:v>
                </c:pt>
                <c:pt idx="3">
                  <c:v>255</c:v>
                </c:pt>
                <c:pt idx="4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2E-4F58-856F-9DCC1DCFC35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G</c:v>
                </c:pt>
              </c:strCache>
            </c:strRef>
          </c:tx>
          <c:spPr>
            <a:solidFill>
              <a:srgbClr val="00FF00"/>
            </a:solidFill>
            <a:ln>
              <a:noFill/>
            </a:ln>
            <a:effectLst/>
          </c:spPr>
          <c:invertIfNegative val="0"/>
          <c:cat>
            <c:strRef>
              <c:f>Hoja1!$A$2:$A$6</c:f>
              <c:strCache>
                <c:ptCount val="5"/>
                <c:pt idx="0">
                  <c:v>Azul oscuro</c:v>
                </c:pt>
                <c:pt idx="1">
                  <c:v>Rojo oscuro</c:v>
                </c:pt>
                <c:pt idx="2">
                  <c:v>Amarillo</c:v>
                </c:pt>
                <c:pt idx="3">
                  <c:v>Blanco</c:v>
                </c:pt>
                <c:pt idx="4">
                  <c:v>Negro claro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>
                  <c:v>41</c:v>
                </c:pt>
                <c:pt idx="1">
                  <c:v>28</c:v>
                </c:pt>
                <c:pt idx="2">
                  <c:v>223</c:v>
                </c:pt>
                <c:pt idx="3">
                  <c:v>255</c:v>
                </c:pt>
                <c:pt idx="4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D2E-4F58-856F-9DCC1DCFC35F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00FF"/>
            </a:solidFill>
            <a:ln>
              <a:noFill/>
            </a:ln>
            <a:effectLst/>
          </c:spPr>
          <c:invertIfNegative val="0"/>
          <c:cat>
            <c:strRef>
              <c:f>Hoja1!$A$2:$A$6</c:f>
              <c:strCache>
                <c:ptCount val="5"/>
                <c:pt idx="0">
                  <c:v>Azul oscuro</c:v>
                </c:pt>
                <c:pt idx="1">
                  <c:v>Rojo oscuro</c:v>
                </c:pt>
                <c:pt idx="2">
                  <c:v>Amarillo</c:v>
                </c:pt>
                <c:pt idx="3">
                  <c:v>Blanco</c:v>
                </c:pt>
                <c:pt idx="4">
                  <c:v>Negro claro</c:v>
                </c:pt>
              </c:strCache>
            </c:strRef>
          </c:cat>
          <c:val>
            <c:numRef>
              <c:f>Hoja1!$D$2:$D$6</c:f>
              <c:numCache>
                <c:formatCode>General</c:formatCode>
                <c:ptCount val="5"/>
                <c:pt idx="0">
                  <c:v>78</c:v>
                </c:pt>
                <c:pt idx="1">
                  <c:v>52</c:v>
                </c:pt>
                <c:pt idx="2">
                  <c:v>3</c:v>
                </c:pt>
                <c:pt idx="3">
                  <c:v>255</c:v>
                </c:pt>
                <c:pt idx="4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D2E-4F58-856F-9DCC1DCFC3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86183071"/>
        <c:axId val="2086193471"/>
      </c:barChart>
      <c:catAx>
        <c:axId val="208618307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086193471"/>
        <c:crosses val="autoZero"/>
        <c:auto val="1"/>
        <c:lblAlgn val="ctr"/>
        <c:lblOffset val="100"/>
        <c:noMultiLvlLbl val="0"/>
      </c:catAx>
      <c:valAx>
        <c:axId val="2086193471"/>
        <c:scaling>
          <c:orientation val="minMax"/>
          <c:max val="200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0861830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88B-0266-40F5-AE2B-4E5241FF6EAD}" type="datetimeFigureOut">
              <a:rPr lang="es-ES" smtClean="0"/>
              <a:t>04/04/2023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9AD1-56D5-4A43-BC2B-C17322C5A3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2575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88B-0266-40F5-AE2B-4E5241FF6EAD}" type="datetimeFigureOut">
              <a:rPr lang="es-ES" smtClean="0"/>
              <a:t>04/04/2023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9AD1-56D5-4A43-BC2B-C17322C5A3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4207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88B-0266-40F5-AE2B-4E5241FF6EAD}" type="datetimeFigureOut">
              <a:rPr lang="es-ES" smtClean="0"/>
              <a:t>04/04/2023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9AD1-56D5-4A43-BC2B-C17322C5A3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087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88B-0266-40F5-AE2B-4E5241FF6EAD}" type="datetimeFigureOut">
              <a:rPr lang="es-ES" smtClean="0"/>
              <a:t>04/04/2023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9AD1-56D5-4A43-BC2B-C17322C5A3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70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88B-0266-40F5-AE2B-4E5241FF6EAD}" type="datetimeFigureOut">
              <a:rPr lang="es-ES" smtClean="0"/>
              <a:t>04/04/2023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9AD1-56D5-4A43-BC2B-C17322C5A3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6853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88B-0266-40F5-AE2B-4E5241FF6EAD}" type="datetimeFigureOut">
              <a:rPr lang="es-ES" smtClean="0"/>
              <a:t>04/04/2023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9AD1-56D5-4A43-BC2B-C17322C5A3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6888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88B-0266-40F5-AE2B-4E5241FF6EAD}" type="datetimeFigureOut">
              <a:rPr lang="es-ES" smtClean="0"/>
              <a:t>04/04/2023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9AD1-56D5-4A43-BC2B-C17322C5A3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6058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88B-0266-40F5-AE2B-4E5241FF6EAD}" type="datetimeFigureOut">
              <a:rPr lang="es-ES" smtClean="0"/>
              <a:t>04/04/2023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9AD1-56D5-4A43-BC2B-C17322C5A3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3053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88B-0266-40F5-AE2B-4E5241FF6EAD}" type="datetimeFigureOut">
              <a:rPr lang="es-ES" smtClean="0"/>
              <a:t>04/04/2023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9AD1-56D5-4A43-BC2B-C17322C5A3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5041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88B-0266-40F5-AE2B-4E5241FF6EAD}" type="datetimeFigureOut">
              <a:rPr lang="es-ES" smtClean="0"/>
              <a:t>04/04/2023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9AD1-56D5-4A43-BC2B-C17322C5A3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1852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88B-0266-40F5-AE2B-4E5241FF6EAD}" type="datetimeFigureOut">
              <a:rPr lang="es-ES" smtClean="0"/>
              <a:t>04/04/2023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9AD1-56D5-4A43-BC2B-C17322C5A3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8171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1588B-0266-40F5-AE2B-4E5241FF6EAD}" type="datetimeFigureOut">
              <a:rPr lang="es-ES" smtClean="0"/>
              <a:t>04/04/2023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89AD1-56D5-4A43-BC2B-C17322C5A3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95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rgbClr val="CCCCFF"/>
            </a:gs>
            <a:gs pos="27000">
              <a:srgbClr val="002060"/>
            </a:gs>
            <a:gs pos="84000">
              <a:srgbClr val="0F294E"/>
            </a:gs>
            <a:gs pos="100000">
              <a:srgbClr val="0A1B3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redondeado 8"/>
          <p:cNvSpPr/>
          <p:nvPr/>
        </p:nvSpPr>
        <p:spPr>
          <a:xfrm flipH="1">
            <a:off x="25194" y="64625"/>
            <a:ext cx="12096000" cy="1044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11C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DB61C"/>
              </a:solidFill>
            </a:endParaRPr>
          </a:p>
        </p:txBody>
      </p:sp>
      <p:grpSp>
        <p:nvGrpSpPr>
          <p:cNvPr id="117" name="Grupo 116"/>
          <p:cNvGrpSpPr/>
          <p:nvPr/>
        </p:nvGrpSpPr>
        <p:grpSpPr>
          <a:xfrm>
            <a:off x="8064190" y="1218017"/>
            <a:ext cx="4070537" cy="2241469"/>
            <a:chOff x="8068702" y="1492338"/>
            <a:chExt cx="4070537" cy="1876282"/>
          </a:xfrm>
        </p:grpSpPr>
        <p:sp>
          <p:nvSpPr>
            <p:cNvPr id="19" name="Rectángulo redondeado 18"/>
            <p:cNvSpPr/>
            <p:nvPr/>
          </p:nvSpPr>
          <p:spPr>
            <a:xfrm flipH="1">
              <a:off x="8068702" y="1604620"/>
              <a:ext cx="4070537" cy="176400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711C3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" name="Rectángulo redondeado 21"/>
            <p:cNvSpPr/>
            <p:nvPr/>
          </p:nvSpPr>
          <p:spPr>
            <a:xfrm>
              <a:off x="9275287" y="1492338"/>
              <a:ext cx="1656000" cy="251264"/>
            </a:xfrm>
            <a:prstGeom prst="roundRect">
              <a:avLst/>
            </a:prstGeom>
            <a:solidFill>
              <a:srgbClr val="711C34"/>
            </a:solidFill>
            <a:ln>
              <a:solidFill>
                <a:srgbClr val="711C3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b="1" cap="all" dirty="0" smtClean="0">
                  <a:solidFill>
                    <a:srgbClr val="FDDF03"/>
                  </a:solidFill>
                </a:rPr>
                <a:t>Métodos</a:t>
              </a:r>
              <a:endParaRPr lang="es-ES" sz="1600" b="1" cap="all" dirty="0">
                <a:solidFill>
                  <a:srgbClr val="FDDF03"/>
                </a:solidFill>
              </a:endParaRPr>
            </a:p>
          </p:txBody>
        </p:sp>
      </p:grpSp>
      <p:grpSp>
        <p:nvGrpSpPr>
          <p:cNvPr id="106" name="Grupo 105"/>
          <p:cNvGrpSpPr/>
          <p:nvPr/>
        </p:nvGrpSpPr>
        <p:grpSpPr>
          <a:xfrm>
            <a:off x="54820" y="1218018"/>
            <a:ext cx="3342082" cy="3313454"/>
            <a:chOff x="43245" y="1495168"/>
            <a:chExt cx="3342082" cy="3313454"/>
          </a:xfrm>
        </p:grpSpPr>
        <p:sp>
          <p:nvSpPr>
            <p:cNvPr id="17" name="Rectángulo redondeado 16"/>
            <p:cNvSpPr/>
            <p:nvPr/>
          </p:nvSpPr>
          <p:spPr>
            <a:xfrm flipH="1">
              <a:off x="43245" y="1604622"/>
              <a:ext cx="3342082" cy="320400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711C3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Rectángulo redondeado 9"/>
            <p:cNvSpPr/>
            <p:nvPr/>
          </p:nvSpPr>
          <p:spPr>
            <a:xfrm>
              <a:off x="884813" y="1495168"/>
              <a:ext cx="1656000" cy="287273"/>
            </a:xfrm>
            <a:prstGeom prst="roundRect">
              <a:avLst/>
            </a:prstGeom>
            <a:solidFill>
              <a:srgbClr val="711C34"/>
            </a:solidFill>
            <a:ln>
              <a:solidFill>
                <a:srgbClr val="711C3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b="1" cap="all" dirty="0" smtClean="0">
                  <a:solidFill>
                    <a:srgbClr val="FDDF03"/>
                  </a:solidFill>
                </a:rPr>
                <a:t>Antecedentes</a:t>
              </a:r>
              <a:endParaRPr lang="es-ES" sz="1400" b="1" cap="all" dirty="0">
                <a:solidFill>
                  <a:srgbClr val="FDDF03"/>
                </a:solidFill>
              </a:endParaRPr>
            </a:p>
          </p:txBody>
        </p:sp>
      </p:grpSp>
      <p:sp>
        <p:nvSpPr>
          <p:cNvPr id="11" name="CuadroTexto 10"/>
          <p:cNvSpPr txBox="1"/>
          <p:nvPr/>
        </p:nvSpPr>
        <p:spPr>
          <a:xfrm>
            <a:off x="151109" y="1556359"/>
            <a:ext cx="3152097" cy="2008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s-E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Los poster son formas eficientes de comunicar información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E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Deben prepararse de forma científica para eventos profesionales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E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 sugiere expresar ideas en plecas para garantizar la atención a puntos relevantes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E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Debe atenderse a aspectos técnicos y de estilo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s-E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 diseño ligero e intencionado es fundamental para capturar la atención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262454" y="3504430"/>
            <a:ext cx="29143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cap="small" dirty="0" smtClean="0">
                <a:solidFill>
                  <a:srgbClr val="711C34"/>
                </a:solidFill>
              </a:rPr>
              <a:t>Objetivo: </a:t>
            </a:r>
            <a:r>
              <a:rPr lang="es-E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realizar una propuesta de formato para homogenizar las presentaciones de los posters, acorde con los elementos de la identidad del evento</a:t>
            </a:r>
            <a:r>
              <a:rPr lang="es-E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s-E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05" name="Grupo 104"/>
          <p:cNvGrpSpPr/>
          <p:nvPr/>
        </p:nvGrpSpPr>
        <p:grpSpPr>
          <a:xfrm>
            <a:off x="3476767" y="1217470"/>
            <a:ext cx="4505302" cy="5568935"/>
            <a:chOff x="3468413" y="1492338"/>
            <a:chExt cx="4505302" cy="5294615"/>
          </a:xfrm>
        </p:grpSpPr>
        <p:sp>
          <p:nvSpPr>
            <p:cNvPr id="31" name="Rectángulo redondeado 30"/>
            <p:cNvSpPr/>
            <p:nvPr/>
          </p:nvSpPr>
          <p:spPr>
            <a:xfrm flipH="1">
              <a:off x="3468413" y="1604621"/>
              <a:ext cx="4505302" cy="5182332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711C3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32" name="Rectángulo redondeado 31"/>
            <p:cNvSpPr/>
            <p:nvPr/>
          </p:nvSpPr>
          <p:spPr>
            <a:xfrm>
              <a:off x="4892377" y="1492338"/>
              <a:ext cx="1656000" cy="273813"/>
            </a:xfrm>
            <a:prstGeom prst="roundRect">
              <a:avLst/>
            </a:prstGeom>
            <a:solidFill>
              <a:srgbClr val="711C34"/>
            </a:solidFill>
            <a:ln>
              <a:solidFill>
                <a:srgbClr val="711C3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b="1" cap="all" dirty="0" smtClean="0">
                  <a:solidFill>
                    <a:srgbClr val="FDDF03"/>
                  </a:solidFill>
                </a:rPr>
                <a:t>RESULTADOS</a:t>
              </a:r>
              <a:endParaRPr lang="es-ES" b="1" cap="all" dirty="0">
                <a:solidFill>
                  <a:srgbClr val="FDDF03"/>
                </a:solidFill>
              </a:endParaRPr>
            </a:p>
          </p:txBody>
        </p:sp>
      </p:grpSp>
      <p:sp>
        <p:nvSpPr>
          <p:cNvPr id="29" name="CuadroTexto 28"/>
          <p:cNvSpPr txBox="1"/>
          <p:nvPr/>
        </p:nvSpPr>
        <p:spPr>
          <a:xfrm>
            <a:off x="3719771" y="1551617"/>
            <a:ext cx="4053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spcAft>
                <a:spcPts val="600"/>
              </a:spcAft>
              <a:buFont typeface="+mj-lt"/>
              <a:buAutoNum type="arabicPeriod"/>
            </a:pPr>
            <a:r>
              <a:rPr lang="es-E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Diseñamos un poster con tres bloques para el contenido principal, con los resultados al centro de </a:t>
            </a:r>
            <a:r>
              <a:rPr lang="es-E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atención</a:t>
            </a:r>
            <a:endParaRPr lang="es-E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3" name="Tab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04680"/>
              </p:ext>
            </p:extLst>
          </p:nvPr>
        </p:nvGraphicFramePr>
        <p:xfrm>
          <a:off x="4044381" y="2647006"/>
          <a:ext cx="3347334" cy="1492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676">
                  <a:extLst>
                    <a:ext uri="{9D8B030D-6E8A-4147-A177-3AD203B41FA5}">
                      <a16:colId xmlns:a16="http://schemas.microsoft.com/office/drawing/2014/main" val="143716827"/>
                    </a:ext>
                  </a:extLst>
                </a:gridCol>
                <a:gridCol w="853731">
                  <a:extLst>
                    <a:ext uri="{9D8B030D-6E8A-4147-A177-3AD203B41FA5}">
                      <a16:colId xmlns:a16="http://schemas.microsoft.com/office/drawing/2014/main" val="3957119550"/>
                    </a:ext>
                  </a:extLst>
                </a:gridCol>
                <a:gridCol w="1276012">
                  <a:extLst>
                    <a:ext uri="{9D8B030D-6E8A-4147-A177-3AD203B41FA5}">
                      <a16:colId xmlns:a16="http://schemas.microsoft.com/office/drawing/2014/main" val="289617869"/>
                    </a:ext>
                  </a:extLst>
                </a:gridCol>
                <a:gridCol w="346915">
                  <a:extLst>
                    <a:ext uri="{9D8B030D-6E8A-4147-A177-3AD203B41FA5}">
                      <a16:colId xmlns:a16="http://schemas.microsoft.com/office/drawing/2014/main" val="1290217086"/>
                    </a:ext>
                  </a:extLst>
                </a:gridCol>
              </a:tblGrid>
              <a:tr h="236089">
                <a:tc>
                  <a:txBody>
                    <a:bodyPr/>
                    <a:lstStyle/>
                    <a:p>
                      <a:r>
                        <a:rPr lang="es-ES" sz="1050" dirty="0" smtClean="0">
                          <a:solidFill>
                            <a:srgbClr val="FDDF03"/>
                          </a:solidFill>
                        </a:rPr>
                        <a:t>Color</a:t>
                      </a:r>
                      <a:endParaRPr lang="es-ES" sz="1050" dirty="0">
                        <a:solidFill>
                          <a:srgbClr val="FDDF03"/>
                        </a:solidFill>
                      </a:endParaRPr>
                    </a:p>
                  </a:txBody>
                  <a:tcPr marL="88731" marR="88731" marT="44366" marB="44366">
                    <a:solidFill>
                      <a:srgbClr val="711C3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50" smtClean="0">
                          <a:solidFill>
                            <a:srgbClr val="FDDF03"/>
                          </a:solidFill>
                        </a:rPr>
                        <a:t>Código HEX</a:t>
                      </a:r>
                      <a:endParaRPr lang="es-ES" sz="1050" dirty="0">
                        <a:solidFill>
                          <a:srgbClr val="FDDF03"/>
                        </a:solidFill>
                      </a:endParaRPr>
                    </a:p>
                  </a:txBody>
                  <a:tcPr marL="88731" marR="88731" marT="44366" marB="44366">
                    <a:solidFill>
                      <a:srgbClr val="711C3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50" dirty="0" smtClean="0">
                          <a:solidFill>
                            <a:srgbClr val="FDDF03"/>
                          </a:solidFill>
                        </a:rPr>
                        <a:t>Función</a:t>
                      </a:r>
                      <a:endParaRPr lang="es-ES" sz="1050" dirty="0">
                        <a:solidFill>
                          <a:srgbClr val="FDDF03"/>
                        </a:solidFill>
                      </a:endParaRPr>
                    </a:p>
                  </a:txBody>
                  <a:tcPr marL="88731" marR="88731" marT="44366" marB="44366">
                    <a:solidFill>
                      <a:srgbClr val="711C3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50" smtClean="0">
                          <a:solidFill>
                            <a:srgbClr val="FDDF03"/>
                          </a:solidFill>
                        </a:rPr>
                        <a:t>%</a:t>
                      </a:r>
                      <a:endParaRPr lang="es-ES" sz="1050">
                        <a:solidFill>
                          <a:srgbClr val="FDDF03"/>
                        </a:solidFill>
                      </a:endParaRPr>
                    </a:p>
                  </a:txBody>
                  <a:tcPr marL="88731" marR="88731" marT="44366" marB="44366">
                    <a:solidFill>
                      <a:srgbClr val="711C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615001"/>
                  </a:ext>
                </a:extLst>
              </a:tr>
              <a:tr h="236089">
                <a:tc>
                  <a:txBody>
                    <a:bodyPr/>
                    <a:lstStyle/>
                    <a:p>
                      <a:r>
                        <a:rPr lang="es-ES" sz="105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Azul oscuro</a:t>
                      </a:r>
                      <a:endParaRPr lang="es-ES" sz="105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88731" marR="88731" marT="44366" marB="44366"/>
                </a:tc>
                <a:tc>
                  <a:txBody>
                    <a:bodyPr/>
                    <a:lstStyle/>
                    <a:p>
                      <a:r>
                        <a:rPr lang="es-ES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#0f294e</a:t>
                      </a:r>
                      <a:endParaRPr lang="es-E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88731" marR="88731" marT="44366" marB="44366"/>
                </a:tc>
                <a:tc>
                  <a:txBody>
                    <a:bodyPr/>
                    <a:lstStyle/>
                    <a:p>
                      <a:r>
                        <a:rPr lang="es-ES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Fondo global</a:t>
                      </a:r>
                      <a:endParaRPr lang="es-E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88731" marR="88731" marT="44366" marB="44366"/>
                </a:tc>
                <a:tc>
                  <a:txBody>
                    <a:bodyPr/>
                    <a:lstStyle/>
                    <a:p>
                      <a:r>
                        <a:rPr lang="es-ES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30</a:t>
                      </a:r>
                      <a:endParaRPr lang="es-E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88731" marR="88731" marT="44366" marB="44366"/>
                </a:tc>
                <a:extLst>
                  <a:ext uri="{0D108BD9-81ED-4DB2-BD59-A6C34878D82A}">
                    <a16:rowId xmlns:a16="http://schemas.microsoft.com/office/drawing/2014/main" val="3512965227"/>
                  </a:ext>
                </a:extLst>
              </a:tr>
              <a:tr h="236089">
                <a:tc>
                  <a:txBody>
                    <a:bodyPr/>
                    <a:lstStyle/>
                    <a:p>
                      <a:r>
                        <a:rPr lang="es-ES" sz="105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Rojo oscuro</a:t>
                      </a:r>
                      <a:endParaRPr lang="es-ES" sz="105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88731" marR="88731" marT="44366" marB="44366"/>
                </a:tc>
                <a:tc>
                  <a:txBody>
                    <a:bodyPr/>
                    <a:lstStyle/>
                    <a:p>
                      <a:r>
                        <a:rPr lang="es-ES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#711c34</a:t>
                      </a:r>
                      <a:endParaRPr lang="es-E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88731" marR="88731" marT="44366" marB="44366"/>
                </a:tc>
                <a:tc>
                  <a:txBody>
                    <a:bodyPr/>
                    <a:lstStyle/>
                    <a:p>
                      <a:r>
                        <a:rPr lang="es-ES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Fondo encabezado</a:t>
                      </a:r>
                      <a:endParaRPr lang="es-E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88731" marR="88731" marT="44366" marB="44366"/>
                </a:tc>
                <a:tc>
                  <a:txBody>
                    <a:bodyPr/>
                    <a:lstStyle/>
                    <a:p>
                      <a:r>
                        <a:rPr lang="es-ES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</a:t>
                      </a:r>
                      <a:endParaRPr lang="es-E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88731" marR="88731" marT="44366" marB="44366"/>
                </a:tc>
                <a:extLst>
                  <a:ext uri="{0D108BD9-81ED-4DB2-BD59-A6C34878D82A}">
                    <a16:rowId xmlns:a16="http://schemas.microsoft.com/office/drawing/2014/main" val="2646641327"/>
                  </a:ext>
                </a:extLst>
              </a:tr>
              <a:tr h="236089">
                <a:tc>
                  <a:txBody>
                    <a:bodyPr/>
                    <a:lstStyle/>
                    <a:p>
                      <a:r>
                        <a:rPr lang="es-ES" sz="105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Amarillo</a:t>
                      </a:r>
                      <a:endParaRPr lang="es-ES" sz="105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88731" marR="88731" marT="44366" marB="44366"/>
                </a:tc>
                <a:tc>
                  <a:txBody>
                    <a:bodyPr/>
                    <a:lstStyle/>
                    <a:p>
                      <a:r>
                        <a:rPr lang="es-ES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#FDDF03</a:t>
                      </a:r>
                      <a:endParaRPr lang="es-E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88731" marR="88731" marT="44366" marB="44366"/>
                </a:tc>
                <a:tc>
                  <a:txBody>
                    <a:bodyPr/>
                    <a:lstStyle/>
                    <a:p>
                      <a:r>
                        <a:rPr lang="es-ES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Encabezado</a:t>
                      </a:r>
                      <a:endParaRPr lang="es-E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88731" marR="88731" marT="44366" marB="44366"/>
                </a:tc>
                <a:tc>
                  <a:txBody>
                    <a:bodyPr/>
                    <a:lstStyle/>
                    <a:p>
                      <a:r>
                        <a:rPr lang="es-ES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</a:t>
                      </a:r>
                      <a:endParaRPr lang="es-E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88731" marR="88731" marT="44366" marB="44366"/>
                </a:tc>
                <a:extLst>
                  <a:ext uri="{0D108BD9-81ED-4DB2-BD59-A6C34878D82A}">
                    <a16:rowId xmlns:a16="http://schemas.microsoft.com/office/drawing/2014/main" val="643261185"/>
                  </a:ext>
                </a:extLst>
              </a:tr>
              <a:tr h="236089">
                <a:tc>
                  <a:txBody>
                    <a:bodyPr/>
                    <a:lstStyle/>
                    <a:p>
                      <a:r>
                        <a:rPr lang="es-ES" sz="105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Blanco</a:t>
                      </a:r>
                      <a:endParaRPr lang="es-ES" sz="105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88731" marR="88731" marT="44366" marB="44366"/>
                </a:tc>
                <a:tc>
                  <a:txBody>
                    <a:bodyPr/>
                    <a:lstStyle/>
                    <a:p>
                      <a:r>
                        <a:rPr lang="es-ES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#FFFFFF</a:t>
                      </a:r>
                      <a:endParaRPr lang="es-E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88731" marR="88731" marT="44366" marB="44366"/>
                </a:tc>
                <a:tc>
                  <a:txBody>
                    <a:bodyPr/>
                    <a:lstStyle/>
                    <a:p>
                      <a:r>
                        <a:rPr lang="es-ES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Fondo cuerpo</a:t>
                      </a:r>
                      <a:endParaRPr lang="es-E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88731" marR="88731" marT="44366" marB="44366"/>
                </a:tc>
                <a:tc>
                  <a:txBody>
                    <a:bodyPr/>
                    <a:lstStyle/>
                    <a:p>
                      <a:r>
                        <a:rPr lang="es-ES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40</a:t>
                      </a:r>
                      <a:endParaRPr lang="es-E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88731" marR="88731" marT="44366" marB="44366"/>
                </a:tc>
                <a:extLst>
                  <a:ext uri="{0D108BD9-81ED-4DB2-BD59-A6C34878D82A}">
                    <a16:rowId xmlns:a16="http://schemas.microsoft.com/office/drawing/2014/main" val="1185527684"/>
                  </a:ext>
                </a:extLst>
              </a:tr>
              <a:tr h="236089">
                <a:tc>
                  <a:txBody>
                    <a:bodyPr/>
                    <a:lstStyle/>
                    <a:p>
                      <a:r>
                        <a:rPr lang="es-ES" sz="105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Negro claro</a:t>
                      </a:r>
                      <a:endParaRPr lang="es-ES" sz="105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88731" marR="88731" marT="44366" marB="44366"/>
                </a:tc>
                <a:tc>
                  <a:txBody>
                    <a:bodyPr/>
                    <a:lstStyle/>
                    <a:p>
                      <a:r>
                        <a:rPr lang="es-ES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#404040</a:t>
                      </a:r>
                      <a:endParaRPr lang="es-E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88731" marR="88731" marT="44366" marB="44366"/>
                </a:tc>
                <a:tc>
                  <a:txBody>
                    <a:bodyPr/>
                    <a:lstStyle/>
                    <a:p>
                      <a:r>
                        <a:rPr lang="es-ES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Cuerpo</a:t>
                      </a:r>
                      <a:endParaRPr lang="es-E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88731" marR="88731" marT="44366" marB="44366"/>
                </a:tc>
                <a:tc>
                  <a:txBody>
                    <a:bodyPr/>
                    <a:lstStyle/>
                    <a:p>
                      <a:r>
                        <a:rPr lang="es-ES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15</a:t>
                      </a:r>
                      <a:endParaRPr lang="es-E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88731" marR="88731" marT="44366" marB="44366"/>
                </a:tc>
                <a:extLst>
                  <a:ext uri="{0D108BD9-81ED-4DB2-BD59-A6C34878D82A}">
                    <a16:rowId xmlns:a16="http://schemas.microsoft.com/office/drawing/2014/main" val="1502724885"/>
                  </a:ext>
                </a:extLst>
              </a:tr>
            </a:tbl>
          </a:graphicData>
        </a:graphic>
      </p:graphicFrame>
      <p:graphicFrame>
        <p:nvGraphicFramePr>
          <p:cNvPr id="26" name="Gráfico 25"/>
          <p:cNvGraphicFramePr/>
          <p:nvPr>
            <p:extLst>
              <p:ext uri="{D42A27DB-BD31-4B8C-83A1-F6EECF244321}">
                <p14:modId xmlns:p14="http://schemas.microsoft.com/office/powerpoint/2010/main" val="1294689267"/>
              </p:ext>
            </p:extLst>
          </p:nvPr>
        </p:nvGraphicFramePr>
        <p:xfrm>
          <a:off x="3949400" y="4789004"/>
          <a:ext cx="2081068" cy="1686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9" name="Grupo 38"/>
          <p:cNvGrpSpPr/>
          <p:nvPr/>
        </p:nvGrpSpPr>
        <p:grpSpPr>
          <a:xfrm>
            <a:off x="1930676" y="63465"/>
            <a:ext cx="10208555" cy="1053735"/>
            <a:chOff x="1942480" y="53046"/>
            <a:chExt cx="10186964" cy="966594"/>
          </a:xfrm>
        </p:grpSpPr>
        <p:grpSp>
          <p:nvGrpSpPr>
            <p:cNvPr id="35" name="Grupo 34"/>
            <p:cNvGrpSpPr/>
            <p:nvPr/>
          </p:nvGrpSpPr>
          <p:grpSpPr>
            <a:xfrm>
              <a:off x="1942480" y="53046"/>
              <a:ext cx="10186964" cy="966594"/>
              <a:chOff x="1761884" y="53046"/>
              <a:chExt cx="9204293" cy="966594"/>
            </a:xfrm>
            <a:solidFill>
              <a:srgbClr val="711C34"/>
            </a:solidFill>
          </p:grpSpPr>
          <p:sp>
            <p:nvSpPr>
              <p:cNvPr id="33" name="Rectángulo redondeado 32"/>
              <p:cNvSpPr/>
              <p:nvPr/>
            </p:nvSpPr>
            <p:spPr>
              <a:xfrm>
                <a:off x="2674332" y="53046"/>
                <a:ext cx="8291845" cy="9662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34" name="Rectángulo 33"/>
              <p:cNvSpPr/>
              <p:nvPr/>
            </p:nvSpPr>
            <p:spPr>
              <a:xfrm>
                <a:off x="1761884" y="63064"/>
                <a:ext cx="1034950" cy="956576"/>
              </a:xfrm>
              <a:prstGeom prst="rect">
                <a:avLst/>
              </a:prstGeom>
              <a:solidFill>
                <a:srgbClr val="711C3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36" name="CuadroTexto 35"/>
            <p:cNvSpPr txBox="1"/>
            <p:nvPr/>
          </p:nvSpPr>
          <p:spPr>
            <a:xfrm>
              <a:off x="1953040" y="63300"/>
              <a:ext cx="9929530" cy="331181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s-ES" b="1" dirty="0" smtClean="0">
                  <a:solidFill>
                    <a:srgbClr val="FDDF0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Plantilla para poster. SIMPOSIO INTERNACIONAL Biotecnología </a:t>
              </a:r>
              <a:r>
                <a:rPr lang="es-ES" b="1" dirty="0" smtClean="0">
                  <a:solidFill>
                    <a:srgbClr val="FDDF0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y Biomedicina: de la Universidad a la Empresa</a:t>
              </a:r>
              <a:endParaRPr lang="es-ES" b="1" dirty="0">
                <a:solidFill>
                  <a:srgbClr val="FDDF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</p:grpSp>
      <p:pic>
        <p:nvPicPr>
          <p:cNvPr id="1030" name="Picture 6" descr="Identificador Saber UH con 29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25" y="156311"/>
            <a:ext cx="1679276" cy="413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CuadroTexto 62"/>
          <p:cNvSpPr txBox="1"/>
          <p:nvPr/>
        </p:nvSpPr>
        <p:spPr>
          <a:xfrm>
            <a:off x="1956906" y="443929"/>
            <a:ext cx="10073256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>
                <a:solidFill>
                  <a:srgbClr val="FEEA54"/>
                </a:solidFill>
              </a:rPr>
              <a:t>Nombre y Apellidos del Autor </a:t>
            </a:r>
            <a:r>
              <a:rPr lang="es-ES" sz="1100" dirty="0" smtClean="0">
                <a:solidFill>
                  <a:srgbClr val="FEEA54"/>
                </a:solidFill>
              </a:rPr>
              <a:t>1</a:t>
            </a:r>
            <a:r>
              <a:rPr lang="es-ES" sz="1100" baseline="30000" dirty="0" smtClean="0">
                <a:solidFill>
                  <a:srgbClr val="FEEA54"/>
                </a:solidFill>
              </a:rPr>
              <a:t>1,2*</a:t>
            </a:r>
            <a:r>
              <a:rPr lang="es-ES" sz="1100" dirty="0" smtClean="0">
                <a:solidFill>
                  <a:srgbClr val="FEEA54"/>
                </a:solidFill>
              </a:rPr>
              <a:t>, </a:t>
            </a:r>
            <a:r>
              <a:rPr lang="es-ES" sz="1100" dirty="0" smtClean="0">
                <a:solidFill>
                  <a:srgbClr val="FEEA54"/>
                </a:solidFill>
              </a:rPr>
              <a:t>Nombre y Apellidos del Autor2</a:t>
            </a:r>
            <a:r>
              <a:rPr lang="es-ES" sz="1100" baseline="30000" dirty="0" smtClean="0">
                <a:solidFill>
                  <a:srgbClr val="FEEA54"/>
                </a:solidFill>
              </a:rPr>
              <a:t>2</a:t>
            </a:r>
            <a:r>
              <a:rPr lang="es-ES" sz="1100" dirty="0" smtClean="0">
                <a:solidFill>
                  <a:srgbClr val="FEEA54"/>
                </a:solidFill>
              </a:rPr>
              <a:t>, Nombre y Apellidos del Autor 3</a:t>
            </a:r>
            <a:r>
              <a:rPr lang="es-ES" sz="1100" baseline="30000" dirty="0" smtClean="0">
                <a:solidFill>
                  <a:srgbClr val="FEEA54"/>
                </a:solidFill>
              </a:rPr>
              <a:t>1</a:t>
            </a:r>
            <a:r>
              <a:rPr lang="es-ES" sz="1100" dirty="0" smtClean="0">
                <a:solidFill>
                  <a:srgbClr val="FEEA54"/>
                </a:solidFill>
              </a:rPr>
              <a:t>, Nombre y Apellidos del Autor 4</a:t>
            </a:r>
            <a:r>
              <a:rPr lang="es-ES" sz="1100" baseline="30000" dirty="0" smtClean="0">
                <a:solidFill>
                  <a:srgbClr val="FEEA54"/>
                </a:solidFill>
              </a:rPr>
              <a:t>1</a:t>
            </a:r>
            <a:r>
              <a:rPr lang="es-ES" sz="1100" dirty="0" smtClean="0">
                <a:solidFill>
                  <a:srgbClr val="FEEA54"/>
                </a:solidFill>
              </a:rPr>
              <a:t>, Nombre y Apellidos del autor 5</a:t>
            </a:r>
            <a:r>
              <a:rPr lang="es-ES" sz="1100" baseline="30000" dirty="0" smtClean="0">
                <a:solidFill>
                  <a:srgbClr val="FEEA54"/>
                </a:solidFill>
              </a:rPr>
              <a:t>3</a:t>
            </a:r>
            <a:r>
              <a:rPr lang="es-ES" sz="1100" dirty="0" smtClean="0">
                <a:solidFill>
                  <a:srgbClr val="FEEA54"/>
                </a:solidFill>
              </a:rPr>
              <a:t>, Nombre y Apellidos del Autor 6</a:t>
            </a:r>
            <a:r>
              <a:rPr lang="es-ES" sz="1100" baseline="30000" dirty="0" smtClean="0">
                <a:solidFill>
                  <a:srgbClr val="FEEA54"/>
                </a:solidFill>
              </a:rPr>
              <a:t>4</a:t>
            </a:r>
            <a:r>
              <a:rPr lang="es-ES" sz="1100" dirty="0" smtClean="0">
                <a:solidFill>
                  <a:srgbClr val="FEEA54"/>
                </a:solidFill>
              </a:rPr>
              <a:t>, Nombre y Apellidos del Autor 7</a:t>
            </a:r>
            <a:r>
              <a:rPr lang="es-ES" sz="1100" baseline="30000" dirty="0" smtClean="0">
                <a:solidFill>
                  <a:srgbClr val="FEEA54"/>
                </a:solidFill>
              </a:rPr>
              <a:t>2</a:t>
            </a:r>
          </a:p>
          <a:p>
            <a:pPr>
              <a:spcBef>
                <a:spcPts val="600"/>
              </a:spcBef>
            </a:pPr>
            <a:r>
              <a:rPr lang="es-ES" sz="1050" baseline="30000" dirty="0" smtClean="0">
                <a:solidFill>
                  <a:srgbClr val="FEEA54"/>
                </a:solidFill>
              </a:rPr>
              <a:t>1</a:t>
            </a:r>
            <a:r>
              <a:rPr lang="es-ES" sz="1050" dirty="0" smtClean="0">
                <a:solidFill>
                  <a:srgbClr val="FEEA54"/>
                </a:solidFill>
              </a:rPr>
              <a:t>Nombre de la Institución 1, </a:t>
            </a:r>
            <a:r>
              <a:rPr lang="es-ES" sz="1050" baseline="30000" dirty="0" smtClean="0">
                <a:solidFill>
                  <a:srgbClr val="FEEA54"/>
                </a:solidFill>
              </a:rPr>
              <a:t>2</a:t>
            </a:r>
            <a:r>
              <a:rPr lang="es-ES" sz="1050" dirty="0" smtClean="0">
                <a:solidFill>
                  <a:srgbClr val="FEEA54"/>
                </a:solidFill>
              </a:rPr>
              <a:t>Nombre de la Institución 2, </a:t>
            </a:r>
            <a:r>
              <a:rPr lang="es-ES" sz="1050" baseline="30000" dirty="0" smtClean="0">
                <a:solidFill>
                  <a:srgbClr val="FEEA54"/>
                </a:solidFill>
              </a:rPr>
              <a:t>3</a:t>
            </a:r>
            <a:r>
              <a:rPr lang="es-ES" sz="1050" dirty="0" smtClean="0">
                <a:solidFill>
                  <a:srgbClr val="FEEA54"/>
                </a:solidFill>
              </a:rPr>
              <a:t>Nombre de la Institución 3, </a:t>
            </a:r>
            <a:r>
              <a:rPr lang="es-ES" sz="1050" baseline="30000" dirty="0" smtClean="0">
                <a:solidFill>
                  <a:srgbClr val="FEEA54"/>
                </a:solidFill>
              </a:rPr>
              <a:t>4</a:t>
            </a:r>
            <a:r>
              <a:rPr lang="es-ES" sz="1050" dirty="0" smtClean="0">
                <a:solidFill>
                  <a:srgbClr val="FEEA54"/>
                </a:solidFill>
              </a:rPr>
              <a:t>Nombre de la Institución 4 </a:t>
            </a:r>
            <a:r>
              <a:rPr lang="en-US" sz="1050" dirty="0">
                <a:solidFill>
                  <a:srgbClr val="FEEA54"/>
                </a:solidFill>
              </a:rPr>
              <a:t>| </a:t>
            </a:r>
            <a:r>
              <a:rPr lang="en-US" sz="1050" dirty="0" smtClean="0">
                <a:solidFill>
                  <a:srgbClr val="FEEA54"/>
                </a:solidFill>
              </a:rPr>
              <a:t>*</a:t>
            </a:r>
            <a:r>
              <a:rPr lang="en-US" sz="1050" i="1" dirty="0" smtClean="0">
                <a:solidFill>
                  <a:srgbClr val="FEEA54"/>
                </a:solidFill>
              </a:rPr>
              <a:t>mequieregobernar@corriente.com</a:t>
            </a:r>
            <a:endParaRPr lang="es-ES" sz="1050" dirty="0">
              <a:solidFill>
                <a:srgbClr val="FEEA54"/>
              </a:solidFill>
            </a:endParaRPr>
          </a:p>
        </p:txBody>
      </p:sp>
      <p:grpSp>
        <p:nvGrpSpPr>
          <p:cNvPr id="86" name="Grupo 85"/>
          <p:cNvGrpSpPr/>
          <p:nvPr/>
        </p:nvGrpSpPr>
        <p:grpSpPr>
          <a:xfrm>
            <a:off x="56116" y="4603455"/>
            <a:ext cx="3342082" cy="2182950"/>
            <a:chOff x="151955" y="1586679"/>
            <a:chExt cx="3342082" cy="3428105"/>
          </a:xfrm>
        </p:grpSpPr>
        <p:sp>
          <p:nvSpPr>
            <p:cNvPr id="89" name="Rectángulo redondeado 88"/>
            <p:cNvSpPr/>
            <p:nvPr/>
          </p:nvSpPr>
          <p:spPr>
            <a:xfrm flipH="1">
              <a:off x="151955" y="1765745"/>
              <a:ext cx="3342082" cy="324903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711C3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0" name="Rectángulo redondeado 89"/>
            <p:cNvSpPr/>
            <p:nvPr/>
          </p:nvSpPr>
          <p:spPr>
            <a:xfrm>
              <a:off x="994309" y="1586679"/>
              <a:ext cx="1656000" cy="463775"/>
            </a:xfrm>
            <a:prstGeom prst="roundRect">
              <a:avLst/>
            </a:prstGeom>
            <a:solidFill>
              <a:srgbClr val="711C34"/>
            </a:solidFill>
            <a:ln>
              <a:solidFill>
                <a:srgbClr val="711C3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b="1" cap="all" dirty="0" smtClean="0">
                  <a:solidFill>
                    <a:srgbClr val="FDDF03"/>
                  </a:solidFill>
                </a:rPr>
                <a:t>CONCLUSIONES</a:t>
              </a:r>
              <a:endParaRPr lang="es-ES" sz="1600" b="1" cap="all" dirty="0">
                <a:solidFill>
                  <a:srgbClr val="FDDF03"/>
                </a:solidFill>
              </a:endParaRPr>
            </a:p>
          </p:txBody>
        </p:sp>
      </p:grpSp>
      <p:sp>
        <p:nvSpPr>
          <p:cNvPr id="87" name="CuadroTexto 86"/>
          <p:cNvSpPr txBox="1"/>
          <p:nvPr/>
        </p:nvSpPr>
        <p:spPr>
          <a:xfrm>
            <a:off x="151109" y="4925203"/>
            <a:ext cx="31520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>
              <a:buFont typeface="+mj-lt"/>
              <a:buAutoNum type="arabicPeriod"/>
            </a:pPr>
            <a:r>
              <a:rPr lang="es-E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 realizó un diseño por bloques verticales para organizar los principales </a:t>
            </a:r>
            <a:r>
              <a:rPr lang="es-E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acápites.</a:t>
            </a:r>
            <a:endParaRPr lang="es-E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2563" indent="-182563">
              <a:buFont typeface="+mj-lt"/>
              <a:buAutoNum type="arabicPeriod"/>
            </a:pPr>
            <a:r>
              <a:rPr lang="es-E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 incluyeron de forma contrastante los colores acorde a la identidad del </a:t>
            </a:r>
            <a:r>
              <a:rPr lang="es-E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evento.</a:t>
            </a:r>
            <a:endParaRPr lang="es-E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2563" indent="-182563">
              <a:buFont typeface="+mj-lt"/>
              <a:buAutoNum type="arabicPeriod"/>
            </a:pPr>
            <a:r>
              <a:rPr lang="es-E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 diseño es sujeto a ser modificado ligeramente  según los requerimientos específicos de cada </a:t>
            </a:r>
            <a:r>
              <a:rPr lang="es-E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trabajo.</a:t>
            </a:r>
          </a:p>
          <a:p>
            <a:pPr marL="182563" indent="-182563">
              <a:buFont typeface="+mj-lt"/>
              <a:buAutoNum type="arabicPeriod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dise</a:t>
            </a:r>
            <a:r>
              <a:rPr lang="es-E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ño</a:t>
            </a:r>
            <a:r>
              <a:rPr lang="es-E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cumple con los requerimientos para presentar resultados científicos.</a:t>
            </a:r>
            <a:endParaRPr lang="es-E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" name="CuadroTexto 91"/>
          <p:cNvSpPr txBox="1"/>
          <p:nvPr/>
        </p:nvSpPr>
        <p:spPr>
          <a:xfrm>
            <a:off x="3691128" y="4318763"/>
            <a:ext cx="4053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3"/>
            </a:pPr>
            <a:r>
              <a:rPr lang="es-E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 rojo predominó en las mezclas con diferentes niveles de rojo (R), verde (G) y azul (B) (Figura 1). </a:t>
            </a:r>
          </a:p>
        </p:txBody>
      </p:sp>
      <p:sp>
        <p:nvSpPr>
          <p:cNvPr id="65" name="CuadroTexto 64"/>
          <p:cNvSpPr txBox="1"/>
          <p:nvPr/>
        </p:nvSpPr>
        <p:spPr>
          <a:xfrm>
            <a:off x="3967360" y="6404007"/>
            <a:ext cx="35586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Figura 1. </a:t>
            </a:r>
            <a:r>
              <a:rPr lang="es-E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A, Nivel </a:t>
            </a:r>
            <a:r>
              <a:rPr lang="es-E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RGB de los colores del </a:t>
            </a:r>
            <a:r>
              <a:rPr lang="es-E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poster. B, Aplicaciones. </a:t>
            </a:r>
            <a:endParaRPr lang="es-ES" sz="1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4" name="Grupo 83"/>
          <p:cNvGrpSpPr/>
          <p:nvPr/>
        </p:nvGrpSpPr>
        <p:grpSpPr>
          <a:xfrm>
            <a:off x="8064190" y="3540756"/>
            <a:ext cx="4070537" cy="1140107"/>
            <a:chOff x="8068701" y="3470103"/>
            <a:chExt cx="4070537" cy="1074193"/>
          </a:xfrm>
        </p:grpSpPr>
        <p:sp>
          <p:nvSpPr>
            <p:cNvPr id="97" name="Rectángulo redondeado 96"/>
            <p:cNvSpPr/>
            <p:nvPr/>
          </p:nvSpPr>
          <p:spPr>
            <a:xfrm flipH="1">
              <a:off x="8068701" y="3576352"/>
              <a:ext cx="4070537" cy="967944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711C3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8" name="Rectángulo redondeado 97"/>
            <p:cNvSpPr/>
            <p:nvPr/>
          </p:nvSpPr>
          <p:spPr>
            <a:xfrm>
              <a:off x="9275791" y="3470103"/>
              <a:ext cx="1656000" cy="227771"/>
            </a:xfrm>
            <a:prstGeom prst="roundRect">
              <a:avLst>
                <a:gd name="adj" fmla="val 17074"/>
              </a:avLst>
            </a:prstGeom>
            <a:solidFill>
              <a:srgbClr val="711C34"/>
            </a:solidFill>
            <a:ln w="28575">
              <a:solidFill>
                <a:srgbClr val="711C3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200" b="1" cap="all" dirty="0" smtClean="0">
                  <a:solidFill>
                    <a:srgbClr val="FDDF03"/>
                  </a:solidFill>
                </a:rPr>
                <a:t>RECOMENDACIONES</a:t>
              </a:r>
              <a:endParaRPr lang="es-ES" sz="1200" b="1" cap="all" dirty="0">
                <a:solidFill>
                  <a:srgbClr val="FDDF03"/>
                </a:solidFill>
              </a:endParaRPr>
            </a:p>
          </p:txBody>
        </p:sp>
      </p:grpSp>
      <p:grpSp>
        <p:nvGrpSpPr>
          <p:cNvPr id="107" name="Grupo 106"/>
          <p:cNvGrpSpPr/>
          <p:nvPr/>
        </p:nvGrpSpPr>
        <p:grpSpPr>
          <a:xfrm>
            <a:off x="8064190" y="4762143"/>
            <a:ext cx="4070537" cy="803703"/>
            <a:chOff x="8068699" y="3469391"/>
            <a:chExt cx="4070537" cy="800375"/>
          </a:xfrm>
        </p:grpSpPr>
        <p:sp>
          <p:nvSpPr>
            <p:cNvPr id="108" name="Rectángulo redondeado 107"/>
            <p:cNvSpPr/>
            <p:nvPr/>
          </p:nvSpPr>
          <p:spPr>
            <a:xfrm flipH="1">
              <a:off x="8068699" y="3587609"/>
              <a:ext cx="4070537" cy="682157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711C3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9" name="Rectángulo redondeado 108"/>
            <p:cNvSpPr/>
            <p:nvPr/>
          </p:nvSpPr>
          <p:spPr>
            <a:xfrm>
              <a:off x="9275286" y="3469391"/>
              <a:ext cx="1656000" cy="252000"/>
            </a:xfrm>
            <a:prstGeom prst="roundRect">
              <a:avLst>
                <a:gd name="adj" fmla="val 17074"/>
              </a:avLst>
            </a:prstGeom>
            <a:solidFill>
              <a:srgbClr val="711C34"/>
            </a:solidFill>
            <a:ln w="28575">
              <a:solidFill>
                <a:srgbClr val="711C3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200" b="1" cap="all" dirty="0" err="1" smtClean="0">
                  <a:solidFill>
                    <a:srgbClr val="FDDF03"/>
                  </a:solidFill>
                </a:rPr>
                <a:t>aGRADECIMIENTOS</a:t>
              </a:r>
              <a:endParaRPr lang="es-ES" sz="1200" b="1" cap="all" dirty="0">
                <a:solidFill>
                  <a:srgbClr val="FDDF03"/>
                </a:solidFill>
              </a:endParaRPr>
            </a:p>
          </p:txBody>
        </p:sp>
      </p:grpSp>
      <p:grpSp>
        <p:nvGrpSpPr>
          <p:cNvPr id="111" name="Grupo 110"/>
          <p:cNvGrpSpPr/>
          <p:nvPr/>
        </p:nvGrpSpPr>
        <p:grpSpPr>
          <a:xfrm>
            <a:off x="8064190" y="5632149"/>
            <a:ext cx="4070537" cy="1154804"/>
            <a:chOff x="8068700" y="3419706"/>
            <a:chExt cx="4070537" cy="1154804"/>
          </a:xfrm>
        </p:grpSpPr>
        <p:sp>
          <p:nvSpPr>
            <p:cNvPr id="112" name="Rectángulo redondeado 111"/>
            <p:cNvSpPr/>
            <p:nvPr/>
          </p:nvSpPr>
          <p:spPr>
            <a:xfrm flipH="1">
              <a:off x="8068700" y="3525159"/>
              <a:ext cx="4070537" cy="1049351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711C3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3" name="Rectángulo redondeado 112"/>
            <p:cNvSpPr/>
            <p:nvPr/>
          </p:nvSpPr>
          <p:spPr>
            <a:xfrm>
              <a:off x="9275286" y="3419706"/>
              <a:ext cx="1656000" cy="252000"/>
            </a:xfrm>
            <a:prstGeom prst="roundRect">
              <a:avLst>
                <a:gd name="adj" fmla="val 17074"/>
              </a:avLst>
            </a:prstGeom>
            <a:solidFill>
              <a:srgbClr val="711C34"/>
            </a:solidFill>
            <a:ln w="28575">
              <a:solidFill>
                <a:srgbClr val="711C3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200" b="1" cap="all" dirty="0" err="1" smtClean="0">
                  <a:solidFill>
                    <a:srgbClr val="FDDF03"/>
                  </a:solidFill>
                </a:rPr>
                <a:t>rEFERENCIAS</a:t>
              </a:r>
              <a:endParaRPr lang="es-ES" sz="1200" b="1" cap="all" dirty="0">
                <a:solidFill>
                  <a:srgbClr val="FDDF03"/>
                </a:solidFill>
              </a:endParaRPr>
            </a:p>
          </p:txBody>
        </p:sp>
      </p:grpSp>
      <p:sp>
        <p:nvSpPr>
          <p:cNvPr id="91" name="Rectángulo 90"/>
          <p:cNvSpPr/>
          <p:nvPr/>
        </p:nvSpPr>
        <p:spPr>
          <a:xfrm>
            <a:off x="8132122" y="5965692"/>
            <a:ext cx="371850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900"/>
              </a:lnSpc>
            </a:pPr>
            <a:r>
              <a:rPr lang="en-US" sz="1000" spc="-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[1] Vicente S et al., J </a:t>
            </a:r>
            <a:r>
              <a:rPr lang="en-US" sz="1000" spc="-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Neurol</a:t>
            </a:r>
            <a:r>
              <a:rPr lang="en-US" sz="1000" spc="-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00" spc="-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Sci</a:t>
            </a:r>
            <a:r>
              <a:rPr lang="en-US" sz="1000" spc="-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2011. 310(1-2): 241-7</a:t>
            </a:r>
          </a:p>
          <a:p>
            <a:pPr>
              <a:lnSpc>
                <a:spcPts val="900"/>
              </a:lnSpc>
            </a:pPr>
            <a:r>
              <a:rPr lang="en-US" sz="1000" spc="-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[2] </a:t>
            </a:r>
            <a:r>
              <a:rPr lang="en-US" sz="1000" spc="-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Wieser</a:t>
            </a:r>
            <a:r>
              <a:rPr lang="en-US" sz="1000" spc="-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MJ et al., </a:t>
            </a:r>
            <a:r>
              <a:rPr lang="en-US" sz="1000" spc="-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Clin</a:t>
            </a:r>
            <a:r>
              <a:rPr lang="en-US" sz="1000" spc="-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00" spc="-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Neurophysiol</a:t>
            </a:r>
            <a:r>
              <a:rPr lang="en-US" sz="1000" spc="-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2006. 117(1): 94-102</a:t>
            </a:r>
          </a:p>
          <a:p>
            <a:pPr>
              <a:lnSpc>
                <a:spcPts val="900"/>
              </a:lnSpc>
            </a:pPr>
            <a:r>
              <a:rPr lang="en-US" sz="1000" spc="-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[3] </a:t>
            </a:r>
            <a:r>
              <a:rPr lang="en-US" sz="1000" spc="-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Visser</a:t>
            </a:r>
            <a:r>
              <a:rPr lang="en-US" sz="1000" spc="-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 et al., </a:t>
            </a:r>
            <a:r>
              <a:rPr lang="en-US" sz="1000" spc="-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Mov</a:t>
            </a:r>
            <a:r>
              <a:rPr lang="en-US" sz="1000" spc="-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000" spc="-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Disord</a:t>
            </a:r>
            <a:r>
              <a:rPr lang="en-US" sz="1000" spc="-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2004. 19(11): 1306-1312</a:t>
            </a:r>
          </a:p>
          <a:p>
            <a:pPr>
              <a:lnSpc>
                <a:spcPts val="900"/>
              </a:lnSpc>
            </a:pPr>
            <a:r>
              <a:rPr lang="en-US" sz="1000" spc="-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[4] Hoops S et al., Neurology, 2009. 73(21): 1738-1745</a:t>
            </a:r>
          </a:p>
          <a:p>
            <a:pPr>
              <a:lnSpc>
                <a:spcPts val="900"/>
              </a:lnSpc>
            </a:pPr>
            <a:r>
              <a:rPr lang="en-US" sz="1000" spc="-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[5] </a:t>
            </a:r>
            <a:r>
              <a:rPr lang="en-US" sz="1000" spc="-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Sanz</a:t>
            </a:r>
            <a:r>
              <a:rPr lang="en-US" sz="1000" spc="-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 et al., </a:t>
            </a:r>
            <a:r>
              <a:rPr lang="en-US" sz="1000" spc="-8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Conducta</a:t>
            </a:r>
            <a:r>
              <a:rPr lang="en-US" sz="1000" spc="-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000" spc="-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2003. 29(124): 239-288</a:t>
            </a:r>
          </a:p>
          <a:p>
            <a:pPr>
              <a:lnSpc>
                <a:spcPts val="900"/>
              </a:lnSpc>
            </a:pPr>
            <a:r>
              <a:rPr lang="en-US" sz="1000" spc="-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[6] Nomura T et al., Sleep Medicine, 2011. 12(7): 711-713</a:t>
            </a:r>
          </a:p>
        </p:txBody>
      </p:sp>
      <p:sp>
        <p:nvSpPr>
          <p:cNvPr id="93" name="Rectángulo 92"/>
          <p:cNvSpPr/>
          <p:nvPr/>
        </p:nvSpPr>
        <p:spPr>
          <a:xfrm>
            <a:off x="8132790" y="5082352"/>
            <a:ext cx="3917692" cy="374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es-ES" sz="1050" spc="-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Agradecemos la contribución de  James Clerk Maxwell, quien en 1861 realiz</a:t>
            </a:r>
            <a:r>
              <a:rPr lang="es-ES" sz="1050" spc="-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ó</a:t>
            </a:r>
            <a:r>
              <a:rPr lang="es-ES" sz="1050" spc="-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los primeros experimentos con RGB en la </a:t>
            </a:r>
            <a:r>
              <a:rPr lang="es-ES" sz="1050" spc="-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fotografía, lo cual ha sido muy útil.</a:t>
            </a:r>
            <a:endParaRPr lang="es-ES" dirty="0"/>
          </a:p>
        </p:txBody>
      </p:sp>
      <p:sp>
        <p:nvSpPr>
          <p:cNvPr id="116" name="Rectángulo 115"/>
          <p:cNvSpPr/>
          <p:nvPr/>
        </p:nvSpPr>
        <p:spPr>
          <a:xfrm>
            <a:off x="8095547" y="3833145"/>
            <a:ext cx="3897892" cy="797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lnSpc>
                <a:spcPts val="1100"/>
              </a:lnSpc>
              <a:buFont typeface="Arial" panose="020B0604020202020204" pitchFamily="34" charset="0"/>
              <a:buChar char="•"/>
            </a:pPr>
            <a:r>
              <a:rPr lang="es-ES" sz="1100" spc="-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Evitar párrafos o textos voluminosos; los espectadores no los leen</a:t>
            </a:r>
          </a:p>
          <a:p>
            <a:pPr marL="182563" indent="-182563">
              <a:lnSpc>
                <a:spcPts val="1100"/>
              </a:lnSpc>
              <a:buFont typeface="Arial" panose="020B0604020202020204" pitchFamily="34" charset="0"/>
              <a:buChar char="•"/>
            </a:pPr>
            <a:r>
              <a:rPr lang="es-ES" sz="1100" spc="-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Ajustar la curvatura de contenedores en caso de necesitar más espacio</a:t>
            </a:r>
          </a:p>
          <a:p>
            <a:pPr marL="182563" indent="-182563">
              <a:lnSpc>
                <a:spcPts val="1100"/>
              </a:lnSpc>
              <a:buFont typeface="Arial" panose="020B0604020202020204" pitchFamily="34" charset="0"/>
              <a:buChar char="•"/>
            </a:pPr>
            <a:r>
              <a:rPr lang="es-ES" sz="1100" spc="-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Usar un formato reducido para las referencias</a:t>
            </a:r>
          </a:p>
          <a:p>
            <a:pPr marL="182563" indent="-182563">
              <a:lnSpc>
                <a:spcPts val="1100"/>
              </a:lnSpc>
              <a:buFont typeface="Arial" panose="020B0604020202020204" pitchFamily="34" charset="0"/>
              <a:buChar char="•"/>
            </a:pPr>
            <a:r>
              <a:rPr lang="es-ES" sz="1100" spc="-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Ordenar acápites según relevancia visual de regiones en </a:t>
            </a:r>
            <a:r>
              <a:rPr lang="es-ES" sz="1100" spc="-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 </a:t>
            </a:r>
            <a:r>
              <a:rPr lang="es-ES" sz="1100" spc="-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poster </a:t>
            </a:r>
            <a:r>
              <a:rPr lang="es-ES" sz="1100" spc="-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s-ES" sz="1100" b="1" spc="-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</a:t>
            </a:r>
            <a:r>
              <a:rPr lang="es-ES" sz="1100" spc="-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es-ES" sz="2000" dirty="0"/>
          </a:p>
        </p:txBody>
      </p:sp>
      <p:sp>
        <p:nvSpPr>
          <p:cNvPr id="95" name="CuadroTexto 94"/>
          <p:cNvSpPr txBox="1"/>
          <p:nvPr/>
        </p:nvSpPr>
        <p:spPr>
          <a:xfrm>
            <a:off x="8095547" y="1558353"/>
            <a:ext cx="395493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s-E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Análisis de tres paletas de colores (n = 6)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s-E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Cuantificación de niveles de color del modelo RGB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s-E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Identificación de colores en </a:t>
            </a:r>
            <a:r>
              <a:rPr lang="es-ES" sz="1100" dirty="0" smtClean="0">
                <a:solidFill>
                  <a:srgbClr val="0070C0"/>
                </a:solidFill>
              </a:rPr>
              <a:t>imagecolorpicker.com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s-E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Codificación </a:t>
            </a:r>
            <a:r>
              <a:rPr lang="es-E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hexadecimal del color mediante 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RGB to HEX Color Converter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sz="1100" dirty="0" smtClean="0">
                <a:solidFill>
                  <a:srgbClr val="0070C0"/>
                </a:solidFill>
              </a:rPr>
              <a:t>rgbtohex.net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U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Análisis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Normalidad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prueba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Kolmogorov-Smirnov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U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Comparación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 medias </a:t>
            </a:r>
            <a:r>
              <a:rPr lang="en-U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mediante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prueba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t-student, *p &lt;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0.05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U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Cuantificamos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la </a:t>
            </a:r>
            <a:r>
              <a:rPr lang="en-U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percepción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visual a </a:t>
            </a:r>
            <a:r>
              <a:rPr lang="en-U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partir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la </a:t>
            </a:r>
          </a:p>
          <a:p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</a:t>
            </a:r>
            <a:r>
              <a:rPr lang="en-U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absorbancia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del retinal </a:t>
            </a:r>
          </a:p>
          <a:p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</a:t>
            </a:r>
            <a:r>
              <a:rPr lang="en-U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9 </a:t>
            </a:r>
            <a:r>
              <a:rPr lang="en-U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sujetos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sanos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s-E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5" name="Imagen 1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02750" y="1508355"/>
            <a:ext cx="612000" cy="559916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1525" y="606697"/>
            <a:ext cx="1674126" cy="481638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719771" y="2119264"/>
            <a:ext cx="40251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spcBef>
                <a:spcPts val="600"/>
              </a:spcBef>
              <a:buFont typeface="+mj-lt"/>
              <a:buAutoNum type="arabicPeriod" startAt="2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Usamos tres colores principales que identifican al evento, además del blanco para mejorar el contraste (Tabla 1).</a:t>
            </a:r>
          </a:p>
        </p:txBody>
      </p:sp>
      <p:grpSp>
        <p:nvGrpSpPr>
          <p:cNvPr id="20" name="Grupo 19"/>
          <p:cNvGrpSpPr/>
          <p:nvPr/>
        </p:nvGrpSpPr>
        <p:grpSpPr>
          <a:xfrm>
            <a:off x="9986956" y="3023241"/>
            <a:ext cx="1451070" cy="338432"/>
            <a:chOff x="9981888" y="2953951"/>
            <a:chExt cx="1646428" cy="383995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981888" y="2997680"/>
              <a:ext cx="667712" cy="296537"/>
            </a:xfrm>
            <a:prstGeom prst="rect">
              <a:avLst/>
            </a:prstGeom>
          </p:spPr>
        </p:pic>
        <p:cxnSp>
          <p:nvCxnSpPr>
            <p:cNvPr id="7" name="Conector recto de flecha 6"/>
            <p:cNvCxnSpPr/>
            <p:nvPr/>
          </p:nvCxnSpPr>
          <p:spPr>
            <a:xfrm>
              <a:off x="10697716" y="3145948"/>
              <a:ext cx="288000" cy="0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Imagen 14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1039016" y="2953951"/>
              <a:ext cx="589300" cy="383995"/>
            </a:xfrm>
            <a:prstGeom prst="rect">
              <a:avLst/>
            </a:prstGeom>
          </p:spPr>
        </p:pic>
      </p:grpSp>
      <p:pic>
        <p:nvPicPr>
          <p:cNvPr id="18" name="Imagen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04567" y="4983773"/>
            <a:ext cx="1764536" cy="1072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76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Roj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578</Words>
  <Application>Microsoft Office PowerPoint</Application>
  <PresentationFormat>Panorámica</PresentationFormat>
  <Paragraphs>68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76</cp:revision>
  <dcterms:created xsi:type="dcterms:W3CDTF">2023-04-01T14:49:53Z</dcterms:created>
  <dcterms:modified xsi:type="dcterms:W3CDTF">2023-04-05T03:39:02Z</dcterms:modified>
</cp:coreProperties>
</file>