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934"/>
    <a:srgbClr val="BB9592"/>
    <a:srgbClr val="FFA79B"/>
    <a:srgbClr val="EFE9DD"/>
    <a:srgbClr val="110706"/>
    <a:srgbClr val="F6EFE7"/>
    <a:srgbClr val="4A689A"/>
    <a:srgbClr val="A0B9D7"/>
    <a:srgbClr val="D9D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1B44B-3E25-490E-47F6-C1542EB94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032B5C-219F-C710-2D64-4632CF1E9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7B5F5-71E1-0B0A-E002-0D019E575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FA216-3FFD-8F63-3AAB-FB98B690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3358C7-9AE2-23B8-C10A-633CD422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26939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39FEA-202F-BF7D-3883-31DCDDF4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52D75E-C4AB-5C46-96FC-544361260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E4582-45A9-2970-5A5D-4D1649F3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F8D88-60C6-E5EC-FA25-48D530DF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B50031-E619-A268-C9E9-41F1DB6F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54108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55DCD1-33A2-6693-5F6A-9FD7F2ACB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BFFAAC-149B-FA68-1DEE-C989B45FD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EF272-3CF8-4A90-3953-4ED3B3EF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73469-E2D9-4DCC-F71A-281AB81E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3A9DE-6232-D473-ECE6-EDB5F2EB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82662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D3AA8-987A-5278-40E6-F7D9A70E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E22C16-C516-0D91-D981-F86D9E146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382D5-5445-DA12-BF54-553663FE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FBFE6-368D-6982-5341-80121ED2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B02487-0D09-41FA-C015-B8834F87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8475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C56E7-FA6F-EB7C-7182-FCD93A19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84AB35-8039-9BB6-1751-B89B89B7F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ECBD67-4B65-6F65-A35E-BEB8128A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15713-92D0-B0F6-A40D-BA627603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46ACD2-C544-3E44-4D39-3772C89B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15084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37EDA-7848-E1FA-3459-B7FEA33B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D7FF8E-C5B1-A75A-181D-42E1E37B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8CE890-CBC1-53AF-2E69-1DBADFEA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16B875-DDB6-7C96-3BFD-352F4389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C9FCAF-B7B6-F777-97B1-703742FF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1DF4A8-FD02-D8D4-5082-EE242A31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323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19763-A11F-905F-2272-09699649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1AF179-103F-C616-3AC3-84382BB8D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B87CC1-1DDB-244C-9DBC-296597958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20A835-157F-1922-BD30-9D3430D4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1A749B-FDD0-75C6-3DC7-347F46832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B10B66-C27F-B458-EB13-E3E3C43E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551213-4557-A08C-B23D-AAAC030E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FB62DE-B1C7-50B1-ECA8-8BAFD342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00239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8E2B7-6586-EB34-872D-952F4DCF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7B84DF-2436-52DE-A24B-1BB84F95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0CCC82-93B8-64EF-079D-03EEF1D6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161342-42D9-25D6-9CE2-DD7A67DE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84091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2E2502-87C5-4D35-6CF8-CE1039D1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9EEC57-E764-C2D3-D67E-3E0C1871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7A5006-3F31-6291-5DBC-DA407AD8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46200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6F189-1C29-79D1-B491-CBDDCBD8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10D9E-146F-13FF-56A0-30698379A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EE513C-31CC-DE88-4FEB-4FAE16A70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55B5EF-469D-1A6B-57B4-7AD2FF03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1A80D6-76FE-2297-2F17-02CAA54A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FA223F-C8A4-2C5D-A99A-D1A764C1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2634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BAF40-6773-160F-B8F1-D0A192F0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047FF5-6928-5143-66DE-876501128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7CE0BE-61B6-0BB2-A482-184D3352F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A1D524-D5E5-5491-6569-C2A5015D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2958A6-829D-A7BD-6BB7-9002EED2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E52401-10B8-0135-4E22-A3766A5A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4927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3273E1-C733-31C9-2799-77468F7D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8FEE0E-FD25-9065-5F25-86502D4B6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F9144-4851-8F3B-E8D3-2F9A1CA743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5AB62-B19B-4396-B2F8-3F736ED4ABE3}" type="datetimeFigureOut">
              <a:rPr lang="es-CU" smtClean="0"/>
              <a:t>30/5/2023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5C2668-F470-A961-B875-03BFC2E2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302D4-E8BA-8C61-C758-51BBA373E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F38DC-C63C-405B-B38B-647CFE829A25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02753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4FFE67-60AF-12A2-8F13-183FB5273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22" y="313765"/>
            <a:ext cx="8938756" cy="18619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C10859-54B7-E698-4B4F-DE10B077F5D7}"/>
              </a:ext>
            </a:extLst>
          </p:cNvPr>
          <p:cNvSpPr txBox="1"/>
          <p:nvPr/>
        </p:nvSpPr>
        <p:spPr>
          <a:xfrm>
            <a:off x="3048000" y="2399744"/>
            <a:ext cx="609600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8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Simposio</a:t>
            </a:r>
            <a:endParaRPr lang="es-CU" sz="3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" sz="1800" b="1" i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ciencias sociales en contexto: aportes de la Facultad Latinoamericana de Ciencias Sociales</a:t>
            </a:r>
            <a:endParaRPr lang="es-CU" sz="3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70B602-D226-968E-3069-21B1234777C0}"/>
              </a:ext>
            </a:extLst>
          </p:cNvPr>
          <p:cNvSpPr txBox="1"/>
          <p:nvPr/>
        </p:nvSpPr>
        <p:spPr>
          <a:xfrm>
            <a:off x="0" y="38906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U" sz="3600" b="1" dirty="0">
                <a:latin typeface="+mj-lt"/>
              </a:rPr>
              <a:t>LOS NATIVOS DIGITALES HACKEAN A LA EDUCACIÓN.</a:t>
            </a:r>
          </a:p>
          <a:p>
            <a:pPr algn="ctr"/>
            <a:r>
              <a:rPr lang="es-CU" sz="3600" b="1" dirty="0">
                <a:latin typeface="+mj-lt"/>
              </a:rPr>
              <a:t>APUNTES PARA UNA INVESTIGACIÓN.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E436E1-0C9D-C90B-9889-7E598C8F26D9}"/>
              </a:ext>
            </a:extLst>
          </p:cNvPr>
          <p:cNvSpPr txBox="1"/>
          <p:nvPr/>
        </p:nvSpPr>
        <p:spPr>
          <a:xfrm>
            <a:off x="3048000" y="5575105"/>
            <a:ext cx="609600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8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C. Enrique Verdecia Carballo</a:t>
            </a:r>
          </a:p>
          <a:p>
            <a:pPr algn="ctr">
              <a:lnSpc>
                <a:spcPct val="115000"/>
              </a:lnSpc>
            </a:pPr>
            <a:endParaRPr lang="es-ES" sz="1800" b="1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" b="1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Habana, 2023</a:t>
            </a:r>
            <a:endParaRPr lang="es-CU" sz="3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6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1B7FE6-AD6A-3B40-4F6E-36697F6C2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3360"/>
            <a:ext cx="6858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ADF2CF-81C7-AF51-058D-A25A697D0D6F}"/>
              </a:ext>
            </a:extLst>
          </p:cNvPr>
          <p:cNvSpPr txBox="1"/>
          <p:nvPr/>
        </p:nvSpPr>
        <p:spPr>
          <a:xfrm>
            <a:off x="236220" y="4257595"/>
            <a:ext cx="4861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110706"/>
                </a:solidFill>
                <a:effectLst>
                  <a:outerShdw blurRad="38100" dist="38100" dir="2700000" algn="tl">
                    <a:srgbClr val="EFE9DD"/>
                  </a:outerShdw>
                </a:effectLst>
                <a:latin typeface="Arial Rounded MT Bold" panose="020F0704030504030204" pitchFamily="34" charset="0"/>
              </a:rPr>
              <a:t>Currículo escolar flexible…</a:t>
            </a:r>
            <a:endParaRPr lang="es-CU" sz="4400" dirty="0">
              <a:solidFill>
                <a:srgbClr val="110706"/>
              </a:solidFill>
              <a:effectLst>
                <a:outerShdw blurRad="38100" dist="38100" dir="2700000" algn="tl">
                  <a:srgbClr val="EFE9DD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64C25-A43B-57C1-1CBB-80BB9954CC61}"/>
              </a:ext>
            </a:extLst>
          </p:cNvPr>
          <p:cNvSpPr txBox="1"/>
          <p:nvPr/>
        </p:nvSpPr>
        <p:spPr>
          <a:xfrm>
            <a:off x="7269479" y="3919041"/>
            <a:ext cx="45110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110706"/>
                </a:solidFill>
                <a:effectLst>
                  <a:outerShdw blurRad="38100" dist="38100" dir="2700000" algn="tl">
                    <a:srgbClr val="EFE9DD"/>
                  </a:outerShdw>
                </a:effectLst>
                <a:latin typeface="Arial Rounded MT Bold" panose="020F0704030504030204" pitchFamily="34" charset="0"/>
              </a:rPr>
              <a:t>… que cuestionemos todo el tiempo.</a:t>
            </a:r>
            <a:endParaRPr lang="es-CU" sz="4400" dirty="0">
              <a:solidFill>
                <a:srgbClr val="110706"/>
              </a:solidFill>
              <a:effectLst>
                <a:outerShdw blurRad="38100" dist="38100" dir="2700000" algn="tl">
                  <a:srgbClr val="EFE9DD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3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95F06CC-84DD-75B3-698E-6378C4821CF5}"/>
              </a:ext>
            </a:extLst>
          </p:cNvPr>
          <p:cNvSpPr/>
          <p:nvPr/>
        </p:nvSpPr>
        <p:spPr>
          <a:xfrm>
            <a:off x="0" y="6076950"/>
            <a:ext cx="12192000" cy="1531620"/>
          </a:xfrm>
          <a:prstGeom prst="rect">
            <a:avLst/>
          </a:prstGeom>
          <a:solidFill>
            <a:srgbClr val="BB9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12F645-6772-2022-A7E1-F026C5E6EB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4" y="276929"/>
            <a:ext cx="5310216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484CD42-1C45-8EE6-17FF-96B32B6072FB}"/>
              </a:ext>
            </a:extLst>
          </p:cNvPr>
          <p:cNvSpPr txBox="1"/>
          <p:nvPr/>
        </p:nvSpPr>
        <p:spPr>
          <a:xfrm>
            <a:off x="0" y="41480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dirty="0">
                <a:solidFill>
                  <a:srgbClr val="110706"/>
                </a:solidFill>
                <a:effectLst>
                  <a:outerShdw blurRad="38100" dist="38100" dir="2700000" algn="tl">
                    <a:srgbClr val="EFE9DD"/>
                  </a:outerShdw>
                </a:effectLst>
                <a:latin typeface="Arial Rounded MT Bold" panose="020F0704030504030204" pitchFamily="34" charset="0"/>
              </a:rPr>
              <a:t>DIDÁCTICA</a:t>
            </a:r>
            <a:endParaRPr lang="es-CU" sz="6600" dirty="0">
              <a:solidFill>
                <a:srgbClr val="110706"/>
              </a:solidFill>
              <a:effectLst>
                <a:outerShdw blurRad="38100" dist="38100" dir="2700000" algn="tl">
                  <a:srgbClr val="EFE9DD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7430333-00A7-2304-2D1C-99809ECA1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" r="44191" b="55865"/>
          <a:stretch/>
        </p:blipFill>
        <p:spPr>
          <a:xfrm>
            <a:off x="7583656" y="3485867"/>
            <a:ext cx="4373640" cy="2864733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A1C3DF6-00C8-0F91-2EF1-ADF9659C6388}"/>
              </a:ext>
            </a:extLst>
          </p:cNvPr>
          <p:cNvSpPr/>
          <p:nvPr/>
        </p:nvSpPr>
        <p:spPr>
          <a:xfrm>
            <a:off x="4062714" y="1875099"/>
            <a:ext cx="1469985" cy="161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FE4C027-B600-ABCC-BD83-830868431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06" y="2071882"/>
            <a:ext cx="2291787" cy="2714236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F379C40-0379-8548-B0D2-24E7608E4EE9}"/>
              </a:ext>
            </a:extLst>
          </p:cNvPr>
          <p:cNvSpPr/>
          <p:nvPr/>
        </p:nvSpPr>
        <p:spPr>
          <a:xfrm>
            <a:off x="104172" y="202458"/>
            <a:ext cx="1469985" cy="161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7578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1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01DBDE-2444-174D-CFB7-0E8ED705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75" y="1002175"/>
            <a:ext cx="4838217" cy="483821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F04CAB9-EC8B-ABAB-D225-2DFA892BA52C}"/>
              </a:ext>
            </a:extLst>
          </p:cNvPr>
          <p:cNvSpPr txBox="1"/>
          <p:nvPr/>
        </p:nvSpPr>
        <p:spPr>
          <a:xfrm>
            <a:off x="7030610" y="1540784"/>
            <a:ext cx="253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rechazarlas</a:t>
            </a:r>
            <a:endParaRPr lang="es-CU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A619C1-0C87-C63C-7383-0B958E2DC42A}"/>
              </a:ext>
            </a:extLst>
          </p:cNvPr>
          <p:cNvSpPr txBox="1"/>
          <p:nvPr/>
        </p:nvSpPr>
        <p:spPr>
          <a:xfrm>
            <a:off x="-1" y="24088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TECNOLOGÍAS</a:t>
            </a:r>
            <a:endParaRPr lang="es-CU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564C8FB-2B39-3030-1D5A-C5E16CDCC2B8}"/>
              </a:ext>
            </a:extLst>
          </p:cNvPr>
          <p:cNvSpPr txBox="1"/>
          <p:nvPr/>
        </p:nvSpPr>
        <p:spPr>
          <a:xfrm>
            <a:off x="0" y="578612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APROVECHARLAS</a:t>
            </a:r>
            <a:endParaRPr lang="es-CU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6E2F6E-1DFF-A3C4-203B-C208E2D4EFE0}"/>
              </a:ext>
            </a:extLst>
          </p:cNvPr>
          <p:cNvSpPr txBox="1"/>
          <p:nvPr/>
        </p:nvSpPr>
        <p:spPr>
          <a:xfrm>
            <a:off x="2245490" y="3136612"/>
            <a:ext cx="290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demonizarlas</a:t>
            </a:r>
            <a:endParaRPr lang="es-CU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E72DB89-6273-AE68-B2FF-31514800D054}"/>
              </a:ext>
            </a:extLst>
          </p:cNvPr>
          <p:cNvSpPr txBox="1"/>
          <p:nvPr/>
        </p:nvSpPr>
        <p:spPr>
          <a:xfrm>
            <a:off x="6697881" y="3136612"/>
            <a:ext cx="365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desconocerlas</a:t>
            </a:r>
            <a:endParaRPr lang="es-CU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3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EC534D-F698-A59F-25A9-3632751E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55" y="415498"/>
            <a:ext cx="7333488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CDF8A3A-A39F-4C9E-3A15-08DF772DF979}"/>
              </a:ext>
            </a:extLst>
          </p:cNvPr>
          <p:cNvSpPr txBox="1"/>
          <p:nvPr/>
        </p:nvSpPr>
        <p:spPr>
          <a:xfrm>
            <a:off x="0" y="0"/>
            <a:ext cx="3483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latin typeface="Arial Rounded MT Bold" panose="020F0704030504030204" pitchFamily="34" charset="0"/>
              </a:rPr>
              <a:t>porque…</a:t>
            </a:r>
            <a:endParaRPr lang="es-CU" sz="4800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B5B481-DC73-0CA8-FF54-66C7CC5F0DB9}"/>
              </a:ext>
            </a:extLst>
          </p:cNvPr>
          <p:cNvSpPr txBox="1"/>
          <p:nvPr/>
        </p:nvSpPr>
        <p:spPr>
          <a:xfrm>
            <a:off x="1918041" y="2690335"/>
            <a:ext cx="148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A1934"/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Acceso</a:t>
            </a:r>
            <a:endParaRPr lang="es-CU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A1934"/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8E8543-01AE-8E4A-A3C4-0C89BC192895}"/>
              </a:ext>
            </a:extLst>
          </p:cNvPr>
          <p:cNvSpPr txBox="1"/>
          <p:nvPr/>
        </p:nvSpPr>
        <p:spPr>
          <a:xfrm>
            <a:off x="3245273" y="1567178"/>
            <a:ext cx="148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A1934"/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Interés</a:t>
            </a:r>
            <a:endParaRPr lang="es-CU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A1934"/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329D68-8EC1-14FD-7E63-D4678CA2962C}"/>
              </a:ext>
            </a:extLst>
          </p:cNvPr>
          <p:cNvSpPr txBox="1"/>
          <p:nvPr/>
        </p:nvSpPr>
        <p:spPr>
          <a:xfrm>
            <a:off x="5303848" y="569387"/>
            <a:ext cx="185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A1934"/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Motivan</a:t>
            </a:r>
            <a:endParaRPr lang="es-CU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A1934"/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613E3C-BBAD-56AD-0446-24C10CD604EC}"/>
              </a:ext>
            </a:extLst>
          </p:cNvPr>
          <p:cNvSpPr txBox="1"/>
          <p:nvPr/>
        </p:nvSpPr>
        <p:spPr>
          <a:xfrm>
            <a:off x="7465169" y="1567178"/>
            <a:ext cx="408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A1934"/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Sentido y significado</a:t>
            </a:r>
            <a:endParaRPr lang="es-CU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A1934"/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38F4E2-DF0D-0BC5-A56D-12AC55E96A9E}"/>
              </a:ext>
            </a:extLst>
          </p:cNvPr>
          <p:cNvSpPr txBox="1"/>
          <p:nvPr/>
        </p:nvSpPr>
        <p:spPr>
          <a:xfrm>
            <a:off x="9190299" y="2690335"/>
            <a:ext cx="247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A1934"/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Aprendizaje</a:t>
            </a:r>
            <a:endParaRPr lang="es-CU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BA1934"/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0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F806A6-1B59-11D3-8A1A-A116C1032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1BC22F-73CC-53DC-60B7-3B587DC829F9}"/>
              </a:ext>
            </a:extLst>
          </p:cNvPr>
          <p:cNvSpPr txBox="1"/>
          <p:nvPr/>
        </p:nvSpPr>
        <p:spPr>
          <a:xfrm>
            <a:off x="497712" y="382012"/>
            <a:ext cx="4448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¿Qué pasará con la inteligencia artificial?</a:t>
            </a:r>
            <a:endParaRPr lang="es-C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6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4FFE67-60AF-12A2-8F13-183FB5273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22" y="313765"/>
            <a:ext cx="8938756" cy="18619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AC10859-54B7-E698-4B4F-DE10B077F5D7}"/>
              </a:ext>
            </a:extLst>
          </p:cNvPr>
          <p:cNvSpPr txBox="1"/>
          <p:nvPr/>
        </p:nvSpPr>
        <p:spPr>
          <a:xfrm>
            <a:off x="3048000" y="2399744"/>
            <a:ext cx="609600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8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Simposio</a:t>
            </a:r>
            <a:endParaRPr lang="es-CU" sz="3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" sz="1800" b="1" i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ciencias sociales en contexto: aportes de la Facultad Latinoamericana de Ciencias Sociales</a:t>
            </a:r>
            <a:endParaRPr lang="es-CU" sz="3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70B602-D226-968E-3069-21B1234777C0}"/>
              </a:ext>
            </a:extLst>
          </p:cNvPr>
          <p:cNvSpPr txBox="1"/>
          <p:nvPr/>
        </p:nvSpPr>
        <p:spPr>
          <a:xfrm>
            <a:off x="0" y="38906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U" sz="3600" b="1" dirty="0">
                <a:latin typeface="+mj-lt"/>
              </a:rPr>
              <a:t>LOS NATIVOS DIGITALES HACKEAN A LA EDUCACIÓN.</a:t>
            </a:r>
          </a:p>
          <a:p>
            <a:pPr algn="ctr"/>
            <a:r>
              <a:rPr lang="es-CU" sz="3600" b="1" dirty="0">
                <a:latin typeface="+mj-lt"/>
              </a:rPr>
              <a:t>APUNTES PARA UNA INVESTIGACIÓN.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E436E1-0C9D-C90B-9889-7E598C8F26D9}"/>
              </a:ext>
            </a:extLst>
          </p:cNvPr>
          <p:cNvSpPr txBox="1"/>
          <p:nvPr/>
        </p:nvSpPr>
        <p:spPr>
          <a:xfrm>
            <a:off x="3048000" y="5575105"/>
            <a:ext cx="609600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1800" b="1" kern="1400" spc="-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C. Enrique Verdecia Carballo</a:t>
            </a:r>
          </a:p>
          <a:p>
            <a:pPr algn="ctr">
              <a:lnSpc>
                <a:spcPct val="115000"/>
              </a:lnSpc>
            </a:pPr>
            <a:endParaRPr lang="es-ES" sz="1800" b="1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" b="1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Habana, 2023</a:t>
            </a:r>
            <a:endParaRPr lang="es-CU" sz="3200" kern="1400" spc="-5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8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A1B6A53-B66A-F7D6-445F-FB1DA062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49" y="0"/>
            <a:ext cx="15430499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A9D6E55-ADF0-F025-9E82-959A30E98EF2}"/>
              </a:ext>
            </a:extLst>
          </p:cNvPr>
          <p:cNvSpPr/>
          <p:nvPr/>
        </p:nvSpPr>
        <p:spPr>
          <a:xfrm>
            <a:off x="6828000" y="2054258"/>
            <a:ext cx="536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Nativos digitales</a:t>
            </a:r>
          </a:p>
        </p:txBody>
      </p:sp>
    </p:spTree>
    <p:extLst>
      <p:ext uri="{BB962C8B-B14F-4D97-AF65-F5344CB8AC3E}">
        <p14:creationId xmlns:p14="http://schemas.microsoft.com/office/powerpoint/2010/main" val="245531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D1A4FF7-8A49-FC57-EC51-E95D40387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181"/>
            <a:ext cx="12192000" cy="812962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7181F5-B237-DC75-D3E3-579CD6D35D2D}"/>
              </a:ext>
            </a:extLst>
          </p:cNvPr>
          <p:cNvSpPr txBox="1"/>
          <p:nvPr/>
        </p:nvSpPr>
        <p:spPr>
          <a:xfrm>
            <a:off x="165904" y="763929"/>
            <a:ext cx="3136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BLANCOS</a:t>
            </a:r>
            <a:endParaRPr lang="es-CU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BDB263-41FA-8932-A0D1-E4BF02AD5009}"/>
              </a:ext>
            </a:extLst>
          </p:cNvPr>
          <p:cNvSpPr txBox="1"/>
          <p:nvPr/>
        </p:nvSpPr>
        <p:spPr>
          <a:xfrm>
            <a:off x="8889357" y="763929"/>
            <a:ext cx="3136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NEGROS</a:t>
            </a:r>
            <a:endParaRPr lang="es-CU" sz="4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1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C75BBA1-6327-BE77-D9CB-DCFCC338C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8179"/>
            <a:ext cx="12192000" cy="81319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4EC7A2-FF78-2B30-924B-4DBA30E9B2CE}"/>
              </a:ext>
            </a:extLst>
          </p:cNvPr>
          <p:cNvSpPr txBox="1"/>
          <p:nvPr/>
        </p:nvSpPr>
        <p:spPr>
          <a:xfrm>
            <a:off x="520861" y="0"/>
            <a:ext cx="55751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110706"/>
                </a:solidFill>
                <a:effectLst>
                  <a:outerShdw blurRad="38100" dist="38100" dir="2700000" algn="tl">
                    <a:srgbClr val="EFE9DD"/>
                  </a:outerShdw>
                </a:effectLst>
                <a:latin typeface="Arial Rounded MT Bold" panose="020F0704030504030204" pitchFamily="34" charset="0"/>
              </a:rPr>
              <a:t>INTERACCIÓN DESCONTROLADA CON LAS TIC</a:t>
            </a:r>
            <a:endParaRPr lang="es-CU" sz="4400" dirty="0">
              <a:solidFill>
                <a:srgbClr val="110706"/>
              </a:solidFill>
              <a:effectLst>
                <a:outerShdw blurRad="38100" dist="38100" dir="2700000" algn="tl">
                  <a:srgbClr val="EFE9DD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6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010A38A-C941-4004-EC47-6417631CD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2777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3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8D69DA-E084-22F8-B326-3766FCC35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228" y="0"/>
            <a:ext cx="15336456" cy="102115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92F0F03-E12F-9B8C-3A78-E723806F057D}"/>
              </a:ext>
            </a:extLst>
          </p:cNvPr>
          <p:cNvSpPr txBox="1"/>
          <p:nvPr/>
        </p:nvSpPr>
        <p:spPr>
          <a:xfrm>
            <a:off x="7040879" y="207690"/>
            <a:ext cx="5151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110706"/>
                </a:solidFill>
                <a:effectLst>
                  <a:outerShdw blurRad="38100" dist="38100" dir="2700000" algn="tl">
                    <a:srgbClr val="EFE9DD"/>
                  </a:outerShdw>
                </a:effectLst>
                <a:latin typeface="Arial Rounded MT Bold" panose="020F0704030504030204" pitchFamily="34" charset="0"/>
              </a:rPr>
              <a:t>DESCONECTADA</a:t>
            </a:r>
            <a:endParaRPr lang="es-CU" sz="4400" dirty="0">
              <a:solidFill>
                <a:srgbClr val="110706"/>
              </a:solidFill>
              <a:effectLst>
                <a:outerShdw blurRad="38100" dist="38100" dir="2700000" algn="tl">
                  <a:srgbClr val="EFE9DD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6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454597-28C8-8F26-9913-7E1CDA2B6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48" y="1790249"/>
            <a:ext cx="9542103" cy="422238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53C8491-B83D-589B-6E17-A36A9DF00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8" y="0"/>
            <a:ext cx="3188632" cy="318863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3EEB44-D9D5-8CD2-14D6-B5082D8B3D91}"/>
              </a:ext>
            </a:extLst>
          </p:cNvPr>
          <p:cNvSpPr txBox="1"/>
          <p:nvPr/>
        </p:nvSpPr>
        <p:spPr>
          <a:xfrm>
            <a:off x="7452359" y="1209595"/>
            <a:ext cx="5151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rgbClr val="110706"/>
                </a:solidFill>
                <a:effectLst>
                  <a:outerShdw blurRad="38100" dist="38100" dir="2700000" algn="tl">
                    <a:srgbClr val="EFE9DD"/>
                  </a:outerShdw>
                </a:effectLst>
                <a:latin typeface="Arial Rounded MT Bold" panose="020F0704030504030204" pitchFamily="34" charset="0"/>
              </a:rPr>
              <a:t>Cursos</a:t>
            </a:r>
            <a:endParaRPr lang="es-CU" sz="4400" dirty="0">
              <a:solidFill>
                <a:srgbClr val="110706"/>
              </a:solidFill>
              <a:effectLst>
                <a:outerShdw blurRad="38100" dist="38100" dir="2700000" algn="tl">
                  <a:srgbClr val="EFE9DD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73F1BA-21DD-FCE2-F625-5D880ABA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716000" cy="68580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CF10808-9F78-36B4-FC52-2732F5980A35}"/>
              </a:ext>
            </a:extLst>
          </p:cNvPr>
          <p:cNvSpPr/>
          <p:nvPr/>
        </p:nvSpPr>
        <p:spPr>
          <a:xfrm>
            <a:off x="7680960" y="325675"/>
            <a:ext cx="4251961" cy="1365965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Modelo tradicional</a:t>
            </a:r>
            <a:endParaRPr lang="es-C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C45D27F-3121-4E7F-990B-6A01A675B931}"/>
              </a:ext>
            </a:extLst>
          </p:cNvPr>
          <p:cNvSpPr/>
          <p:nvPr/>
        </p:nvSpPr>
        <p:spPr>
          <a:xfrm>
            <a:off x="533400" y="498117"/>
            <a:ext cx="4511040" cy="102108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Perfeccionamiento</a:t>
            </a:r>
            <a:endParaRPr lang="es-C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36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E7BEB11-F64E-C9BD-AE9A-3D86AD652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126</Words>
  <Application>Microsoft Office PowerPoint</Application>
  <PresentationFormat>Panorámica</PresentationFormat>
  <Paragraphs>37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MV Boli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Verdecia Carballo</dc:creator>
  <cp:lastModifiedBy>Enrique Verdecia Carballo</cp:lastModifiedBy>
  <cp:revision>4</cp:revision>
  <dcterms:created xsi:type="dcterms:W3CDTF">2023-05-30T16:10:19Z</dcterms:created>
  <dcterms:modified xsi:type="dcterms:W3CDTF">2023-05-30T22:36:19Z</dcterms:modified>
</cp:coreProperties>
</file>