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8T05:58:01.632"/>
    </inkml:context>
    <inkml:brush xml:id="br0">
      <inkml:brushProperty name="width" value="0.08571" units="cm"/>
      <inkml:brushProperty name="height" value="0.08571" units="cm"/>
    </inkml:brush>
  </inkml:definitions>
  <inkml:trace contextRef="#ctx0" brushRef="#br0">0 0 8247,'14'12'-783,"0"-5"0,2-5 783,3-2 0,2-9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8T06:06:07.371"/>
    </inkml:context>
    <inkml:brush xml:id="br0">
      <inkml:brushProperty name="width" value="0.08571" units="cm"/>
      <inkml:brushProperty name="height" value="0.08571" units="cm"/>
    </inkml:brush>
  </inkml:definitions>
  <inkml:trace contextRef="#ctx0" brushRef="#br0">38 43 7922,'-21'-10'-283,"10"6"1,6-8 0,10 3 0,9 4 282,4 3 0,3 2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8T06:06:07.931"/>
    </inkml:context>
    <inkml:brush xml:id="br0">
      <inkml:brushProperty name="width" value="0.08571" units="cm"/>
      <inkml:brushProperty name="height" value="0.08571" units="cm"/>
    </inkml:brush>
  </inkml:definitions>
  <inkml:trace contextRef="#ctx0" brushRef="#br0">31 22 8156,'-21'0'-94,"19"0"1,-5-10 0,16-1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8T06:20:35.076"/>
    </inkml:context>
    <inkml:brush xml:id="br0">
      <inkml:brushProperty name="width" value="0.08571" units="cm"/>
      <inkml:brushProperty name="height" value="0.08571" units="cm"/>
    </inkml:brush>
  </inkml:definitions>
  <inkml:trace contextRef="#ctx0" brushRef="#br0">1 357 7862,'0'-44'0,"0"-3"0,0-2 0,2 5 32,5 6 0,-2 8 0,9 9 0,0 0 0,0 0 0,0 2 0,2 5-32,3 7 0,-8 5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8T06:36:34.328"/>
    </inkml:context>
    <inkml:brush xml:id="br0">
      <inkml:brushProperty name="width" value="0.08571" units="cm"/>
      <inkml:brushProperty name="height" value="0.08571" units="cm"/>
    </inkml:brush>
  </inkml:definitions>
  <inkml:trace contextRef="#ctx0" brushRef="#br0">105 43 8413,'-21'-2'-838,"0"-3"1,0-4 837,0-3 0,10 7 0,1-4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8T06:36:44.928"/>
    </inkml:context>
    <inkml:brush xml:id="br0">
      <inkml:brushProperty name="width" value="0.08571" units="cm"/>
      <inkml:brushProperty name="height" value="0.08571" units="cm"/>
    </inkml:brush>
  </inkml:definitions>
  <inkml:trace contextRef="#ctx0" brushRef="#br0">43 61 7954,'-19'-21'-444,"5"0"-165,5 9 0,11 5 609,5 14 0,5 5 0,9 9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209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301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817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128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648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692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7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387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63794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553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5/28/23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540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5/28/23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29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16.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7FD2BDAF-A770-BBA7-FFC4-1E60BDA96687}"/>
              </a:ext>
            </a:extLst>
          </p:cNvPr>
          <p:cNvSpPr>
            <a:spLocks noGrp="1"/>
          </p:cNvSpPr>
          <p:nvPr>
            <p:ph type="ctrTitle"/>
          </p:nvPr>
        </p:nvSpPr>
        <p:spPr>
          <a:xfrm>
            <a:off x="5587048" y="610359"/>
            <a:ext cx="4959505" cy="798758"/>
          </a:xfrm>
        </p:spPr>
        <p:txBody>
          <a:bodyPr>
            <a:normAutofit/>
          </a:bodyPr>
          <a:lstStyle/>
          <a:p>
            <a:r>
              <a:rPr lang="es-MX" sz="5400" dirty="0"/>
              <a:t>PONENCIA</a:t>
            </a:r>
          </a:p>
        </p:txBody>
      </p:sp>
      <p:sp>
        <p:nvSpPr>
          <p:cNvPr id="3" name="Subtítulo 2">
            <a:extLst>
              <a:ext uri="{FF2B5EF4-FFF2-40B4-BE49-F238E27FC236}">
                <a16:creationId xmlns:a16="http://schemas.microsoft.com/office/drawing/2014/main" id="{78BC420F-F5B6-F3D9-7538-774E55C64E41}"/>
              </a:ext>
            </a:extLst>
          </p:cNvPr>
          <p:cNvSpPr>
            <a:spLocks noGrp="1"/>
          </p:cNvSpPr>
          <p:nvPr>
            <p:ph type="subTitle" idx="1"/>
          </p:nvPr>
        </p:nvSpPr>
        <p:spPr>
          <a:xfrm>
            <a:off x="5770073" y="2034188"/>
            <a:ext cx="6237367" cy="2023090"/>
          </a:xfrm>
        </p:spPr>
        <p:txBody>
          <a:bodyPr>
            <a:normAutofit lnSpcReduction="10000"/>
          </a:bodyPr>
          <a:lstStyle/>
          <a:p>
            <a:r>
              <a:rPr lang="es-MX" b="1" dirty="0"/>
              <a:t>“IMPORTANCIA DE LA MEDICIÓN DE LA COMPETITIVIDAD ACTUAL: UN RETO BAJO LA ÓPTICA DE LA GESTIÓN ORGANIZACIONAL”</a:t>
            </a:r>
          </a:p>
          <a:p>
            <a:r>
              <a:rPr lang="es-MX" b="1" dirty="0"/>
              <a:t>DR. CESAR VEGA ZÁRATE</a:t>
            </a:r>
          </a:p>
          <a:p>
            <a:r>
              <a:rPr lang="es-MX" b="1" dirty="0"/>
              <a:t>UNIVERSIDAD VERACRUZANA, MEXICO</a:t>
            </a:r>
          </a:p>
        </p:txBody>
      </p:sp>
      <p:grpSp>
        <p:nvGrpSpPr>
          <p:cNvPr id="15" name="Group 14">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16" name="Rectangle 15">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Imagen 5">
            <a:extLst>
              <a:ext uri="{FF2B5EF4-FFF2-40B4-BE49-F238E27FC236}">
                <a16:creationId xmlns:a16="http://schemas.microsoft.com/office/drawing/2014/main" id="{0728F881-4643-8E87-5F18-82A21CD83E4F}"/>
              </a:ext>
            </a:extLst>
          </p:cNvPr>
          <p:cNvPicPr>
            <a:picLocks noChangeAspect="1"/>
          </p:cNvPicPr>
          <p:nvPr/>
        </p:nvPicPr>
        <p:blipFill rotWithShape="1">
          <a:blip r:embed="rId2"/>
          <a:srcRect l="5650" r="6217"/>
          <a:stretch/>
        </p:blipFill>
        <p:spPr>
          <a:xfrm>
            <a:off x="1271223" y="1116345"/>
            <a:ext cx="3362141" cy="3866172"/>
          </a:xfrm>
          <a:prstGeom prst="rect">
            <a:avLst/>
          </a:prstGeom>
        </p:spPr>
      </p:pic>
      <p:cxnSp>
        <p:nvCxnSpPr>
          <p:cNvPr id="19" name="Straight Connector 18">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1" name="Picture 20">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62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E1EB828-9F91-F313-13EC-BBDA6429115F}"/>
              </a:ext>
            </a:extLst>
          </p:cNvPr>
          <p:cNvSpPr>
            <a:spLocks noGrp="1"/>
          </p:cNvSpPr>
          <p:nvPr>
            <p:ph idx="1"/>
          </p:nvPr>
        </p:nvSpPr>
        <p:spPr>
          <a:xfrm>
            <a:off x="5791954" y="977029"/>
            <a:ext cx="5428789" cy="5237503"/>
          </a:xfrm>
        </p:spPr>
        <p:txBody>
          <a:bodyPr anchor="ctr">
            <a:normAutofit/>
          </a:bodyPr>
          <a:lstStyle/>
          <a:p>
            <a:pPr>
              <a:lnSpc>
                <a:spcPct val="110000"/>
              </a:lnSpc>
            </a:pPr>
            <a:r>
              <a:rPr lang="es-MX" sz="1900" b="0" i="0" u="none" strike="noStrike">
                <a:solidFill>
                  <a:schemeClr val="bg1"/>
                </a:solidFill>
                <a:effectLst/>
                <a:latin typeface="-apple-system"/>
              </a:rPr>
              <a:t>- En el estudio de Buitrago et al. (2019) se evalúa la gestión empresarial como factor determinante en la competitividad.</a:t>
            </a:r>
          </a:p>
          <a:p>
            <a:pPr>
              <a:lnSpc>
                <a:spcPct val="110000"/>
              </a:lnSpc>
            </a:pPr>
            <a:r>
              <a:rPr lang="es-MX" sz="1900" b="0" i="0" u="none" strike="noStrike">
                <a:solidFill>
                  <a:schemeClr val="bg1"/>
                </a:solidFill>
                <a:effectLst/>
                <a:latin typeface="-apple-system"/>
              </a:rPr>
              <a:t> La gestión empresarial incluye aspectos como el liderazgo, la planificación estratégica, el control de calidad y la gestión del talento humano. </a:t>
            </a:r>
          </a:p>
          <a:p>
            <a:pPr>
              <a:lnSpc>
                <a:spcPct val="110000"/>
              </a:lnSpc>
            </a:pPr>
            <a:r>
              <a:rPr lang="es-MX" sz="1900" b="0" i="0" u="none" strike="noStrike">
                <a:solidFill>
                  <a:schemeClr val="bg1"/>
                </a:solidFill>
                <a:effectLst/>
                <a:latin typeface="-apple-system"/>
              </a:rPr>
              <a:t> El estudio concluye que una buena gestión empresarial es fundamental para mejorar la competitividad de las empresas, ya que les permite optimizar sus recursos y mejorar su eficiencia. </a:t>
            </a:r>
          </a:p>
          <a:p>
            <a:pPr>
              <a:lnSpc>
                <a:spcPct val="110000"/>
              </a:lnSpc>
            </a:pPr>
            <a:r>
              <a:rPr lang="es-MX" sz="1900" b="0" i="0" u="none" strike="noStrike">
                <a:solidFill>
                  <a:schemeClr val="bg1"/>
                </a:solidFill>
                <a:effectLst/>
                <a:latin typeface="-apple-system"/>
              </a:rPr>
              <a:t> Además, se destaca la importancia de una gestión responsable y sostenible, que tenga en cuenta no solo los resultados económicos sino también el impacto social y ambiental.</a:t>
            </a:r>
            <a:endParaRPr lang="es-MX" sz="190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C8D2BBE9-F5F1-89D5-DAD4-402FF18083A0}"/>
                  </a:ext>
                </a:extLst>
              </p14:cNvPr>
              <p14:cNvContentPartPr/>
              <p14:nvPr/>
            </p14:nvContentPartPr>
            <p14:xfrm>
              <a:off x="7604661" y="1013841"/>
              <a:ext cx="45720" cy="128880"/>
            </p14:xfrm>
          </p:contentPart>
        </mc:Choice>
        <mc:Fallback xmlns="">
          <p:pic>
            <p:nvPicPr>
              <p:cNvPr id="4" name="Entrada de lápiz 3">
                <a:extLst>
                  <a:ext uri="{FF2B5EF4-FFF2-40B4-BE49-F238E27FC236}">
                    <a16:creationId xmlns:a16="http://schemas.microsoft.com/office/drawing/2014/main" id="{C8D2BBE9-F5F1-89D5-DAD4-402FF18083A0}"/>
                  </a:ext>
                </a:extLst>
              </p:cNvPr>
              <p:cNvPicPr/>
              <p:nvPr/>
            </p:nvPicPr>
            <p:blipFill>
              <a:blip r:embed="rId3"/>
              <a:stretch>
                <a:fillRect/>
              </a:stretch>
            </p:blipFill>
            <p:spPr>
              <a:xfrm>
                <a:off x="7589181" y="998361"/>
                <a:ext cx="76320" cy="159480"/>
              </a:xfrm>
              <a:prstGeom prst="rect">
                <a:avLst/>
              </a:prstGeom>
            </p:spPr>
          </p:pic>
        </mc:Fallback>
      </mc:AlternateContent>
      <p:pic>
        <p:nvPicPr>
          <p:cNvPr id="5" name="Imagen 5" descr="Young girl playing the violin">
            <a:extLst>
              <a:ext uri="{FF2B5EF4-FFF2-40B4-BE49-F238E27FC236}">
                <a16:creationId xmlns:a16="http://schemas.microsoft.com/office/drawing/2014/main" id="{1280A0C8-9404-E9C3-8002-D1FE6E67A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91" y="1651995"/>
            <a:ext cx="4105608" cy="2726380"/>
          </a:xfrm>
          <a:prstGeom prst="rect">
            <a:avLst/>
          </a:prstGeom>
        </p:spPr>
      </p:pic>
    </p:spTree>
    <p:extLst>
      <p:ext uri="{BB962C8B-B14F-4D97-AF65-F5344CB8AC3E}">
        <p14:creationId xmlns:p14="http://schemas.microsoft.com/office/powerpoint/2010/main" val="190472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Imagen 4" descr="Leaves in front of a blurred forest background">
            <a:extLst>
              <a:ext uri="{FF2B5EF4-FFF2-40B4-BE49-F238E27FC236}">
                <a16:creationId xmlns:a16="http://schemas.microsoft.com/office/drawing/2014/main" id="{92BCD7EE-D963-5096-19DD-A571143C5581}"/>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6021" b="7368"/>
          <a:stretch/>
        </p:blipFill>
        <p:spPr>
          <a:xfrm>
            <a:off x="2" y="10"/>
            <a:ext cx="12191695" cy="6857990"/>
          </a:xfrm>
          <a:prstGeom prst="rect">
            <a:avLst/>
          </a:prstGeom>
        </p:spPr>
      </p:pic>
      <p:sp>
        <p:nvSpPr>
          <p:cNvPr id="9" name="Rectangle 8">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98D74D"/>
            </a:solidFill>
          </a:ln>
        </p:spPr>
        <p:style>
          <a:lnRef idx="3">
            <a:schemeClr val="accent1"/>
          </a:lnRef>
          <a:fillRef idx="0">
            <a:schemeClr val="accent1"/>
          </a:fillRef>
          <a:effectRef idx="2">
            <a:schemeClr val="accent1"/>
          </a:effectRef>
          <a:fontRef idx="minor">
            <a:schemeClr val="tx1"/>
          </a:fontRef>
        </p:style>
      </p:cxnSp>
      <p:sp>
        <p:nvSpPr>
          <p:cNvPr id="3" name="Marcador de contenido 2">
            <a:extLst>
              <a:ext uri="{FF2B5EF4-FFF2-40B4-BE49-F238E27FC236}">
                <a16:creationId xmlns:a16="http://schemas.microsoft.com/office/drawing/2014/main" id="{022A5776-3DEF-BB77-64DA-E9457C1B6C2C}"/>
              </a:ext>
            </a:extLst>
          </p:cNvPr>
          <p:cNvSpPr>
            <a:spLocks noGrp="1"/>
          </p:cNvSpPr>
          <p:nvPr>
            <p:ph idx="1"/>
          </p:nvPr>
        </p:nvSpPr>
        <p:spPr>
          <a:xfrm>
            <a:off x="4063421" y="2015733"/>
            <a:ext cx="6815731" cy="4021267"/>
          </a:xfrm>
        </p:spPr>
        <p:txBody>
          <a:bodyPr>
            <a:normAutofit/>
          </a:bodyPr>
          <a:lstStyle/>
          <a:p>
            <a:pPr>
              <a:lnSpc>
                <a:spcPct val="110000"/>
              </a:lnSpc>
              <a:buClr>
                <a:srgbClr val="98D74D"/>
              </a:buClr>
            </a:pPr>
            <a:r>
              <a:rPr lang="es-MX" b="0" i="0" u="none" strike="noStrike">
                <a:solidFill>
                  <a:srgbClr val="FFFFFE"/>
                </a:solidFill>
                <a:effectLst/>
                <a:latin typeface="-apple-system"/>
              </a:rPr>
              <a:t>-En el estudio de Medina et al. (2018) se destaca la importancia de una competitividad sistémica, que tenga en cuenta no solo los aspectos internos de la empresa sino también su relación con el entorno. </a:t>
            </a:r>
            <a:endParaRPr lang="es-MX">
              <a:solidFill>
                <a:srgbClr val="FFFFFE"/>
              </a:solidFill>
              <a:latin typeface="-apple-system"/>
            </a:endParaRPr>
          </a:p>
          <a:p>
            <a:pPr>
              <a:lnSpc>
                <a:spcPct val="110000"/>
              </a:lnSpc>
              <a:buClr>
                <a:srgbClr val="98D74D"/>
              </a:buClr>
            </a:pPr>
            <a:r>
              <a:rPr lang="es-MX" b="0" i="0" u="none" strike="noStrike">
                <a:solidFill>
                  <a:srgbClr val="FFFFFE"/>
                </a:solidFill>
                <a:effectLst/>
                <a:latin typeface="-apple-system"/>
              </a:rPr>
              <a:t>La competitividad sistémica implica generar un pensamiento estratégico contextualizado, que permita consolidar la competitividad con sentido de responsabilidad social. </a:t>
            </a:r>
          </a:p>
          <a:p>
            <a:pPr>
              <a:lnSpc>
                <a:spcPct val="110000"/>
              </a:lnSpc>
              <a:buClr>
                <a:srgbClr val="98D74D"/>
              </a:buClr>
            </a:pPr>
            <a:r>
              <a:rPr lang="es-MX">
                <a:solidFill>
                  <a:srgbClr val="FFFFFE"/>
                </a:solidFill>
                <a:latin typeface="-apple-system"/>
              </a:rPr>
              <a:t>Sus</a:t>
            </a:r>
            <a:r>
              <a:rPr lang="es-MX" b="0" i="0" u="none" strike="noStrike">
                <a:solidFill>
                  <a:srgbClr val="FFFFFE"/>
                </a:solidFill>
                <a:effectLst/>
                <a:latin typeface="-apple-system"/>
              </a:rPr>
              <a:t> El estudio propone un modelo de análisis que considera cuatro dimensiones: económica, social, ambiental y tecnológica. - Este modelo permite evaluar la competitividad desde una perspectiva integral y sostenible.</a:t>
            </a:r>
            <a:endParaRPr lang="es-MX">
              <a:solidFill>
                <a:srgbClr val="FFFFFE"/>
              </a:solidFill>
            </a:endParaRPr>
          </a:p>
        </p:txBody>
      </p:sp>
    </p:spTree>
    <p:extLst>
      <p:ext uri="{BB962C8B-B14F-4D97-AF65-F5344CB8AC3E}">
        <p14:creationId xmlns:p14="http://schemas.microsoft.com/office/powerpoint/2010/main" val="318017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Imagen 4" descr="Hand placing stars">
            <a:extLst>
              <a:ext uri="{FF2B5EF4-FFF2-40B4-BE49-F238E27FC236}">
                <a16:creationId xmlns:a16="http://schemas.microsoft.com/office/drawing/2014/main" id="{88DC0336-D0B7-0178-5264-9D42CC87B7E1}"/>
              </a:ext>
            </a:extLst>
          </p:cNvPr>
          <p:cNvPicPr>
            <a:picLocks noChangeAspect="1"/>
          </p:cNvPicPr>
          <p:nvPr/>
        </p:nvPicPr>
        <p:blipFill rotWithShape="1">
          <a:blip r:embed="rId2">
            <a:extLst>
              <a:ext uri="{28A0092B-C50C-407E-A947-70E740481C1C}">
                <a14:useLocalDpi xmlns:a14="http://schemas.microsoft.com/office/drawing/2010/main" val="0"/>
              </a:ext>
            </a:extLst>
          </a:blip>
          <a:srcRect t="18914" r="9090" b="4475"/>
          <a:stretch/>
        </p:blipFill>
        <p:spPr>
          <a:xfrm>
            <a:off x="2" y="10"/>
            <a:ext cx="12191695" cy="6857990"/>
          </a:xfrm>
          <a:prstGeom prst="rect">
            <a:avLst/>
          </a:prstGeom>
        </p:spPr>
      </p:pic>
      <p:sp>
        <p:nvSpPr>
          <p:cNvPr id="9" name="Rectangle 8">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FE9CE1"/>
            </a:solidFill>
          </a:ln>
        </p:spPr>
        <p:style>
          <a:lnRef idx="3">
            <a:schemeClr val="accent1"/>
          </a:lnRef>
          <a:fillRef idx="0">
            <a:schemeClr val="accent1"/>
          </a:fillRef>
          <a:effectRef idx="2">
            <a:schemeClr val="accent1"/>
          </a:effectRef>
          <a:fontRef idx="minor">
            <a:schemeClr val="tx1"/>
          </a:fontRef>
        </p:style>
      </p:cxnSp>
      <p:sp>
        <p:nvSpPr>
          <p:cNvPr id="3" name="Marcador de contenido 2">
            <a:extLst>
              <a:ext uri="{FF2B5EF4-FFF2-40B4-BE49-F238E27FC236}">
                <a16:creationId xmlns:a16="http://schemas.microsoft.com/office/drawing/2014/main" id="{5B63A965-E1BB-F48B-2408-5149AA62476A}"/>
              </a:ext>
            </a:extLst>
          </p:cNvPr>
          <p:cNvSpPr>
            <a:spLocks noGrp="1"/>
          </p:cNvSpPr>
          <p:nvPr>
            <p:ph idx="1"/>
          </p:nvPr>
        </p:nvSpPr>
        <p:spPr>
          <a:xfrm>
            <a:off x="1304017" y="2015733"/>
            <a:ext cx="6815731" cy="4021267"/>
          </a:xfrm>
        </p:spPr>
        <p:txBody>
          <a:bodyPr>
            <a:normAutofit/>
          </a:bodyPr>
          <a:lstStyle/>
          <a:p>
            <a:pPr>
              <a:buClr>
                <a:srgbClr val="FE9CE1"/>
              </a:buClr>
            </a:pPr>
            <a:r>
              <a:rPr lang="es-MX" b="0" i="0" u="none" strike="noStrike">
                <a:solidFill>
                  <a:srgbClr val="FFFFFE"/>
                </a:solidFill>
                <a:effectLst/>
                <a:latin typeface="-apple-system"/>
              </a:rPr>
              <a:t>En el estudio de Otero y Taddei (2018) se analizan diferentes estructuras para medir el nivel de competitividad en empresas. </a:t>
            </a:r>
          </a:p>
          <a:p>
            <a:pPr>
              <a:buClr>
                <a:srgbClr val="FE9CE1"/>
              </a:buClr>
            </a:pPr>
            <a:r>
              <a:rPr lang="es-MX" b="0" i="0" u="none" strike="noStrike">
                <a:solidFill>
                  <a:srgbClr val="FFFFFE"/>
                </a:solidFill>
                <a:effectLst/>
                <a:latin typeface="-apple-system"/>
              </a:rPr>
              <a:t> Estas estructuras incluyen indicadores como la productividad, la rentabilidad, la eficiencia y la innovación. </a:t>
            </a:r>
            <a:endParaRPr lang="es-MX">
              <a:solidFill>
                <a:srgbClr val="FFFFFE"/>
              </a:solidFill>
              <a:latin typeface="-apple-system"/>
            </a:endParaRPr>
          </a:p>
          <a:p>
            <a:pPr>
              <a:buClr>
                <a:srgbClr val="FE9CE1"/>
              </a:buClr>
            </a:pPr>
            <a:r>
              <a:rPr lang="es-MX" b="0" i="0" u="none" strike="noStrike">
                <a:solidFill>
                  <a:srgbClr val="FFFFFE"/>
                </a:solidFill>
                <a:effectLst/>
                <a:latin typeface="-apple-system"/>
              </a:rPr>
              <a:t>El estudio concluye que es importante reflexionar sobre la importancia de medir la competitividad bajo un esquema mucho más integral, que tenga en cuenta no solo los aspectos económicos sino también los sociales y ambientales.</a:t>
            </a:r>
            <a:endParaRPr lang="es-MX">
              <a:solidFill>
                <a:srgbClr val="FFFFFE"/>
              </a:solidFill>
            </a:endParaRPr>
          </a:p>
        </p:txBody>
      </p:sp>
    </p:spTree>
    <p:extLst>
      <p:ext uri="{BB962C8B-B14F-4D97-AF65-F5344CB8AC3E}">
        <p14:creationId xmlns:p14="http://schemas.microsoft.com/office/powerpoint/2010/main" val="208719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Imagen 4" descr="Three neatly stacked books">
            <a:extLst>
              <a:ext uri="{FF2B5EF4-FFF2-40B4-BE49-F238E27FC236}">
                <a16:creationId xmlns:a16="http://schemas.microsoft.com/office/drawing/2014/main" id="{3463061F-0C84-A228-32F0-38D9C4755504}"/>
              </a:ext>
            </a:extLst>
          </p:cNvPr>
          <p:cNvPicPr>
            <a:picLocks noChangeAspect="1"/>
          </p:cNvPicPr>
          <p:nvPr/>
        </p:nvPicPr>
        <p:blipFill rotWithShape="1">
          <a:blip r:embed="rId2">
            <a:extLst>
              <a:ext uri="{28A0092B-C50C-407E-A947-70E740481C1C}">
                <a14:useLocalDpi xmlns:a14="http://schemas.microsoft.com/office/drawing/2010/main" val="0"/>
              </a:ext>
            </a:extLst>
          </a:blip>
          <a:srcRect t="18905" r="9090" b="4484"/>
          <a:stretch/>
        </p:blipFill>
        <p:spPr>
          <a:xfrm>
            <a:off x="2" y="10"/>
            <a:ext cx="12191695" cy="6857990"/>
          </a:xfrm>
          <a:prstGeom prst="rect">
            <a:avLst/>
          </a:prstGeom>
        </p:spPr>
      </p:pic>
      <p:sp>
        <p:nvSpPr>
          <p:cNvPr id="9" name="Rectangle 8">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C36B12-BD74-2566-73C2-BD6BE74A3551}"/>
              </a:ext>
            </a:extLst>
          </p:cNvPr>
          <p:cNvSpPr>
            <a:spLocks noGrp="1"/>
          </p:cNvSpPr>
          <p:nvPr>
            <p:ph type="title"/>
          </p:nvPr>
        </p:nvSpPr>
        <p:spPr>
          <a:xfrm>
            <a:off x="1304017" y="804520"/>
            <a:ext cx="6815731" cy="1049235"/>
          </a:xfrm>
        </p:spPr>
        <p:txBody>
          <a:bodyPr>
            <a:normAutofit/>
          </a:bodyPr>
          <a:lstStyle/>
          <a:p>
            <a:r>
              <a:rPr lang="es-MX">
                <a:solidFill>
                  <a:srgbClr val="FFFFFE"/>
                </a:solidFill>
              </a:rPr>
              <a:t>Reflexiones finales</a:t>
            </a:r>
          </a:p>
        </p:txBody>
      </p:sp>
      <p:cxnSp>
        <p:nvCxnSpPr>
          <p:cNvPr id="11" name="Straight Connector 10">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A66B5D"/>
            </a:solidFill>
          </a:ln>
        </p:spPr>
        <p:style>
          <a:lnRef idx="3">
            <a:schemeClr val="accent1"/>
          </a:lnRef>
          <a:fillRef idx="0">
            <a:schemeClr val="accent1"/>
          </a:fillRef>
          <a:effectRef idx="2">
            <a:schemeClr val="accent1"/>
          </a:effectRef>
          <a:fontRef idx="minor">
            <a:schemeClr val="tx1"/>
          </a:fontRef>
        </p:style>
      </p:cxnSp>
      <p:sp>
        <p:nvSpPr>
          <p:cNvPr id="3" name="Marcador de contenido 2">
            <a:extLst>
              <a:ext uri="{FF2B5EF4-FFF2-40B4-BE49-F238E27FC236}">
                <a16:creationId xmlns:a16="http://schemas.microsoft.com/office/drawing/2014/main" id="{4EBEAA89-73F0-A0AF-2195-A4B32120AEE5}"/>
              </a:ext>
            </a:extLst>
          </p:cNvPr>
          <p:cNvSpPr>
            <a:spLocks noGrp="1"/>
          </p:cNvSpPr>
          <p:nvPr>
            <p:ph idx="1"/>
          </p:nvPr>
        </p:nvSpPr>
        <p:spPr>
          <a:xfrm>
            <a:off x="1304017" y="2015733"/>
            <a:ext cx="6815731" cy="4021267"/>
          </a:xfrm>
        </p:spPr>
        <p:txBody>
          <a:bodyPr>
            <a:normAutofit/>
          </a:bodyPr>
          <a:lstStyle/>
          <a:p>
            <a:pPr>
              <a:lnSpc>
                <a:spcPct val="110000"/>
              </a:lnSpc>
              <a:buClr>
                <a:srgbClr val="A66B5D"/>
              </a:buClr>
            </a:pPr>
            <a:r>
              <a:rPr lang="es-MX" b="0" i="0" u="none" strike="noStrike">
                <a:solidFill>
                  <a:srgbClr val="FFFFFE"/>
                </a:solidFill>
                <a:effectLst/>
                <a:latin typeface="-apple-system"/>
              </a:rPr>
              <a:t>- La competitividad es un fenómeno emergente, contingente y variado que afecta y condiciona a la organización tanto a nivel externo como interno. - Es importante reconocer las bases de la organización como elementos internos vinculados al desempeño de las personas de la organización. –</a:t>
            </a:r>
          </a:p>
          <a:p>
            <a:pPr>
              <a:lnSpc>
                <a:spcPct val="110000"/>
              </a:lnSpc>
              <a:buClr>
                <a:srgbClr val="A66B5D"/>
              </a:buClr>
            </a:pPr>
            <a:r>
              <a:rPr lang="es-MX" b="0" i="0" u="none" strike="noStrike">
                <a:solidFill>
                  <a:srgbClr val="FFFFFE"/>
                </a:solidFill>
                <a:effectLst/>
                <a:latin typeface="-apple-system"/>
              </a:rPr>
              <a:t>La mirada sistémica de la competitividad ha contribuido al desarrollo de metodologías en diferentes ámbitos de aplicación, contribuyendo a una discusión transdisciplinaria e integral. </a:t>
            </a:r>
          </a:p>
          <a:p>
            <a:pPr>
              <a:lnSpc>
                <a:spcPct val="110000"/>
              </a:lnSpc>
              <a:buClr>
                <a:srgbClr val="A66B5D"/>
              </a:buClr>
            </a:pPr>
            <a:r>
              <a:rPr lang="es-MX" b="0" i="0" u="none" strike="noStrike">
                <a:solidFill>
                  <a:srgbClr val="FFFFFE"/>
                </a:solidFill>
                <a:effectLst/>
                <a:latin typeface="-apple-system"/>
              </a:rPr>
              <a:t>La gestión organizacional cada vez se debe tomar en cuenta para garantizar su comprensión.</a:t>
            </a:r>
            <a:endParaRPr lang="es-MX">
              <a:solidFill>
                <a:srgbClr val="FFFFFE"/>
              </a:solidFill>
            </a:endParaRPr>
          </a:p>
        </p:txBody>
      </p:sp>
    </p:spTree>
    <p:extLst>
      <p:ext uri="{BB962C8B-B14F-4D97-AF65-F5344CB8AC3E}">
        <p14:creationId xmlns:p14="http://schemas.microsoft.com/office/powerpoint/2010/main" val="339444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5D534D-FE3A-CBD0-E65F-0C110DFDF162}"/>
              </a:ext>
            </a:extLst>
          </p:cNvPr>
          <p:cNvSpPr>
            <a:spLocks noGrp="1"/>
          </p:cNvSpPr>
          <p:nvPr>
            <p:ph idx="1"/>
          </p:nvPr>
        </p:nvSpPr>
        <p:spPr>
          <a:xfrm>
            <a:off x="1451579" y="2015734"/>
            <a:ext cx="5435733" cy="3450613"/>
          </a:xfrm>
        </p:spPr>
        <p:txBody>
          <a:bodyPr>
            <a:normAutofit/>
          </a:bodyPr>
          <a:lstStyle/>
          <a:p>
            <a:pPr>
              <a:lnSpc>
                <a:spcPct val="110000"/>
              </a:lnSpc>
            </a:pPr>
            <a:r>
              <a:rPr lang="es-MX" sz="1700" b="0" i="0" u="none" strike="noStrike">
                <a:effectLst/>
                <a:latin typeface="-apple-system"/>
              </a:rPr>
              <a:t>La evaluación de la competitividad debe tener en cuenta no solo los aspectos económicos sino también los sociales y ambientales. </a:t>
            </a:r>
          </a:p>
          <a:p>
            <a:pPr>
              <a:lnSpc>
                <a:spcPct val="110000"/>
              </a:lnSpc>
            </a:pPr>
            <a:r>
              <a:rPr lang="es-MX" sz="1700" b="0" i="0" u="none" strike="noStrike">
                <a:effectLst/>
                <a:latin typeface="-apple-system"/>
              </a:rPr>
              <a:t>Es importante generar un pensamiento estratégico contextualizado que permita consolidar la competitividad con sentido de responsabilidad social. </a:t>
            </a:r>
          </a:p>
          <a:p>
            <a:pPr>
              <a:lnSpc>
                <a:spcPct val="110000"/>
              </a:lnSpc>
            </a:pPr>
            <a:r>
              <a:rPr lang="es-MX" sz="1700" b="0" i="0" u="none" strike="noStrike">
                <a:effectLst/>
                <a:latin typeface="-apple-system"/>
              </a:rPr>
              <a:t>Una buena gestión empresarial es fundamental para mejorar la competitividad, ya que permite optimizar los recursos y mejorar la eficiencia. </a:t>
            </a:r>
            <a:endParaRPr lang="es-MX" sz="1700"/>
          </a:p>
        </p:txBody>
      </p:sp>
      <p:grpSp>
        <p:nvGrpSpPr>
          <p:cNvPr id="9" name="Group 8">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0" name="Rectangle 9">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Imagen 4" descr="Vintage aircraft">
            <a:extLst>
              <a:ext uri="{FF2B5EF4-FFF2-40B4-BE49-F238E27FC236}">
                <a16:creationId xmlns:a16="http://schemas.microsoft.com/office/drawing/2014/main" id="{E024C6C7-7889-675F-5427-833DD0D0F7A3}"/>
              </a:ext>
            </a:extLst>
          </p:cNvPr>
          <p:cNvPicPr>
            <a:picLocks noChangeAspect="1"/>
          </p:cNvPicPr>
          <p:nvPr/>
        </p:nvPicPr>
        <p:blipFill rotWithShape="1">
          <a:blip r:embed="rId2">
            <a:extLst>
              <a:ext uri="{28A0092B-C50C-407E-A947-70E740481C1C}">
                <a14:useLocalDpi xmlns:a14="http://schemas.microsoft.com/office/drawing/2010/main" val="0"/>
              </a:ext>
            </a:extLst>
          </a:blip>
          <a:srcRect l="28706" r="3" b="3"/>
          <a:stretch/>
        </p:blipFill>
        <p:spPr>
          <a:xfrm>
            <a:off x="7554139" y="2174242"/>
            <a:ext cx="3336989" cy="3124351"/>
          </a:xfrm>
          <a:prstGeom prst="rect">
            <a:avLst/>
          </a:prstGeom>
        </p:spPr>
      </p:pic>
    </p:spTree>
    <p:extLst>
      <p:ext uri="{BB962C8B-B14F-4D97-AF65-F5344CB8AC3E}">
        <p14:creationId xmlns:p14="http://schemas.microsoft.com/office/powerpoint/2010/main" val="303506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afas encima de un libro">
            <a:extLst>
              <a:ext uri="{FF2B5EF4-FFF2-40B4-BE49-F238E27FC236}">
                <a16:creationId xmlns:a16="http://schemas.microsoft.com/office/drawing/2014/main" id="{725F0ECC-06D0-F174-6550-6EFCD8B1AC11}"/>
              </a:ext>
            </a:extLst>
          </p:cNvPr>
          <p:cNvPicPr>
            <a:picLocks noChangeAspect="1"/>
          </p:cNvPicPr>
          <p:nvPr/>
        </p:nvPicPr>
        <p:blipFill rotWithShape="1">
          <a:blip r:embed="rId2">
            <a:alphaModFix amt="50000"/>
          </a:blip>
          <a:srcRect t="14111" r="-1" b="981"/>
          <a:stretch/>
        </p:blipFill>
        <p:spPr>
          <a:xfrm>
            <a:off x="305" y="10"/>
            <a:ext cx="12191695" cy="6857990"/>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6" name="Rectangle 2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8" name="Straight Connector 2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5317750-01E1-8252-530F-DD3813DCAFB5}"/>
              </a:ext>
            </a:extLst>
          </p:cNvPr>
          <p:cNvSpPr>
            <a:spLocks noGrp="1"/>
          </p:cNvSpPr>
          <p:nvPr>
            <p:ph idx="1"/>
          </p:nvPr>
        </p:nvSpPr>
        <p:spPr>
          <a:xfrm>
            <a:off x="4976636" y="1193800"/>
            <a:ext cx="6085091" cy="4699000"/>
          </a:xfrm>
        </p:spPr>
        <p:txBody>
          <a:bodyPr anchor="ctr">
            <a:normAutofit/>
          </a:bodyPr>
          <a:lstStyle/>
          <a:p>
            <a:r>
              <a:rPr lang="es-MX" dirty="0"/>
              <a:t>Dr. César Vega Zárate </a:t>
            </a:r>
          </a:p>
          <a:p>
            <a:r>
              <a:rPr lang="es-MX" dirty="0"/>
              <a:t>Universidad Veracruzana, México </a:t>
            </a:r>
          </a:p>
          <a:p>
            <a:r>
              <a:rPr lang="es-MX" dirty="0"/>
              <a:t>Contacto: </a:t>
            </a:r>
            <a:r>
              <a:rPr lang="es-MX" dirty="0" err="1"/>
              <a:t>cevega@uv.mx</a:t>
            </a:r>
            <a:endParaRPr lang="es-MX" dirty="0"/>
          </a:p>
        </p:txBody>
      </p:sp>
      <p:sp>
        <p:nvSpPr>
          <p:cNvPr id="3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5" name="Entrada de lápiz 14">
                <a:extLst>
                  <a:ext uri="{FF2B5EF4-FFF2-40B4-BE49-F238E27FC236}">
                    <a16:creationId xmlns:a16="http://schemas.microsoft.com/office/drawing/2014/main" id="{33DA8B0F-B927-5940-D68C-66EF928CC17D}"/>
                  </a:ext>
                </a:extLst>
              </p14:cNvPr>
              <p14:cNvContentPartPr/>
              <p14:nvPr/>
            </p14:nvContentPartPr>
            <p14:xfrm>
              <a:off x="1792101" y="2434761"/>
              <a:ext cx="38160" cy="15480"/>
            </p14:xfrm>
          </p:contentPart>
        </mc:Choice>
        <mc:Fallback xmlns="">
          <p:pic>
            <p:nvPicPr>
              <p:cNvPr id="15" name="Entrada de lápiz 14">
                <a:extLst>
                  <a:ext uri="{FF2B5EF4-FFF2-40B4-BE49-F238E27FC236}">
                    <a16:creationId xmlns:a16="http://schemas.microsoft.com/office/drawing/2014/main" id="{33DA8B0F-B927-5940-D68C-66EF928CC17D}"/>
                  </a:ext>
                </a:extLst>
              </p:cNvPr>
              <p:cNvPicPr/>
              <p:nvPr/>
            </p:nvPicPr>
            <p:blipFill>
              <a:blip r:embed="rId4"/>
              <a:stretch>
                <a:fillRect/>
              </a:stretch>
            </p:blipFill>
            <p:spPr>
              <a:xfrm>
                <a:off x="1776621" y="2419641"/>
                <a:ext cx="68760" cy="46080"/>
              </a:xfrm>
              <a:prstGeom prst="rect">
                <a:avLst/>
              </a:prstGeom>
            </p:spPr>
          </p:pic>
        </mc:Fallback>
      </mc:AlternateContent>
      <p:pic>
        <p:nvPicPr>
          <p:cNvPr id="19" name="Imagen 18">
            <a:extLst>
              <a:ext uri="{FF2B5EF4-FFF2-40B4-BE49-F238E27FC236}">
                <a16:creationId xmlns:a16="http://schemas.microsoft.com/office/drawing/2014/main" id="{68165397-9C71-781B-101C-4BE55071733F}"/>
              </a:ext>
            </a:extLst>
          </p:cNvPr>
          <p:cNvPicPr>
            <a:picLocks noChangeAspect="1"/>
          </p:cNvPicPr>
          <p:nvPr/>
        </p:nvPicPr>
        <p:blipFill>
          <a:blip r:embed="rId5"/>
          <a:stretch>
            <a:fillRect/>
          </a:stretch>
        </p:blipFill>
        <p:spPr>
          <a:xfrm>
            <a:off x="1293348" y="2379756"/>
            <a:ext cx="2553015" cy="2334809"/>
          </a:xfrm>
          <a:prstGeom prst="rect">
            <a:avLst/>
          </a:prstGeom>
        </p:spPr>
      </p:pic>
      <mc:AlternateContent xmlns:mc="http://schemas.openxmlformats.org/markup-compatibility/2006" xmlns:p14="http://schemas.microsoft.com/office/powerpoint/2010/main">
        <mc:Choice Requires="p14">
          <p:contentPart p14:bwMode="auto" r:id="rId6">
            <p14:nvContentPartPr>
              <p14:cNvPr id="21" name="Entrada de lápiz 20">
                <a:extLst>
                  <a:ext uri="{FF2B5EF4-FFF2-40B4-BE49-F238E27FC236}">
                    <a16:creationId xmlns:a16="http://schemas.microsoft.com/office/drawing/2014/main" id="{273B685A-1777-C932-AAAD-5F1965B2B60C}"/>
                  </a:ext>
                </a:extLst>
              </p14:cNvPr>
              <p14:cNvContentPartPr/>
              <p14:nvPr/>
            </p14:nvContentPartPr>
            <p14:xfrm>
              <a:off x="6176541" y="3547161"/>
              <a:ext cx="15480" cy="22320"/>
            </p14:xfrm>
          </p:contentPart>
        </mc:Choice>
        <mc:Fallback xmlns="">
          <p:pic>
            <p:nvPicPr>
              <p:cNvPr id="21" name="Entrada de lápiz 20">
                <a:extLst>
                  <a:ext uri="{FF2B5EF4-FFF2-40B4-BE49-F238E27FC236}">
                    <a16:creationId xmlns:a16="http://schemas.microsoft.com/office/drawing/2014/main" id="{273B685A-1777-C932-AAAD-5F1965B2B60C}"/>
                  </a:ext>
                </a:extLst>
              </p:cNvPr>
              <p:cNvPicPr/>
              <p:nvPr/>
            </p:nvPicPr>
            <p:blipFill>
              <a:blip r:embed="rId7"/>
              <a:stretch>
                <a:fillRect/>
              </a:stretch>
            </p:blipFill>
            <p:spPr>
              <a:xfrm>
                <a:off x="6161421" y="3531681"/>
                <a:ext cx="46080" cy="52560"/>
              </a:xfrm>
              <a:prstGeom prst="rect">
                <a:avLst/>
              </a:prstGeom>
            </p:spPr>
          </p:pic>
        </mc:Fallback>
      </mc:AlternateContent>
    </p:spTree>
    <p:extLst>
      <p:ext uri="{BB962C8B-B14F-4D97-AF65-F5344CB8AC3E}">
        <p14:creationId xmlns:p14="http://schemas.microsoft.com/office/powerpoint/2010/main" val="2000671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5D6A3-7C5E-B1D4-DE1B-645DD9F98776}"/>
              </a:ext>
            </a:extLst>
          </p:cNvPr>
          <p:cNvSpPr>
            <a:spLocks noGrp="1"/>
          </p:cNvSpPr>
          <p:nvPr>
            <p:ph type="title"/>
          </p:nvPr>
        </p:nvSpPr>
        <p:spPr>
          <a:xfrm>
            <a:off x="6513788" y="365125"/>
            <a:ext cx="4840010" cy="1807305"/>
          </a:xfrm>
        </p:spPr>
        <p:txBody>
          <a:bodyPr>
            <a:normAutofit/>
          </a:bodyPr>
          <a:lstStyle/>
          <a:p>
            <a:r>
              <a:rPr lang="es-MX"/>
              <a:t>Estructura de la ponencia</a:t>
            </a:r>
            <a:endParaRPr lang="es-MX" dirty="0"/>
          </a:p>
        </p:txBody>
      </p:sp>
      <p:sp>
        <p:nvSpPr>
          <p:cNvPr id="3" name="Marcador de contenido 2">
            <a:extLst>
              <a:ext uri="{FF2B5EF4-FFF2-40B4-BE49-F238E27FC236}">
                <a16:creationId xmlns:a16="http://schemas.microsoft.com/office/drawing/2014/main" id="{EAA1BC73-52A1-A711-64D2-6F5F5D22F2C3}"/>
              </a:ext>
            </a:extLst>
          </p:cNvPr>
          <p:cNvSpPr>
            <a:spLocks noGrp="1"/>
          </p:cNvSpPr>
          <p:nvPr>
            <p:ph idx="1"/>
          </p:nvPr>
        </p:nvSpPr>
        <p:spPr>
          <a:xfrm>
            <a:off x="6513788" y="2333297"/>
            <a:ext cx="4840010" cy="3843666"/>
          </a:xfrm>
        </p:spPr>
        <p:txBody>
          <a:bodyPr>
            <a:normAutofit/>
          </a:bodyPr>
          <a:lstStyle/>
          <a:p>
            <a:r>
              <a:rPr lang="es-MX" sz="2000"/>
              <a:t>Introducción</a:t>
            </a:r>
          </a:p>
          <a:p>
            <a:r>
              <a:rPr lang="es-MX" sz="2000"/>
              <a:t>Taxonomía conceptual de la competitividad sistémica ante la gestion de las organizaciones</a:t>
            </a:r>
          </a:p>
          <a:p>
            <a:r>
              <a:rPr lang="es-MX" sz="2000"/>
              <a:t>Medición de la competitividad en el mundo y en Mexico</a:t>
            </a:r>
          </a:p>
          <a:p>
            <a:r>
              <a:rPr lang="es-MX" sz="2000"/>
              <a:t>Estudios desde la gestión organizacional</a:t>
            </a:r>
          </a:p>
          <a:p>
            <a:r>
              <a:rPr lang="es-MX" sz="2000"/>
              <a:t>Reflexiones finales</a:t>
            </a:r>
          </a:p>
        </p:txBody>
      </p:sp>
      <p:pic>
        <p:nvPicPr>
          <p:cNvPr id="18" name="Picture 4" descr="Representación en 3D de piezas de juego atadas con una cuerda">
            <a:extLst>
              <a:ext uri="{FF2B5EF4-FFF2-40B4-BE49-F238E27FC236}">
                <a16:creationId xmlns:a16="http://schemas.microsoft.com/office/drawing/2014/main" id="{D905402D-DC70-E89C-229E-1E93D6164732}"/>
              </a:ext>
            </a:extLst>
          </p:cNvPr>
          <p:cNvPicPr>
            <a:picLocks noChangeAspect="1"/>
          </p:cNvPicPr>
          <p:nvPr/>
        </p:nvPicPr>
        <p:blipFill rotWithShape="1">
          <a:blip r:embed="rId2"/>
          <a:srcRect l="3468" r="2964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9590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F50BD-1EA1-469B-35C5-4E4323742C31}"/>
              </a:ext>
            </a:extLst>
          </p:cNvPr>
          <p:cNvSpPr>
            <a:spLocks noGrp="1"/>
          </p:cNvSpPr>
          <p:nvPr>
            <p:ph type="title"/>
          </p:nvPr>
        </p:nvSpPr>
        <p:spPr>
          <a:xfrm>
            <a:off x="836679" y="723898"/>
            <a:ext cx="6002110" cy="1495425"/>
          </a:xfrm>
        </p:spPr>
        <p:txBody>
          <a:bodyPr>
            <a:normAutofit/>
          </a:bodyPr>
          <a:lstStyle/>
          <a:p>
            <a:r>
              <a:rPr lang="es-MX" sz="4000"/>
              <a:t>A modo de introducción </a:t>
            </a:r>
          </a:p>
        </p:txBody>
      </p:sp>
      <p:sp>
        <p:nvSpPr>
          <p:cNvPr id="3" name="Marcador de contenido 2">
            <a:extLst>
              <a:ext uri="{FF2B5EF4-FFF2-40B4-BE49-F238E27FC236}">
                <a16:creationId xmlns:a16="http://schemas.microsoft.com/office/drawing/2014/main" id="{3773D78F-F625-E96D-1964-8B27529EFF67}"/>
              </a:ext>
            </a:extLst>
          </p:cNvPr>
          <p:cNvSpPr>
            <a:spLocks noGrp="1"/>
          </p:cNvSpPr>
          <p:nvPr>
            <p:ph idx="1"/>
          </p:nvPr>
        </p:nvSpPr>
        <p:spPr>
          <a:xfrm>
            <a:off x="836680" y="2405067"/>
            <a:ext cx="6002110" cy="3729034"/>
          </a:xfrm>
        </p:spPr>
        <p:txBody>
          <a:bodyPr>
            <a:normAutofit/>
          </a:bodyPr>
          <a:lstStyle/>
          <a:p>
            <a:r>
              <a:rPr lang="es-MX" sz="2000"/>
              <a:t>La competitividad es un fenómeno complejo que se puede medir a través de diferentes niveles sistémicos.</a:t>
            </a:r>
          </a:p>
          <a:p>
            <a:r>
              <a:rPr lang="es-MX" sz="2000"/>
              <a:t> Es importante incluir el nivel micro en el análisis de la competitividad para identificar las fortalezas y debilidades específicas de cada empresa.</a:t>
            </a:r>
          </a:p>
          <a:p>
            <a:r>
              <a:rPr lang="es-MX" sz="2000"/>
              <a:t> La gestión organizacional es un factor clave para determinar el éxito o fracaso de una empresa en términos de competitividad.</a:t>
            </a:r>
          </a:p>
        </p:txBody>
      </p:sp>
      <p:pic>
        <p:nvPicPr>
          <p:cNvPr id="19" name="Picture 5" descr="Lupa resalta un rendimiento económico decreciente">
            <a:extLst>
              <a:ext uri="{FF2B5EF4-FFF2-40B4-BE49-F238E27FC236}">
                <a16:creationId xmlns:a16="http://schemas.microsoft.com/office/drawing/2014/main" id="{B5BAE40B-5350-F196-18D4-9B3B71E53842}"/>
              </a:ext>
            </a:extLst>
          </p:cNvPr>
          <p:cNvPicPr>
            <a:picLocks noChangeAspect="1"/>
          </p:cNvPicPr>
          <p:nvPr/>
        </p:nvPicPr>
        <p:blipFill rotWithShape="1">
          <a:blip r:embed="rId2"/>
          <a:srcRect l="10421" r="40985" b="-1"/>
          <a:stretch/>
        </p:blipFill>
        <p:spPr>
          <a:xfrm>
            <a:off x="7199440" y="10"/>
            <a:ext cx="4992560"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id="{0BC8EFFC-71F2-0D9B-EADE-7EC45026559C}"/>
                  </a:ext>
                </a:extLst>
              </p14:cNvPr>
              <p14:cNvContentPartPr/>
              <p14:nvPr/>
            </p14:nvContentPartPr>
            <p14:xfrm>
              <a:off x="2699301" y="2068281"/>
              <a:ext cx="38160" cy="7920"/>
            </p14:xfrm>
          </p:contentPart>
        </mc:Choice>
        <mc:Fallback xmlns="">
          <p:pic>
            <p:nvPicPr>
              <p:cNvPr id="4" name="Entrada de lápiz 3">
                <a:extLst>
                  <a:ext uri="{FF2B5EF4-FFF2-40B4-BE49-F238E27FC236}">
                    <a16:creationId xmlns:a16="http://schemas.microsoft.com/office/drawing/2014/main" id="{0BC8EFFC-71F2-0D9B-EADE-7EC45026559C}"/>
                  </a:ext>
                </a:extLst>
              </p:cNvPr>
              <p:cNvPicPr/>
              <p:nvPr/>
            </p:nvPicPr>
            <p:blipFill>
              <a:blip r:embed="rId4"/>
              <a:stretch>
                <a:fillRect/>
              </a:stretch>
            </p:blipFill>
            <p:spPr>
              <a:xfrm>
                <a:off x="2683821" y="2052801"/>
                <a:ext cx="68760" cy="38520"/>
              </a:xfrm>
              <a:prstGeom prst="rect">
                <a:avLst/>
              </a:prstGeom>
            </p:spPr>
          </p:pic>
        </mc:Fallback>
      </mc:AlternateContent>
    </p:spTree>
    <p:extLst>
      <p:ext uri="{BB962C8B-B14F-4D97-AF65-F5344CB8AC3E}">
        <p14:creationId xmlns:p14="http://schemas.microsoft.com/office/powerpoint/2010/main" val="108573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ompecabezas blanco con una pieza roja">
            <a:extLst>
              <a:ext uri="{FF2B5EF4-FFF2-40B4-BE49-F238E27FC236}">
                <a16:creationId xmlns:a16="http://schemas.microsoft.com/office/drawing/2014/main" id="{4AAE43A3-D80C-1D54-0E2B-B4C60BAC889A}"/>
              </a:ext>
            </a:extLst>
          </p:cNvPr>
          <p:cNvPicPr>
            <a:picLocks noChangeAspect="1"/>
          </p:cNvPicPr>
          <p:nvPr/>
        </p:nvPicPr>
        <p:blipFill rotWithShape="1">
          <a:blip r:embed="rId2"/>
          <a:srcRect l="11146" r="9542"/>
          <a:stretch/>
        </p:blipFill>
        <p:spPr>
          <a:xfrm>
            <a:off x="1" y="10"/>
            <a:ext cx="9669642" cy="6857990"/>
          </a:xfrm>
          <a:prstGeom prst="rect">
            <a:avLst/>
          </a:prstGeom>
        </p:spPr>
      </p:pic>
      <p:sp>
        <p:nvSpPr>
          <p:cNvPr id="3" name="Marcador de contenido 2">
            <a:extLst>
              <a:ext uri="{FF2B5EF4-FFF2-40B4-BE49-F238E27FC236}">
                <a16:creationId xmlns:a16="http://schemas.microsoft.com/office/drawing/2014/main" id="{B69AC9BE-6C0D-6946-8031-CBC84A2A945B}"/>
              </a:ext>
            </a:extLst>
          </p:cNvPr>
          <p:cNvSpPr>
            <a:spLocks noGrp="1"/>
          </p:cNvSpPr>
          <p:nvPr>
            <p:ph idx="1"/>
          </p:nvPr>
        </p:nvSpPr>
        <p:spPr>
          <a:xfrm>
            <a:off x="7517864" y="2136321"/>
            <a:ext cx="4306605" cy="2585357"/>
          </a:xfrm>
        </p:spPr>
        <p:txBody>
          <a:bodyPr>
            <a:normAutofit fontScale="92500" lnSpcReduction="20000"/>
          </a:bodyPr>
          <a:lstStyle/>
          <a:p>
            <a:r>
              <a:rPr lang="es-MX" b="0" i="0" u="none" strike="noStrike">
                <a:effectLst/>
                <a:latin typeface="-apple-system"/>
              </a:rPr>
              <a:t>El objetivo principal del documento es reflexionar sobre la importancia de medir la competitividad desde una perspectiva más integral. </a:t>
            </a:r>
          </a:p>
          <a:p>
            <a:r>
              <a:rPr lang="es-MX" b="0" i="0" u="none" strike="noStrike">
                <a:effectLst/>
                <a:latin typeface="-apple-system"/>
              </a:rPr>
              <a:t>Se mostrará evidencia empírica de algunas metodologías que han contribuido a medir tal fenómeno desde la óptica de las organizaciones. </a:t>
            </a:r>
            <a:endParaRPr lang="es-MX"/>
          </a:p>
        </p:txBody>
      </p:sp>
    </p:spTree>
    <p:extLst>
      <p:ext uri="{BB962C8B-B14F-4D97-AF65-F5344CB8AC3E}">
        <p14:creationId xmlns:p14="http://schemas.microsoft.com/office/powerpoint/2010/main" val="149710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806AA-2FA4-093A-7616-89413C4B1F40}"/>
              </a:ext>
            </a:extLst>
          </p:cNvPr>
          <p:cNvSpPr>
            <a:spLocks noGrp="1"/>
          </p:cNvSpPr>
          <p:nvPr>
            <p:ph type="title"/>
          </p:nvPr>
        </p:nvSpPr>
        <p:spPr>
          <a:xfrm>
            <a:off x="1451579" y="804519"/>
            <a:ext cx="9603275" cy="1049235"/>
          </a:xfrm>
        </p:spPr>
        <p:txBody>
          <a:bodyPr>
            <a:normAutofit/>
          </a:bodyPr>
          <a:lstStyle/>
          <a:p>
            <a:r>
              <a:rPr lang="es-MX" dirty="0"/>
              <a:t>Taxonomía de la competitividad sistémica </a:t>
            </a:r>
          </a:p>
        </p:txBody>
      </p:sp>
      <p:pic>
        <p:nvPicPr>
          <p:cNvPr id="6" name="Imagen 6">
            <a:extLst>
              <a:ext uri="{FF2B5EF4-FFF2-40B4-BE49-F238E27FC236}">
                <a16:creationId xmlns:a16="http://schemas.microsoft.com/office/drawing/2014/main" id="{1C3C0BD7-1E97-669C-0D5F-C1D626F81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45" y="1853754"/>
            <a:ext cx="6551954" cy="4111350"/>
          </a:xfrm>
          <a:prstGeom prst="rect">
            <a:avLst/>
          </a:prstGeom>
        </p:spPr>
      </p:pic>
      <p:sp>
        <p:nvSpPr>
          <p:cNvPr id="3" name="Marcador de contenido 2">
            <a:extLst>
              <a:ext uri="{FF2B5EF4-FFF2-40B4-BE49-F238E27FC236}">
                <a16:creationId xmlns:a16="http://schemas.microsoft.com/office/drawing/2014/main" id="{24F70939-F6A6-555B-9986-4FA6D316F3DA}"/>
              </a:ext>
            </a:extLst>
          </p:cNvPr>
          <p:cNvSpPr>
            <a:spLocks noGrp="1"/>
          </p:cNvSpPr>
          <p:nvPr>
            <p:ph idx="1"/>
          </p:nvPr>
        </p:nvSpPr>
        <p:spPr>
          <a:xfrm>
            <a:off x="6892299" y="2015734"/>
            <a:ext cx="4162555" cy="3450613"/>
          </a:xfrm>
        </p:spPr>
        <p:txBody>
          <a:bodyPr>
            <a:normAutofit/>
          </a:bodyPr>
          <a:lstStyle/>
          <a:p>
            <a:r>
              <a:rPr lang="es-MX" b="0" i="0" u="none" strike="noStrike" dirty="0">
                <a:effectLst/>
                <a:latin typeface="-apple-system"/>
              </a:rPr>
              <a:t>La taxonomía conceptual es una herramienta que permite clasificar y organizar los conceptos relacionados con la competitividad empresarial.</a:t>
            </a:r>
          </a:p>
          <a:p>
            <a:endParaRPr lang="es-MX" dirty="0"/>
          </a:p>
        </p:txBody>
      </p:sp>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id="{4629631C-66ED-3852-42EC-65218A8E3423}"/>
                  </a:ext>
                </a:extLst>
              </p14:cNvPr>
              <p14:cNvContentPartPr/>
              <p14:nvPr/>
            </p14:nvContentPartPr>
            <p14:xfrm>
              <a:off x="8279661" y="2979081"/>
              <a:ext cx="28800" cy="15480"/>
            </p14:xfrm>
          </p:contentPart>
        </mc:Choice>
        <mc:Fallback xmlns="">
          <p:pic>
            <p:nvPicPr>
              <p:cNvPr id="4" name="Entrada de lápiz 3">
                <a:extLst>
                  <a:ext uri="{FF2B5EF4-FFF2-40B4-BE49-F238E27FC236}">
                    <a16:creationId xmlns:a16="http://schemas.microsoft.com/office/drawing/2014/main" id="{4629631C-66ED-3852-42EC-65218A8E3423}"/>
                  </a:ext>
                </a:extLst>
              </p:cNvPr>
              <p:cNvPicPr/>
              <p:nvPr/>
            </p:nvPicPr>
            <p:blipFill>
              <a:blip r:embed="rId4"/>
              <a:stretch>
                <a:fillRect/>
              </a:stretch>
            </p:blipFill>
            <p:spPr>
              <a:xfrm>
                <a:off x="8264181" y="2963601"/>
                <a:ext cx="59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trada de lápiz 4">
                <a:extLst>
                  <a:ext uri="{FF2B5EF4-FFF2-40B4-BE49-F238E27FC236}">
                    <a16:creationId xmlns:a16="http://schemas.microsoft.com/office/drawing/2014/main" id="{A3AD11D0-967A-1A15-1B68-C0B9043ADE29}"/>
                  </a:ext>
                </a:extLst>
              </p14:cNvPr>
              <p14:cNvContentPartPr/>
              <p14:nvPr/>
            </p14:nvContentPartPr>
            <p14:xfrm>
              <a:off x="8365341" y="3145401"/>
              <a:ext cx="11160" cy="7920"/>
            </p14:xfrm>
          </p:contentPart>
        </mc:Choice>
        <mc:Fallback xmlns="">
          <p:pic>
            <p:nvPicPr>
              <p:cNvPr id="5" name="Entrada de lápiz 4">
                <a:extLst>
                  <a:ext uri="{FF2B5EF4-FFF2-40B4-BE49-F238E27FC236}">
                    <a16:creationId xmlns:a16="http://schemas.microsoft.com/office/drawing/2014/main" id="{A3AD11D0-967A-1A15-1B68-C0B9043ADE29}"/>
                  </a:ext>
                </a:extLst>
              </p:cNvPr>
              <p:cNvPicPr/>
              <p:nvPr/>
            </p:nvPicPr>
            <p:blipFill>
              <a:blip r:embed="rId6"/>
              <a:stretch>
                <a:fillRect/>
              </a:stretch>
            </p:blipFill>
            <p:spPr>
              <a:xfrm>
                <a:off x="8349861" y="3129921"/>
                <a:ext cx="41760" cy="38520"/>
              </a:xfrm>
              <a:prstGeom prst="rect">
                <a:avLst/>
              </a:prstGeom>
            </p:spPr>
          </p:pic>
        </mc:Fallback>
      </mc:AlternateContent>
    </p:spTree>
    <p:extLst>
      <p:ext uri="{BB962C8B-B14F-4D97-AF65-F5344CB8AC3E}">
        <p14:creationId xmlns:p14="http://schemas.microsoft.com/office/powerpoint/2010/main" val="63988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A59669-65F5-7A7D-90FD-E3EEEC0DFD6F}"/>
              </a:ext>
            </a:extLst>
          </p:cNvPr>
          <p:cNvSpPr>
            <a:spLocks noGrp="1"/>
          </p:cNvSpPr>
          <p:nvPr>
            <p:ph idx="1"/>
          </p:nvPr>
        </p:nvSpPr>
        <p:spPr>
          <a:xfrm>
            <a:off x="5772978" y="1240077"/>
            <a:ext cx="6034827" cy="4916465"/>
          </a:xfrm>
        </p:spPr>
        <p:txBody>
          <a:bodyPr anchor="t">
            <a:normAutofit/>
          </a:bodyPr>
          <a:lstStyle/>
          <a:p>
            <a:r>
              <a:rPr lang="es-MX" b="0" i="0" u="none" strike="noStrike" dirty="0">
                <a:effectLst/>
                <a:latin typeface="-apple-system"/>
              </a:rPr>
              <a:t>La taxonomía conceptual permite identificar los diferentes factores que influyen en la competitividad empresarial.</a:t>
            </a:r>
          </a:p>
          <a:p>
            <a:r>
              <a:rPr lang="es-MX" b="0" i="0" u="none" strike="noStrike" dirty="0">
                <a:effectLst/>
                <a:latin typeface="-apple-system"/>
              </a:rPr>
              <a:t> Cada nivel de análisis tiene su propia perspectiva y enfoque para entender la competitividad. </a:t>
            </a:r>
          </a:p>
          <a:p>
            <a:r>
              <a:rPr lang="es-MX" b="0" i="0" u="none" strike="noStrike" dirty="0">
                <a:effectLst/>
                <a:latin typeface="-apple-system"/>
              </a:rPr>
              <a:t>Es importante considerar los tres niveles de análisis para tener una visión integral de la competitividad empresarial. </a:t>
            </a:r>
          </a:p>
          <a:p>
            <a:r>
              <a:rPr lang="es-MX" b="0" i="0" u="none" strike="noStrike" dirty="0">
                <a:effectLst/>
                <a:latin typeface="-apple-system"/>
              </a:rPr>
              <a:t>La gestión empresarial es un factor clave en el nivel micro para determinar el éxito o fracaso de una empresa en términos de competitividad. </a:t>
            </a:r>
            <a:endParaRPr lang="es-MX" dirty="0"/>
          </a:p>
        </p:txBody>
      </p:sp>
      <p:pic>
        <p:nvPicPr>
          <p:cNvPr id="4" name="Imagen 4" descr="Hanging light bulb on">
            <a:extLst>
              <a:ext uri="{FF2B5EF4-FFF2-40B4-BE49-F238E27FC236}">
                <a16:creationId xmlns:a16="http://schemas.microsoft.com/office/drawing/2014/main" id="{38A35F49-BD8E-3B19-F472-893D98C50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8" y="1568875"/>
            <a:ext cx="5077093" cy="3262105"/>
          </a:xfrm>
          <a:prstGeom prst="rect">
            <a:avLst/>
          </a:prstGeom>
        </p:spPr>
      </p:pic>
    </p:spTree>
    <p:extLst>
      <p:ext uri="{BB962C8B-B14F-4D97-AF65-F5344CB8AC3E}">
        <p14:creationId xmlns:p14="http://schemas.microsoft.com/office/powerpoint/2010/main" val="131037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0FAB4E4C-818A-587C-77E1-0C9EAD6C7340}"/>
              </a:ext>
            </a:extLst>
          </p:cNvPr>
          <p:cNvSpPr>
            <a:spLocks noGrp="1"/>
          </p:cNvSpPr>
          <p:nvPr>
            <p:ph type="title"/>
          </p:nvPr>
        </p:nvSpPr>
        <p:spPr>
          <a:xfrm>
            <a:off x="860612" y="1138228"/>
            <a:ext cx="3793685" cy="3858767"/>
          </a:xfrm>
        </p:spPr>
        <p:txBody>
          <a:bodyPr anchor="ctr">
            <a:normAutofit/>
          </a:bodyPr>
          <a:lstStyle/>
          <a:p>
            <a:r>
              <a:rPr lang="es-MX" sz="3300"/>
              <a:t>Medición de la competitividad</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1"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AA7CC8E-B223-7A07-BFFA-1421BF0CFA36}"/>
              </a:ext>
            </a:extLst>
          </p:cNvPr>
          <p:cNvSpPr>
            <a:spLocks noGrp="1"/>
          </p:cNvSpPr>
          <p:nvPr>
            <p:ph idx="1"/>
          </p:nvPr>
        </p:nvSpPr>
        <p:spPr>
          <a:xfrm>
            <a:off x="5584483" y="1138228"/>
            <a:ext cx="5440680" cy="3858768"/>
          </a:xfrm>
        </p:spPr>
        <p:txBody>
          <a:bodyPr anchor="ctr">
            <a:normAutofit/>
          </a:bodyPr>
          <a:lstStyle/>
          <a:p>
            <a:pPr>
              <a:lnSpc>
                <a:spcPct val="110000"/>
              </a:lnSpc>
            </a:pPr>
            <a:r>
              <a:rPr lang="es-MX" sz="1600" b="0" i="0" u="none" strike="noStrike">
                <a:solidFill>
                  <a:srgbClr val="000000"/>
                </a:solidFill>
                <a:effectLst/>
                <a:latin typeface="-apple-system"/>
              </a:rPr>
              <a:t>La medición de la competitividad en el ámbito organizacional ha sido una actividad recurrente. </a:t>
            </a:r>
          </a:p>
          <a:p>
            <a:pPr>
              <a:lnSpc>
                <a:spcPct val="110000"/>
              </a:lnSpc>
            </a:pPr>
            <a:r>
              <a:rPr lang="es-MX" sz="1600" b="0" i="0" u="none" strike="noStrike">
                <a:solidFill>
                  <a:srgbClr val="000000"/>
                </a:solidFill>
                <a:effectLst/>
                <a:latin typeface="-apple-system"/>
              </a:rPr>
              <a:t> Existe una fuerte vinculación entre la organización y su entorno, por lo que es importante medir la competitividad de manera integral. </a:t>
            </a:r>
          </a:p>
          <a:p>
            <a:pPr>
              <a:lnSpc>
                <a:spcPct val="110000"/>
              </a:lnSpc>
            </a:pPr>
            <a:r>
              <a:rPr lang="es-MX" sz="1600" b="0" i="0" u="none" strike="noStrike">
                <a:solidFill>
                  <a:srgbClr val="000000"/>
                </a:solidFill>
                <a:effectLst/>
                <a:latin typeface="-apple-system"/>
              </a:rPr>
              <a:t> Los organismos internacionales como el Banco Mundial y el Foro Económico Mundial han propuesto metodologías para medir y comprender la competitividad como una realidad no aislada al entorno de las organizaciones. </a:t>
            </a:r>
          </a:p>
          <a:p>
            <a:pPr>
              <a:lnSpc>
                <a:spcPct val="110000"/>
              </a:lnSpc>
            </a:pPr>
            <a:r>
              <a:rPr lang="es-MX" sz="1600" b="0" i="0" u="none" strike="noStrike">
                <a:solidFill>
                  <a:srgbClr val="000000"/>
                </a:solidFill>
                <a:effectLst/>
                <a:latin typeface="-apple-system"/>
              </a:rPr>
              <a:t> Estas metodologías se enfocan en los niveles macro, meta y meso de análisis.</a:t>
            </a:r>
            <a:endParaRPr lang="es-MX" sz="1600">
              <a:solidFill>
                <a:srgbClr val="000000"/>
              </a:solidFill>
            </a:endParaRP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82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Gráfico en un documento con un bolígrafo">
            <a:extLst>
              <a:ext uri="{FF2B5EF4-FFF2-40B4-BE49-F238E27FC236}">
                <a16:creationId xmlns:a16="http://schemas.microsoft.com/office/drawing/2014/main" id="{95729609-919B-F83E-660B-950402E690FE}"/>
              </a:ext>
            </a:extLst>
          </p:cNvPr>
          <p:cNvPicPr>
            <a:picLocks noChangeAspect="1"/>
          </p:cNvPicPr>
          <p:nvPr/>
        </p:nvPicPr>
        <p:blipFill rotWithShape="1">
          <a:blip r:embed="rId2"/>
          <a:srcRect t="5366" r="9090" b="18023"/>
          <a:stretch/>
        </p:blipFill>
        <p:spPr>
          <a:xfrm>
            <a:off x="305" y="10"/>
            <a:ext cx="12191695" cy="6857990"/>
          </a:xfrm>
          <a:prstGeom prst="rect">
            <a:avLst/>
          </a:prstGeom>
        </p:spPr>
      </p:pic>
      <p:sp>
        <p:nvSpPr>
          <p:cNvPr id="24" name="Rectangle 23">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F52B02-E94A-E537-039A-5036EB914D43}"/>
              </a:ext>
            </a:extLst>
          </p:cNvPr>
          <p:cNvSpPr>
            <a:spLocks noGrp="1"/>
          </p:cNvSpPr>
          <p:nvPr>
            <p:ph type="title"/>
          </p:nvPr>
        </p:nvSpPr>
        <p:spPr>
          <a:xfrm>
            <a:off x="1304017" y="804520"/>
            <a:ext cx="6815731" cy="1049235"/>
          </a:xfrm>
        </p:spPr>
        <p:txBody>
          <a:bodyPr>
            <a:normAutofit/>
          </a:bodyPr>
          <a:lstStyle/>
          <a:p>
            <a:r>
              <a:rPr lang="es-MX">
                <a:solidFill>
                  <a:srgbClr val="FFFFFE"/>
                </a:solidFill>
              </a:rPr>
              <a:t>Bases para la medición de la competitividad</a:t>
            </a:r>
          </a:p>
        </p:txBody>
      </p:sp>
      <p:cxnSp>
        <p:nvCxnSpPr>
          <p:cNvPr id="26" name="Straight Connector 25">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427CB1"/>
            </a:solidFill>
          </a:ln>
        </p:spPr>
        <p:style>
          <a:lnRef idx="3">
            <a:schemeClr val="accent1"/>
          </a:lnRef>
          <a:fillRef idx="0">
            <a:schemeClr val="accent1"/>
          </a:fillRef>
          <a:effectRef idx="2">
            <a:schemeClr val="accent1"/>
          </a:effectRef>
          <a:fontRef idx="minor">
            <a:schemeClr val="tx1"/>
          </a:fontRef>
        </p:style>
      </p:cxnSp>
      <p:sp>
        <p:nvSpPr>
          <p:cNvPr id="3" name="Marcador de contenido 2">
            <a:extLst>
              <a:ext uri="{FF2B5EF4-FFF2-40B4-BE49-F238E27FC236}">
                <a16:creationId xmlns:a16="http://schemas.microsoft.com/office/drawing/2014/main" id="{5D6233EF-AAD2-49CF-06BB-6EE269913647}"/>
              </a:ext>
            </a:extLst>
          </p:cNvPr>
          <p:cNvSpPr>
            <a:spLocks noGrp="1"/>
          </p:cNvSpPr>
          <p:nvPr>
            <p:ph idx="1"/>
          </p:nvPr>
        </p:nvSpPr>
        <p:spPr>
          <a:xfrm>
            <a:off x="1304017" y="2015733"/>
            <a:ext cx="6815731" cy="4021267"/>
          </a:xfrm>
        </p:spPr>
        <p:txBody>
          <a:bodyPr>
            <a:normAutofit/>
          </a:bodyPr>
          <a:lstStyle/>
          <a:p>
            <a:pPr>
              <a:lnSpc>
                <a:spcPct val="110000"/>
              </a:lnSpc>
              <a:buClr>
                <a:srgbClr val="427CB1"/>
              </a:buClr>
            </a:pPr>
            <a:r>
              <a:rPr lang="es-MX" sz="1900" b="0" i="0" u="none" strike="noStrike">
                <a:solidFill>
                  <a:srgbClr val="FFFFFE"/>
                </a:solidFill>
                <a:effectLst/>
                <a:latin typeface="-apple-system"/>
              </a:rPr>
              <a:t>A pesar de que los niveles macro, meta y meso son importantes para entender la competitividad empresarial, el nivel micro ha sido poco considerado en dichos análisis. - El nivel micro se enfoca principalmente en la gestión empresarial y es el resultado de la interacción de los otros niveles.</a:t>
            </a:r>
          </a:p>
          <a:p>
            <a:pPr>
              <a:lnSpc>
                <a:spcPct val="110000"/>
              </a:lnSpc>
              <a:buClr>
                <a:srgbClr val="427CB1"/>
              </a:buClr>
            </a:pPr>
            <a:r>
              <a:rPr lang="es-MX" sz="1900" b="0" i="0" u="none" strike="noStrike">
                <a:solidFill>
                  <a:srgbClr val="FFFFFE"/>
                </a:solidFill>
                <a:effectLst/>
                <a:latin typeface="-apple-system"/>
              </a:rPr>
              <a:t> Es importante considerar el nivel micro para identificar las fortalezas y debilidades específicas de cada empresa. </a:t>
            </a:r>
          </a:p>
          <a:p>
            <a:pPr>
              <a:lnSpc>
                <a:spcPct val="110000"/>
              </a:lnSpc>
              <a:buClr>
                <a:srgbClr val="427CB1"/>
              </a:buClr>
            </a:pPr>
            <a:r>
              <a:rPr lang="es-MX" sz="1900" b="0" i="0" u="none" strike="noStrike">
                <a:solidFill>
                  <a:srgbClr val="FFFFFE"/>
                </a:solidFill>
                <a:effectLst/>
                <a:latin typeface="-apple-system"/>
              </a:rPr>
              <a:t> Existen diferentes estructuras para medir el nivel de competitividad en empresas, pero es necesario reflexionar sobre la importancia de medir la competitividad bajo un esquema mucho más integral.</a:t>
            </a:r>
            <a:endParaRPr lang="es-MX" sz="1900">
              <a:solidFill>
                <a:srgbClr val="FFFFFE"/>
              </a:solidFill>
            </a:endParaRPr>
          </a:p>
        </p:txBody>
      </p:sp>
    </p:spTree>
    <p:extLst>
      <p:ext uri="{BB962C8B-B14F-4D97-AF65-F5344CB8AC3E}">
        <p14:creationId xmlns:p14="http://schemas.microsoft.com/office/powerpoint/2010/main" val="302308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Imagen 5" descr="Transparent padlock">
            <a:extLst>
              <a:ext uri="{FF2B5EF4-FFF2-40B4-BE49-F238E27FC236}">
                <a16:creationId xmlns:a16="http://schemas.microsoft.com/office/drawing/2014/main" id="{A6101E70-EAC1-B46F-B4FF-D8A147C22031}"/>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1927"/>
          <a:stretch/>
        </p:blipFill>
        <p:spPr>
          <a:xfrm>
            <a:off x="2" y="10"/>
            <a:ext cx="12191695" cy="6857990"/>
          </a:xfrm>
          <a:prstGeom prst="rect">
            <a:avLst/>
          </a:prstGeom>
        </p:spPr>
      </p:pic>
      <p:sp>
        <p:nvSpPr>
          <p:cNvPr id="26" name="Rectangle 25">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6CA22C-9CDB-2DE5-9400-FB62C1B9C441}"/>
              </a:ext>
            </a:extLst>
          </p:cNvPr>
          <p:cNvSpPr>
            <a:spLocks noGrp="1"/>
          </p:cNvSpPr>
          <p:nvPr>
            <p:ph type="title"/>
          </p:nvPr>
        </p:nvSpPr>
        <p:spPr>
          <a:xfrm>
            <a:off x="4063421" y="804520"/>
            <a:ext cx="6815731" cy="1049235"/>
          </a:xfrm>
        </p:spPr>
        <p:txBody>
          <a:bodyPr>
            <a:normAutofit/>
          </a:bodyPr>
          <a:lstStyle/>
          <a:p>
            <a:r>
              <a:rPr lang="es-MX">
                <a:solidFill>
                  <a:srgbClr val="FFFFFE"/>
                </a:solidFill>
              </a:rPr>
              <a:t>Algunos estudios sobre el elemento micro</a:t>
            </a:r>
          </a:p>
        </p:txBody>
      </p:sp>
      <p:cxnSp>
        <p:nvCxnSpPr>
          <p:cNvPr id="28" name="Straight Connector 27">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C8917E"/>
            </a:solidFill>
          </a:ln>
        </p:spPr>
        <p:style>
          <a:lnRef idx="3">
            <a:schemeClr val="accent1"/>
          </a:lnRef>
          <a:fillRef idx="0">
            <a:schemeClr val="accent1"/>
          </a:fillRef>
          <a:effectRef idx="2">
            <a:schemeClr val="accent1"/>
          </a:effectRef>
          <a:fontRef idx="minor">
            <a:schemeClr val="tx1"/>
          </a:fontRef>
        </p:style>
      </p:cxnSp>
      <p:sp>
        <p:nvSpPr>
          <p:cNvPr id="3" name="Marcador de contenido 2">
            <a:extLst>
              <a:ext uri="{FF2B5EF4-FFF2-40B4-BE49-F238E27FC236}">
                <a16:creationId xmlns:a16="http://schemas.microsoft.com/office/drawing/2014/main" id="{7690AC25-978A-B5B5-7E31-DAE6C12AC3B2}"/>
              </a:ext>
            </a:extLst>
          </p:cNvPr>
          <p:cNvSpPr>
            <a:spLocks noGrp="1"/>
          </p:cNvSpPr>
          <p:nvPr>
            <p:ph idx="1"/>
          </p:nvPr>
        </p:nvSpPr>
        <p:spPr>
          <a:xfrm>
            <a:off x="4063421" y="2015733"/>
            <a:ext cx="6815731" cy="4021267"/>
          </a:xfrm>
        </p:spPr>
        <p:txBody>
          <a:bodyPr>
            <a:normAutofit/>
          </a:bodyPr>
          <a:lstStyle/>
          <a:p>
            <a:pPr>
              <a:buClr>
                <a:srgbClr val="C8917E"/>
              </a:buClr>
            </a:pPr>
            <a:r>
              <a:rPr lang="es-MX" b="0" i="0" u="none" strike="noStrike">
                <a:solidFill>
                  <a:srgbClr val="FFFFFE"/>
                </a:solidFill>
                <a:effectLst/>
                <a:latin typeface="-apple-system"/>
              </a:rPr>
              <a:t>En el estudio de Viteri Moya et al. (2011) se analiza la relación entre la innovación y la competitividad empresarial. </a:t>
            </a:r>
          </a:p>
          <a:p>
            <a:pPr>
              <a:buClr>
                <a:srgbClr val="C8917E"/>
              </a:buClr>
            </a:pPr>
            <a:r>
              <a:rPr lang="es-MX" b="0" i="0" u="none" strike="noStrike">
                <a:solidFill>
                  <a:srgbClr val="FFFFFE"/>
                </a:solidFill>
                <a:effectLst/>
                <a:latin typeface="-apple-system"/>
              </a:rPr>
              <a:t>La innovación es un factor clave para mejorar la competitividad de las empresas, ya que les permite adaptarse a los cambios del mercado y mejorar su eficiencia. </a:t>
            </a:r>
          </a:p>
          <a:p>
            <a:pPr>
              <a:buClr>
                <a:srgbClr val="C8917E"/>
              </a:buClr>
            </a:pPr>
            <a:r>
              <a:rPr lang="es-MX" b="0" i="0" u="none" strike="noStrike">
                <a:solidFill>
                  <a:srgbClr val="FFFFFE"/>
                </a:solidFill>
                <a:effectLst/>
                <a:latin typeface="-apple-system"/>
              </a:rPr>
              <a:t> El estudio concluye que existe una relación positiva entre la innovación y la competitividad empresarial, y que las empresas que invierten en innovación tienen mayores posibilidades de éxito.</a:t>
            </a:r>
            <a:endParaRPr lang="es-MX">
              <a:solidFill>
                <a:srgbClr val="FFFFFE"/>
              </a:solidFill>
            </a:endParaRPr>
          </a:p>
        </p:txBody>
      </p:sp>
    </p:spTree>
    <p:extLst>
      <p:ext uri="{BB962C8B-B14F-4D97-AF65-F5344CB8AC3E}">
        <p14:creationId xmlns:p14="http://schemas.microsoft.com/office/powerpoint/2010/main" val="2086580075"/>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15</Slides>
  <Notes>0</Notes>
  <HiddenSlides>0</HiddenSlide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Galería</vt:lpstr>
      <vt:lpstr>PONENCIA</vt:lpstr>
      <vt:lpstr>Estructura de la ponencia</vt:lpstr>
      <vt:lpstr>A modo de introducción </vt:lpstr>
      <vt:lpstr>Presentación de PowerPoint</vt:lpstr>
      <vt:lpstr>Taxonomía de la competitividad sistémica </vt:lpstr>
      <vt:lpstr>Presentación de PowerPoint</vt:lpstr>
      <vt:lpstr>Medición de la competitividad</vt:lpstr>
      <vt:lpstr>Bases para la medición de la competitividad</vt:lpstr>
      <vt:lpstr>Algunos estudios sobre el elemento micro</vt:lpstr>
      <vt:lpstr>Presentación de PowerPoint</vt:lpstr>
      <vt:lpstr>Presentación de PowerPoint</vt:lpstr>
      <vt:lpstr>Presentación de PowerPoint</vt:lpstr>
      <vt:lpstr>Reflexiones finales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Vega Zarate Cesar</dc:creator>
  <cp:lastModifiedBy>Vega Zarate Cesar</cp:lastModifiedBy>
  <cp:revision>4</cp:revision>
  <dcterms:created xsi:type="dcterms:W3CDTF">2023-05-28T05:54:14Z</dcterms:created>
  <dcterms:modified xsi:type="dcterms:W3CDTF">2023-05-28T06:41:20Z</dcterms:modified>
</cp:coreProperties>
</file>