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0" r:id="rId2"/>
    <p:sldId id="259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54"/>
    <a:srgbClr val="711C34"/>
    <a:srgbClr val="D75B7E"/>
    <a:srgbClr val="E1CDCC"/>
    <a:srgbClr val="FF0000"/>
    <a:srgbClr val="00FF00"/>
    <a:srgbClr val="0000FF"/>
    <a:srgbClr val="FDDF03"/>
    <a:srgbClr val="0B2653"/>
    <a:srgbClr val="0E2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82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104858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58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58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37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38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39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40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21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2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2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2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26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2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2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2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42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4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4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4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47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48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49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50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1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5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5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5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5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5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5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5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17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18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19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61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2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64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665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66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67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68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631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10486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48633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634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48635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1048577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048578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1588B-0266-40F5-AE2B-4E5241FF6EAD}" type="datetimeFigureOut">
              <a:rPr lang="es-ES" smtClean="0"/>
              <a:t>24/05/2023</a:t>
            </a:fld>
            <a:endParaRPr lang="es-ES"/>
          </a:p>
        </p:txBody>
      </p:sp>
      <p:sp>
        <p:nvSpPr>
          <p:cNvPr id="1048579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048580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89AD1-56D5-4A43-BC2B-C17322C5A3DF}" type="slidenum">
              <a:rPr lang="es-ES" smtClean="0"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CCCCFF"/>
            </a:gs>
            <a:gs pos="27000">
              <a:srgbClr val="002060"/>
            </a:gs>
            <a:gs pos="84000">
              <a:srgbClr val="0F294E"/>
            </a:gs>
            <a:gs pos="100000">
              <a:srgbClr val="0A1B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ángulo redondeado 8"/>
          <p:cNvSpPr/>
          <p:nvPr/>
        </p:nvSpPr>
        <p:spPr>
          <a:xfrm flipH="1">
            <a:off x="0" y="0"/>
            <a:ext cx="12096000" cy="1044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11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DB61C"/>
              </a:solidFill>
            </a:endParaRPr>
          </a:p>
        </p:txBody>
      </p:sp>
      <p:grpSp>
        <p:nvGrpSpPr>
          <p:cNvPr id="17" name="Grupo 116"/>
          <p:cNvGrpSpPr/>
          <p:nvPr/>
        </p:nvGrpSpPr>
        <p:grpSpPr>
          <a:xfrm>
            <a:off x="8064190" y="1218017"/>
            <a:ext cx="4070537" cy="2241469"/>
            <a:chOff x="8068702" y="1492338"/>
            <a:chExt cx="4070537" cy="1876282"/>
          </a:xfrm>
        </p:grpSpPr>
        <p:sp>
          <p:nvSpPr>
            <p:cNvPr id="1048587" name="Rectángulo redondeado 18"/>
            <p:cNvSpPr/>
            <p:nvPr/>
          </p:nvSpPr>
          <p:spPr>
            <a:xfrm flipH="1">
              <a:off x="8068702" y="1604620"/>
              <a:ext cx="4070537" cy="1764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588" name="Rectángulo redondeado 21"/>
            <p:cNvSpPr/>
            <p:nvPr/>
          </p:nvSpPr>
          <p:spPr>
            <a:xfrm>
              <a:off x="9275287" y="1492338"/>
              <a:ext cx="1656000" cy="251264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Métodos</a:t>
              </a:r>
              <a:endParaRPr lang="es-ES" sz="1600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18" name="Grupo 105"/>
          <p:cNvGrpSpPr/>
          <p:nvPr/>
        </p:nvGrpSpPr>
        <p:grpSpPr>
          <a:xfrm>
            <a:off x="29725" y="1021302"/>
            <a:ext cx="3342082" cy="3313454"/>
            <a:chOff x="43245" y="1495168"/>
            <a:chExt cx="3342082" cy="3313454"/>
          </a:xfrm>
        </p:grpSpPr>
        <p:sp>
          <p:nvSpPr>
            <p:cNvPr id="1048589" name="Rectángulo redondeado 16"/>
            <p:cNvSpPr/>
            <p:nvPr/>
          </p:nvSpPr>
          <p:spPr>
            <a:xfrm flipH="1">
              <a:off x="43245" y="1604622"/>
              <a:ext cx="3342082" cy="3204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590" name="Rectángulo redondeado 9"/>
            <p:cNvSpPr/>
            <p:nvPr/>
          </p:nvSpPr>
          <p:spPr>
            <a:xfrm>
              <a:off x="884813" y="1495168"/>
              <a:ext cx="1656000" cy="287273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Antecedentes</a:t>
              </a:r>
              <a:endParaRPr lang="es-ES" sz="1400" b="1" cap="all" dirty="0">
                <a:solidFill>
                  <a:srgbClr val="FDDF03"/>
                </a:solidFill>
              </a:endParaRPr>
            </a:p>
          </p:txBody>
        </p:sp>
      </p:grpSp>
      <p:sp>
        <p:nvSpPr>
          <p:cNvPr id="1048591" name="CuadroTexto 10"/>
          <p:cNvSpPr txBox="1"/>
          <p:nvPr/>
        </p:nvSpPr>
        <p:spPr>
          <a:xfrm>
            <a:off x="139372" y="1504695"/>
            <a:ext cx="3152097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085643">
              <a:defRPr/>
            </a:pP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 En 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Cuba hay </a:t>
            </a: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múltiples 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industrias cuyos efluentes contienen como contaminantes metales y </a:t>
            </a: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metaloides.</a:t>
            </a:r>
          </a:p>
          <a:p>
            <a:pPr lvl="0" algn="just" defTabSz="3085643">
              <a:defRPr/>
            </a:pPr>
            <a:endParaRPr lang="es-ES" sz="10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 defTabSz="3085643">
              <a:defRPr/>
            </a:pP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Villa Clara no queda rezagada en esto; al contrario, muestra altos niveles de contaminación. </a:t>
            </a:r>
            <a:endParaRPr lang="es-ES" sz="10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 defTabSz="3085643">
              <a:defRPr/>
            </a:pPr>
            <a:endParaRPr lang="es-ES" sz="105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 defTabSz="3085643">
              <a:defRPr/>
            </a:pP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-En entornos 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contaminados con metales pesados, e</a:t>
            </a: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mpleo 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es-ES" sz="10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polifosfatos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como remediadores del </a:t>
            </a: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suelos.</a:t>
            </a:r>
          </a:p>
          <a:p>
            <a:pPr lvl="0" algn="just" defTabSz="3085643">
              <a:defRPr/>
            </a:pPr>
            <a:endParaRPr lang="es-ES" sz="1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48592" name="CuadroTexto 11"/>
          <p:cNvSpPr txBox="1"/>
          <p:nvPr/>
        </p:nvSpPr>
        <p:spPr>
          <a:xfrm>
            <a:off x="131525" y="3268463"/>
            <a:ext cx="3088557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085643">
              <a:defRPr/>
            </a:pPr>
            <a:r>
              <a:rPr lang="es-ES" sz="1400" b="1" cap="small" dirty="0" smtClean="0">
                <a:solidFill>
                  <a:srgbClr val="711C34"/>
                </a:solidFill>
              </a:rPr>
              <a:t>Objetivos: 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Describir los mecanismos toxicológicos asociados a los metales y metaloides y profundizar en la enzima </a:t>
            </a:r>
            <a:r>
              <a:rPr lang="es-ES" sz="10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trimetafosfatasa</a:t>
            </a:r>
            <a:r>
              <a:rPr lang="es-ES" sz="1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y sus sustratos para descontaminar los suelos afectados. </a:t>
            </a:r>
          </a:p>
        </p:txBody>
      </p:sp>
      <p:grpSp>
        <p:nvGrpSpPr>
          <p:cNvPr id="19" name="Grupo 104"/>
          <p:cNvGrpSpPr/>
          <p:nvPr/>
        </p:nvGrpSpPr>
        <p:grpSpPr>
          <a:xfrm>
            <a:off x="3452813" y="1007236"/>
            <a:ext cx="4505302" cy="5326845"/>
            <a:chOff x="3468413" y="1492338"/>
            <a:chExt cx="4505302" cy="5294615"/>
          </a:xfrm>
        </p:grpSpPr>
        <p:sp>
          <p:nvSpPr>
            <p:cNvPr id="1048593" name="Rectángulo redondeado 30"/>
            <p:cNvSpPr/>
            <p:nvPr/>
          </p:nvSpPr>
          <p:spPr>
            <a:xfrm flipH="1">
              <a:off x="3468413" y="1604621"/>
              <a:ext cx="4505302" cy="51823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48594" name="Rectángulo redondeado 31"/>
            <p:cNvSpPr/>
            <p:nvPr/>
          </p:nvSpPr>
          <p:spPr>
            <a:xfrm>
              <a:off x="4892377" y="1492338"/>
              <a:ext cx="1656000" cy="273813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RESULTADOS</a:t>
              </a:r>
              <a:endParaRPr lang="es-ES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20" name="Grupo 38"/>
          <p:cNvGrpSpPr/>
          <p:nvPr/>
        </p:nvGrpSpPr>
        <p:grpSpPr>
          <a:xfrm>
            <a:off x="1832190" y="-10489"/>
            <a:ext cx="10265621" cy="1054489"/>
            <a:chOff x="1885534" y="52354"/>
            <a:chExt cx="10243910" cy="967286"/>
          </a:xfrm>
        </p:grpSpPr>
        <p:grpSp>
          <p:nvGrpSpPr>
            <p:cNvPr id="21" name="Grupo 34"/>
            <p:cNvGrpSpPr/>
            <p:nvPr/>
          </p:nvGrpSpPr>
          <p:grpSpPr>
            <a:xfrm>
              <a:off x="1942480" y="53046"/>
              <a:ext cx="10186964" cy="966594"/>
              <a:chOff x="1761884" y="53046"/>
              <a:chExt cx="9204293" cy="966594"/>
            </a:xfrm>
            <a:solidFill>
              <a:srgbClr val="711C34"/>
            </a:solidFill>
          </p:grpSpPr>
          <p:sp>
            <p:nvSpPr>
              <p:cNvPr id="1048596" name="Rectángulo redondeado 32"/>
              <p:cNvSpPr/>
              <p:nvPr/>
            </p:nvSpPr>
            <p:spPr>
              <a:xfrm>
                <a:off x="2674332" y="53046"/>
                <a:ext cx="8291845" cy="966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8597" name="Rectángulo 33"/>
              <p:cNvSpPr/>
              <p:nvPr/>
            </p:nvSpPr>
            <p:spPr>
              <a:xfrm>
                <a:off x="1761884" y="63064"/>
                <a:ext cx="1034950" cy="956576"/>
              </a:xfrm>
              <a:prstGeom prst="rect">
                <a:avLst/>
              </a:prstGeom>
              <a:solidFill>
                <a:srgbClr val="711C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48598" name="CuadroTexto 35"/>
            <p:cNvSpPr txBox="1"/>
            <p:nvPr/>
          </p:nvSpPr>
          <p:spPr>
            <a:xfrm>
              <a:off x="1885534" y="52354"/>
              <a:ext cx="10176404" cy="33878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b="1" dirty="0">
                  <a:solidFill>
                    <a:srgbClr val="FDDF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SIMPOSIO INTERNACIONAL DE GESTIÓN AMBIENTAL PARA EL DESARROLLO SOSTENIBLE</a:t>
              </a:r>
            </a:p>
          </p:txBody>
        </p:sp>
      </p:grpSp>
      <p:pic>
        <p:nvPicPr>
          <p:cNvPr id="2097152" name="Picture 6" descr="Identificador Saber UH con 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25" y="156311"/>
            <a:ext cx="1679276" cy="413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CuadroTexto 62"/>
          <p:cNvSpPr txBox="1"/>
          <p:nvPr/>
        </p:nvSpPr>
        <p:spPr>
          <a:xfrm>
            <a:off x="1956906" y="271990"/>
            <a:ext cx="10073256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>
                <a:solidFill>
                  <a:srgbClr val="FFFF00"/>
                </a:solidFill>
              </a:rPr>
              <a:t>APLICACIONES DE LA ENZIMA TRIMETAFOSFATASA Y LOS POLIFOSFATOS EN LA BIORREMEDIACIÓN DE METALES PESADOS. </a:t>
            </a:r>
            <a:endParaRPr lang="es-ES" sz="1100" dirty="0" smtClean="0">
              <a:solidFill>
                <a:srgbClr val="FEEA54"/>
              </a:solidFill>
            </a:endParaRPr>
          </a:p>
          <a:p>
            <a:r>
              <a:rPr lang="es-ES" sz="1100" u="sng" dirty="0">
                <a:solidFill>
                  <a:srgbClr val="FEEA54"/>
                </a:solidFill>
              </a:rPr>
              <a:t>Lidia González Méndez</a:t>
            </a:r>
            <a:r>
              <a:rPr lang="es-ES" sz="1100" u="sng" baseline="30000" dirty="0">
                <a:solidFill>
                  <a:srgbClr val="FEEA54"/>
                </a:solidFill>
              </a:rPr>
              <a:t>1</a:t>
            </a:r>
            <a:r>
              <a:rPr lang="es-ES" sz="1100" dirty="0">
                <a:solidFill>
                  <a:srgbClr val="FEEA54"/>
                </a:solidFill>
              </a:rPr>
              <a:t>, Ahmed Amaury Ruiz Moré</a:t>
            </a:r>
            <a:r>
              <a:rPr lang="es-ES" sz="1100" baseline="30000" dirty="0">
                <a:solidFill>
                  <a:srgbClr val="FEEA54"/>
                </a:solidFill>
              </a:rPr>
              <a:t>2</a:t>
            </a:r>
            <a:r>
              <a:rPr lang="es-ES" sz="1100" dirty="0">
                <a:solidFill>
                  <a:srgbClr val="FEEA54"/>
                </a:solidFill>
              </a:rPr>
              <a:t>, Elena Carvajal Ciomina</a:t>
            </a:r>
            <a:r>
              <a:rPr lang="es-ES" sz="1100" baseline="30000" dirty="0">
                <a:solidFill>
                  <a:srgbClr val="FEEA54"/>
                </a:solidFill>
              </a:rPr>
              <a:t>1</a:t>
            </a:r>
            <a:r>
              <a:rPr lang="es-ES" sz="1100" dirty="0">
                <a:solidFill>
                  <a:srgbClr val="FEEA54"/>
                </a:solidFill>
              </a:rPr>
              <a:t>, Carmen Xiomara Moré Chang</a:t>
            </a:r>
            <a:r>
              <a:rPr lang="es-ES" sz="1100" baseline="30000" dirty="0">
                <a:solidFill>
                  <a:srgbClr val="FEEA54"/>
                </a:solidFill>
              </a:rPr>
              <a:t>3</a:t>
            </a:r>
            <a:r>
              <a:rPr lang="es-ES" sz="1100" dirty="0">
                <a:solidFill>
                  <a:srgbClr val="FEEA54"/>
                </a:solidFill>
              </a:rPr>
              <a:t>, </a:t>
            </a:r>
            <a:r>
              <a:rPr lang="es-ES" sz="1100" dirty="0" err="1">
                <a:solidFill>
                  <a:srgbClr val="FEEA54"/>
                </a:solidFill>
              </a:rPr>
              <a:t>Mayda</a:t>
            </a:r>
            <a:r>
              <a:rPr lang="es-ES" sz="1100" dirty="0">
                <a:solidFill>
                  <a:srgbClr val="FEEA54"/>
                </a:solidFill>
              </a:rPr>
              <a:t> Morales González4, Carlos Campos Sánchez</a:t>
            </a:r>
            <a:r>
              <a:rPr lang="es-ES" sz="1100" baseline="30000" dirty="0">
                <a:solidFill>
                  <a:srgbClr val="FEEA54"/>
                </a:solidFill>
              </a:rPr>
              <a:t>2</a:t>
            </a:r>
            <a:r>
              <a:rPr lang="es-ES" sz="1100" dirty="0" smtClean="0">
                <a:solidFill>
                  <a:srgbClr val="FEEA54"/>
                </a:solidFill>
              </a:rPr>
              <a:t>.</a:t>
            </a:r>
          </a:p>
          <a:p>
            <a:r>
              <a:rPr lang="es-ES" sz="1050" baseline="30000" dirty="0" smtClean="0">
                <a:solidFill>
                  <a:srgbClr val="FEEA54"/>
                </a:solidFill>
              </a:rPr>
              <a:t>1</a:t>
            </a:r>
            <a:r>
              <a:rPr lang="es-ES" sz="1050" dirty="0" smtClean="0">
                <a:solidFill>
                  <a:srgbClr val="FEEA54"/>
                </a:solidFill>
              </a:rPr>
              <a:t>Nombre de la Institución 1, </a:t>
            </a:r>
            <a:r>
              <a:rPr lang="es-ES" sz="1050" baseline="30000" dirty="0" smtClean="0">
                <a:solidFill>
                  <a:srgbClr val="FEEA54"/>
                </a:solidFill>
              </a:rPr>
              <a:t>2</a:t>
            </a:r>
            <a:r>
              <a:rPr lang="es-ES" sz="1050" dirty="0" smtClean="0">
                <a:solidFill>
                  <a:srgbClr val="FEEA54"/>
                </a:solidFill>
              </a:rPr>
              <a:t>Nombre de la Institución 2, </a:t>
            </a:r>
            <a:r>
              <a:rPr lang="es-ES" sz="1050" baseline="30000" dirty="0" smtClean="0">
                <a:solidFill>
                  <a:srgbClr val="FEEA54"/>
                </a:solidFill>
              </a:rPr>
              <a:t>3</a:t>
            </a:r>
            <a:r>
              <a:rPr lang="es-ES" sz="1050" dirty="0" smtClean="0">
                <a:solidFill>
                  <a:srgbClr val="FEEA54"/>
                </a:solidFill>
              </a:rPr>
              <a:t>Nombre de la Institución 3, </a:t>
            </a:r>
            <a:r>
              <a:rPr lang="es-ES" sz="1050" baseline="30000" dirty="0" smtClean="0">
                <a:solidFill>
                  <a:srgbClr val="FEEA54"/>
                </a:solidFill>
              </a:rPr>
              <a:t>4</a:t>
            </a:r>
            <a:r>
              <a:rPr lang="es-ES" sz="1050" dirty="0" smtClean="0">
                <a:solidFill>
                  <a:srgbClr val="FEEA54"/>
                </a:solidFill>
              </a:rPr>
              <a:t>Nombre de la Institución 4 </a:t>
            </a:r>
            <a:r>
              <a:rPr lang="en-US" sz="1050" dirty="0">
                <a:solidFill>
                  <a:srgbClr val="FEEA54"/>
                </a:solidFill>
              </a:rPr>
              <a:t>| </a:t>
            </a:r>
            <a:r>
              <a:rPr lang="en-US" sz="1050" dirty="0" smtClean="0">
                <a:solidFill>
                  <a:srgbClr val="FEEA54"/>
                </a:solidFill>
              </a:rPr>
              <a:t>*</a:t>
            </a:r>
            <a:r>
              <a:rPr lang="en-US" sz="1050" i="1" dirty="0" smtClean="0">
                <a:solidFill>
                  <a:srgbClr val="FEEA54"/>
                </a:solidFill>
              </a:rPr>
              <a:t>dralidiaglezmendez@gmail.com</a:t>
            </a:r>
            <a:endParaRPr lang="es-ES" sz="1050" dirty="0">
              <a:solidFill>
                <a:srgbClr val="FEEA54"/>
              </a:solidFill>
            </a:endParaRPr>
          </a:p>
        </p:txBody>
      </p:sp>
      <p:grpSp>
        <p:nvGrpSpPr>
          <p:cNvPr id="22" name="Grupo 85"/>
          <p:cNvGrpSpPr/>
          <p:nvPr/>
        </p:nvGrpSpPr>
        <p:grpSpPr>
          <a:xfrm>
            <a:off x="56116" y="4603455"/>
            <a:ext cx="3342082" cy="2182950"/>
            <a:chOff x="151955" y="1586679"/>
            <a:chExt cx="3342082" cy="3428105"/>
          </a:xfrm>
        </p:grpSpPr>
        <p:sp>
          <p:nvSpPr>
            <p:cNvPr id="1048600" name="Rectángulo redondeado 88"/>
            <p:cNvSpPr/>
            <p:nvPr/>
          </p:nvSpPr>
          <p:spPr>
            <a:xfrm flipH="1">
              <a:off x="151955" y="1765745"/>
              <a:ext cx="3342082" cy="32490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01" name="Rectángulo redondeado 89"/>
            <p:cNvSpPr/>
            <p:nvPr/>
          </p:nvSpPr>
          <p:spPr>
            <a:xfrm>
              <a:off x="994309" y="1586679"/>
              <a:ext cx="1656000" cy="463775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CONCLUSIONES</a:t>
              </a:r>
              <a:endParaRPr lang="es-ES" sz="1600" b="1" cap="all" dirty="0">
                <a:solidFill>
                  <a:srgbClr val="FDDF03"/>
                </a:solidFill>
              </a:endParaRPr>
            </a:p>
          </p:txBody>
        </p:sp>
      </p:grpSp>
      <p:sp>
        <p:nvSpPr>
          <p:cNvPr id="1048602" name="CuadroTexto 86"/>
          <p:cNvSpPr txBox="1"/>
          <p:nvPr/>
        </p:nvSpPr>
        <p:spPr>
          <a:xfrm>
            <a:off x="79786" y="5835792"/>
            <a:ext cx="32647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-Implementar en </a:t>
            </a:r>
            <a:r>
              <a:rPr lang="es-E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entornos contaminados con metales pesados, para la revitalización de los suelos, mejorar las cosechas y generar productos agropecuarios más sanos y las aguas subterráneas sean más </a:t>
            </a:r>
            <a:r>
              <a:rPr lang="es-E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limpias. En favor salud del hombre y medio ambiente.</a:t>
            </a:r>
          </a:p>
        </p:txBody>
      </p:sp>
      <p:sp>
        <p:nvSpPr>
          <p:cNvPr id="1048604" name="CuadroTexto 64"/>
          <p:cNvSpPr txBox="1"/>
          <p:nvPr/>
        </p:nvSpPr>
        <p:spPr>
          <a:xfrm>
            <a:off x="3967360" y="6404007"/>
            <a:ext cx="3558661" cy="370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Figura 1. A, Nivel RGB de los colores del poster. B, Aplicaciones. </a:t>
            </a:r>
            <a:endParaRPr lang="es-ES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upo 83"/>
          <p:cNvGrpSpPr/>
          <p:nvPr/>
        </p:nvGrpSpPr>
        <p:grpSpPr>
          <a:xfrm>
            <a:off x="8064190" y="3540756"/>
            <a:ext cx="4070537" cy="1140107"/>
            <a:chOff x="8068701" y="3470103"/>
            <a:chExt cx="4070537" cy="1074193"/>
          </a:xfrm>
        </p:grpSpPr>
        <p:sp>
          <p:nvSpPr>
            <p:cNvPr id="1048605" name="Rectángulo redondeado 96"/>
            <p:cNvSpPr/>
            <p:nvPr/>
          </p:nvSpPr>
          <p:spPr>
            <a:xfrm flipH="1">
              <a:off x="8068701" y="3576352"/>
              <a:ext cx="4070537" cy="967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06" name="Rectángulo redondeado 97"/>
            <p:cNvSpPr/>
            <p:nvPr/>
          </p:nvSpPr>
          <p:spPr>
            <a:xfrm>
              <a:off x="9275791" y="3470103"/>
              <a:ext cx="1656000" cy="227771"/>
            </a:xfrm>
            <a:prstGeom prst="roundRect">
              <a:avLst>
                <a:gd name="adj" fmla="val 17074"/>
              </a:avLst>
            </a:prstGeom>
            <a:solidFill>
              <a:srgbClr val="711C34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cap="all" dirty="0" smtClean="0">
                  <a:solidFill>
                    <a:srgbClr val="FDDF03"/>
                  </a:solidFill>
                </a:rPr>
                <a:t>RECOMENDACIONES</a:t>
              </a:r>
              <a:endParaRPr lang="es-ES" sz="1200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24" name="Grupo 106"/>
          <p:cNvGrpSpPr/>
          <p:nvPr/>
        </p:nvGrpSpPr>
        <p:grpSpPr>
          <a:xfrm>
            <a:off x="8064190" y="4762143"/>
            <a:ext cx="4070537" cy="803703"/>
            <a:chOff x="8068699" y="3469391"/>
            <a:chExt cx="4070537" cy="800375"/>
          </a:xfrm>
        </p:grpSpPr>
        <p:sp>
          <p:nvSpPr>
            <p:cNvPr id="1048607" name="Rectángulo redondeado 107"/>
            <p:cNvSpPr/>
            <p:nvPr/>
          </p:nvSpPr>
          <p:spPr>
            <a:xfrm flipH="1">
              <a:off x="8068699" y="3587609"/>
              <a:ext cx="4070537" cy="6821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08" name="Rectángulo redondeado 108"/>
            <p:cNvSpPr/>
            <p:nvPr/>
          </p:nvSpPr>
          <p:spPr>
            <a:xfrm>
              <a:off x="9275286" y="3469391"/>
              <a:ext cx="1656000" cy="252000"/>
            </a:xfrm>
            <a:prstGeom prst="roundRect">
              <a:avLst>
                <a:gd name="adj" fmla="val 17074"/>
              </a:avLst>
            </a:prstGeom>
            <a:solidFill>
              <a:srgbClr val="711C34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cap="all" dirty="0" err="1" smtClean="0">
                  <a:solidFill>
                    <a:srgbClr val="FDDF03"/>
                  </a:solidFill>
                </a:rPr>
                <a:t>aGRADECIMIENTOS</a:t>
              </a:r>
              <a:endParaRPr lang="es-ES" sz="1200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25" name="Grupo 110"/>
          <p:cNvGrpSpPr/>
          <p:nvPr/>
        </p:nvGrpSpPr>
        <p:grpSpPr>
          <a:xfrm>
            <a:off x="8064190" y="5632149"/>
            <a:ext cx="4070537" cy="1154804"/>
            <a:chOff x="8068700" y="3419706"/>
            <a:chExt cx="4070537" cy="1154804"/>
          </a:xfrm>
        </p:grpSpPr>
        <p:sp>
          <p:nvSpPr>
            <p:cNvPr id="1048609" name="Rectángulo redondeado 111"/>
            <p:cNvSpPr/>
            <p:nvPr/>
          </p:nvSpPr>
          <p:spPr>
            <a:xfrm flipH="1">
              <a:off x="8068700" y="3525159"/>
              <a:ext cx="4070537" cy="104935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10" name="Rectángulo redondeado 112"/>
            <p:cNvSpPr/>
            <p:nvPr/>
          </p:nvSpPr>
          <p:spPr>
            <a:xfrm>
              <a:off x="9275286" y="3419706"/>
              <a:ext cx="1656000" cy="252000"/>
            </a:xfrm>
            <a:prstGeom prst="roundRect">
              <a:avLst>
                <a:gd name="adj" fmla="val 17074"/>
              </a:avLst>
            </a:prstGeom>
            <a:solidFill>
              <a:srgbClr val="711C34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cap="all" dirty="0" err="1" smtClean="0">
                  <a:solidFill>
                    <a:srgbClr val="FDDF03"/>
                  </a:solidFill>
                </a:rPr>
                <a:t>rEFERENCIAS</a:t>
              </a:r>
              <a:endParaRPr lang="es-ES" sz="1200" b="1" cap="all" dirty="0">
                <a:solidFill>
                  <a:srgbClr val="FDDF03"/>
                </a:solidFill>
              </a:endParaRPr>
            </a:p>
          </p:txBody>
        </p:sp>
      </p:grpSp>
      <p:sp>
        <p:nvSpPr>
          <p:cNvPr id="1048611" name="Rectángulo 90"/>
          <p:cNvSpPr/>
          <p:nvPr/>
        </p:nvSpPr>
        <p:spPr>
          <a:xfrm>
            <a:off x="8132122" y="5965692"/>
            <a:ext cx="396387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 Aponte H. </a:t>
            </a: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.,</a:t>
            </a:r>
            <a:r>
              <a:rPr lang="es-E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[Tesis Doctoral]. Temuco, Chile: Universidad de la Frontera; </a:t>
            </a:r>
            <a:r>
              <a:rPr lang="es-E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</a:p>
          <a:p>
            <a:pPr>
              <a:lnSpc>
                <a:spcPts val="900"/>
              </a:lnSpc>
            </a:pP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[2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 Aponte H. Land Degradation and Development, 2020; 31(17):2700-2719</a:t>
            </a: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lnSpc>
                <a:spcPts val="900"/>
              </a:lnSpc>
            </a:pP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[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3] Aponte H</a:t>
            </a: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al. </a:t>
            </a:r>
            <a:r>
              <a:rPr lang="fr-FR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Total </a:t>
            </a:r>
            <a:r>
              <a:rPr lang="fr-FR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Environm</a:t>
            </a:r>
            <a:r>
              <a:rPr lang="fr-FR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2020; 737, 139744. </a:t>
            </a:r>
            <a:endParaRPr lang="en-US" sz="1000" spc="-5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900"/>
              </a:lnSpc>
            </a:pPr>
            <a:endParaRPr lang="en-US" sz="1000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612" name="Rectángulo 92"/>
          <p:cNvSpPr/>
          <p:nvPr/>
        </p:nvSpPr>
        <p:spPr>
          <a:xfrm>
            <a:off x="8132790" y="5082352"/>
            <a:ext cx="3917692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s-ES" sz="105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ES" dirty="0"/>
          </a:p>
        </p:txBody>
      </p:sp>
      <p:sp>
        <p:nvSpPr>
          <p:cNvPr id="1048613" name="Rectángulo 115"/>
          <p:cNvSpPr/>
          <p:nvPr/>
        </p:nvSpPr>
        <p:spPr>
          <a:xfrm>
            <a:off x="8095547" y="3833145"/>
            <a:ext cx="389789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s-ES" sz="11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estudio y tratamiento de suelos proponer el empleo  de los </a:t>
            </a:r>
            <a:r>
              <a:rPr lang="es-ES" sz="11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polifosfatos</a:t>
            </a:r>
            <a:r>
              <a:rPr lang="es-ES" sz="11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sus funciones remediadoras de los suelos, especialmente los procedentes de las algas marinas. </a:t>
            </a:r>
          </a:p>
          <a:p>
            <a:pPr marL="182563" indent="-182563">
              <a:lnSpc>
                <a:spcPts val="1100"/>
              </a:lnSpc>
              <a:buFont typeface="Arial" panose="020B0604020202020204" pitchFamily="34" charset="0"/>
              <a:buChar char="•"/>
            </a:pPr>
            <a:endParaRPr lang="es-ES" sz="2000" dirty="0"/>
          </a:p>
        </p:txBody>
      </p:sp>
      <p:sp>
        <p:nvSpPr>
          <p:cNvPr id="1048614" name="CuadroTexto 94"/>
          <p:cNvSpPr txBox="1"/>
          <p:nvPr/>
        </p:nvSpPr>
        <p:spPr>
          <a:xfrm>
            <a:off x="8095547" y="1558353"/>
            <a:ext cx="39549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-Revisión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bibliográfica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finalidad de describir los mecanismos </a:t>
            </a:r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toxicológicos asociados a metales pesados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nivel biomolecular y microbiano, sus afectaciones a los suelos, las cosechas y la ganadería. 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-Se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profundiza, además, en los </a:t>
            </a:r>
            <a:r>
              <a:rPr lang="es-E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polifosfatos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 sus funciones remediadoras de los suelos, especialmente los procedentes de las algas marinas. </a:t>
            </a:r>
            <a:endParaRPr lang="es-ES" sz="11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es-ES" sz="1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compila </a:t>
            </a:r>
            <a:r>
              <a: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información dispersa, incluso escasa, en diversas fuentes bibliográficas digitales.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14824045"/>
            <a:ext cx="4900729" cy="518151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8644132"/>
            <a:ext cx="10082150" cy="11361430"/>
          </a:xfrm>
          <a:prstGeom prst="rect">
            <a:avLst/>
          </a:prstGeom>
        </p:spPr>
      </p:pic>
      <p:grpSp>
        <p:nvGrpSpPr>
          <p:cNvPr id="54" name="Grupo 104"/>
          <p:cNvGrpSpPr/>
          <p:nvPr/>
        </p:nvGrpSpPr>
        <p:grpSpPr>
          <a:xfrm>
            <a:off x="3439849" y="998035"/>
            <a:ext cx="4505302" cy="5568935"/>
            <a:chOff x="3468413" y="1492338"/>
            <a:chExt cx="4505302" cy="5294615"/>
          </a:xfrm>
        </p:grpSpPr>
        <p:sp>
          <p:nvSpPr>
            <p:cNvPr id="55" name="Rectángulo redondeado 30"/>
            <p:cNvSpPr/>
            <p:nvPr/>
          </p:nvSpPr>
          <p:spPr>
            <a:xfrm flipH="1">
              <a:off x="3468413" y="1604621"/>
              <a:ext cx="4505302" cy="51823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56" name="Rectángulo redondeado 31"/>
            <p:cNvSpPr/>
            <p:nvPr/>
          </p:nvSpPr>
          <p:spPr>
            <a:xfrm>
              <a:off x="4892377" y="1492338"/>
              <a:ext cx="1656000" cy="273813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RESULTADOS</a:t>
              </a:r>
              <a:endParaRPr lang="es-ES" b="1" cap="all" dirty="0">
                <a:solidFill>
                  <a:srgbClr val="FDDF03"/>
                </a:solidFill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468" y="2340715"/>
            <a:ext cx="4263995" cy="2123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6029" y="1679770"/>
            <a:ext cx="42601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085643">
              <a:defRPr/>
            </a:pPr>
            <a:r>
              <a:rPr lang="es-ES" sz="105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 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describen afectaciones a nivel biomolecular y microbiano, a los suelos, las cosechas y la ganadería; y se proponen el empleo de </a:t>
            </a:r>
            <a:r>
              <a:rPr lang="es-ES" sz="1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polifosfatos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como un </a:t>
            </a:r>
            <a:r>
              <a:rPr lang="es-ES" sz="1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biorremediador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de los suelos, especialmente los procedentes de las algas marinas.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0416" y="4462744"/>
            <a:ext cx="4587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Figura 1. Principales efectos tóxicos de los metal/</a:t>
            </a:r>
            <a:r>
              <a:rPr lang="es-ES" sz="1000" dirty="0" err="1"/>
              <a:t>oides</a:t>
            </a:r>
            <a:r>
              <a:rPr lang="es-ES" sz="1000" dirty="0"/>
              <a:t> sobre los microorganismos, enfocado a la actividad de las enzimas. Tomado de: Aponte (2020</a:t>
            </a:r>
            <a:r>
              <a:rPr lang="es-ES" sz="1000" dirty="0" smtClean="0"/>
              <a:t>).</a:t>
            </a:r>
            <a:endParaRPr lang="es-ES" sz="1000" dirty="0"/>
          </a:p>
        </p:txBody>
      </p:sp>
      <p:sp>
        <p:nvSpPr>
          <p:cNvPr id="6" name="Rectangle 5"/>
          <p:cNvSpPr/>
          <p:nvPr/>
        </p:nvSpPr>
        <p:spPr>
          <a:xfrm>
            <a:off x="3518343" y="4915166"/>
            <a:ext cx="45373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Se propone: </a:t>
            </a:r>
          </a:p>
          <a:p>
            <a:r>
              <a:rPr lang="es-ES" sz="1000" dirty="0" smtClean="0"/>
              <a:t> -el </a:t>
            </a:r>
            <a:r>
              <a:rPr lang="es-ES" sz="1000" dirty="0"/>
              <a:t>empleo de </a:t>
            </a:r>
            <a:r>
              <a:rPr lang="es-ES" sz="1000" dirty="0" err="1"/>
              <a:t>polifosfatos</a:t>
            </a:r>
            <a:r>
              <a:rPr lang="es-ES" sz="1000" dirty="0"/>
              <a:t> como un </a:t>
            </a:r>
            <a:r>
              <a:rPr lang="es-ES" sz="1000" dirty="0" err="1"/>
              <a:t>biorremediador</a:t>
            </a:r>
            <a:r>
              <a:rPr lang="es-ES" sz="1000" dirty="0"/>
              <a:t> de los suelos, especialmente los procedentes de las algas </a:t>
            </a:r>
            <a:r>
              <a:rPr lang="es-ES" sz="1000" dirty="0" smtClean="0"/>
              <a:t>marinas</a:t>
            </a:r>
            <a:r>
              <a:rPr lang="es-ES" sz="1000" dirty="0"/>
              <a:t>. </a:t>
            </a:r>
            <a:endParaRPr lang="es-ES" sz="1000" dirty="0" smtClean="0"/>
          </a:p>
          <a:p>
            <a:r>
              <a:rPr lang="es-ES" sz="1000" dirty="0" smtClean="0"/>
              <a:t> -métodos </a:t>
            </a:r>
            <a:r>
              <a:rPr lang="es-ES" sz="1000" dirty="0"/>
              <a:t>para la síntesis del </a:t>
            </a:r>
            <a:r>
              <a:rPr lang="es-ES" sz="1000" dirty="0" err="1"/>
              <a:t>ciclotrifosfato</a:t>
            </a:r>
            <a:r>
              <a:rPr lang="es-ES" sz="1000" dirty="0"/>
              <a:t> y el ensayo de la enzima que lo hidroliza, la </a:t>
            </a:r>
            <a:r>
              <a:rPr lang="es-ES" sz="1000" dirty="0" err="1"/>
              <a:t>Trimetafosfatasa</a:t>
            </a:r>
            <a:r>
              <a:rPr lang="es-ES" sz="10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955" y="4906735"/>
            <a:ext cx="31331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-Los </a:t>
            </a:r>
            <a:r>
              <a:rPr lang="es-ES" sz="1000" dirty="0" err="1"/>
              <a:t>polifosfatos</a:t>
            </a:r>
            <a:r>
              <a:rPr lang="es-ES" sz="1000" dirty="0"/>
              <a:t> y sus funciones remediadoras de los suelos, especialmente los procedentes de las algas marinas. </a:t>
            </a:r>
            <a:endParaRPr lang="es-ES" sz="1000" dirty="0" smtClean="0"/>
          </a:p>
          <a:p>
            <a:r>
              <a:rPr lang="es-ES" sz="1000" dirty="0" smtClean="0"/>
              <a:t>-Proponer </a:t>
            </a:r>
            <a:r>
              <a:rPr lang="es-ES" sz="1000" dirty="0"/>
              <a:t>métodos para la síntesis del </a:t>
            </a:r>
            <a:r>
              <a:rPr lang="es-ES" sz="1000" dirty="0" err="1"/>
              <a:t>ciclotrifosfato</a:t>
            </a:r>
            <a:r>
              <a:rPr lang="es-ES" sz="1000" dirty="0"/>
              <a:t> y el ensayo de la enzima que lo hidroliza, la </a:t>
            </a:r>
            <a:r>
              <a:rPr lang="es-ES" sz="1000" dirty="0" err="1"/>
              <a:t>Trimetafosfatasa</a:t>
            </a:r>
            <a:endParaRPr lang="es-ES" sz="1000" dirty="0"/>
          </a:p>
        </p:txBody>
      </p:sp>
      <p:sp>
        <p:nvSpPr>
          <p:cNvPr id="8" name="Rectangle 7"/>
          <p:cNvSpPr/>
          <p:nvPr/>
        </p:nvSpPr>
        <p:spPr>
          <a:xfrm>
            <a:off x="8550755" y="5048992"/>
            <a:ext cx="180530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Al grupo </a:t>
            </a:r>
            <a:r>
              <a:rPr lang="es-ES" sz="1000" dirty="0" err="1"/>
              <a:t>inNOVAcEnz</a:t>
            </a:r>
            <a:r>
              <a:rPr lang="es-ES" sz="1000" dirty="0"/>
              <a:t>- UCM-VC</a:t>
            </a:r>
          </a:p>
        </p:txBody>
      </p:sp>
      <p:pic>
        <p:nvPicPr>
          <p:cNvPr id="58" name="Imagen 5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16" y="6014660"/>
            <a:ext cx="4387699" cy="81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856" y="851734"/>
            <a:ext cx="1135607" cy="832193"/>
          </a:xfrm>
          <a:prstGeom prst="rect">
            <a:avLst/>
          </a:prstGeom>
          <a:solidFill>
            <a:schemeClr val="bg1"/>
          </a:solidFill>
          <a:ln w="28575">
            <a:solidFill>
              <a:srgbClr val="711C34"/>
            </a:solidFill>
          </a:ln>
        </p:spPr>
      </p:pic>
      <p:sp>
        <p:nvSpPr>
          <p:cNvPr id="60" name="Rectangle 59"/>
          <p:cNvSpPr/>
          <p:nvPr/>
        </p:nvSpPr>
        <p:spPr>
          <a:xfrm>
            <a:off x="3988299" y="5749110"/>
            <a:ext cx="4143823" cy="269280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>
            <a:defPPr>
              <a:defRPr lang="es-ES"/>
            </a:defPPr>
            <a:lvl1pPr marL="0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42403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4806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27209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69612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12015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54418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6821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39224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999"/>
              </a:spcAft>
              <a:defRPr/>
            </a:pPr>
            <a:r>
              <a:rPr lang="x-none" sz="10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Objetivos para el Desarrollo Sostenible y organismos responsables.</a:t>
            </a:r>
            <a:endParaRPr lang="es-ES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CCCCFF"/>
            </a:gs>
            <a:gs pos="27000">
              <a:srgbClr val="002060"/>
            </a:gs>
            <a:gs pos="84000">
              <a:srgbClr val="0F294E"/>
            </a:gs>
            <a:gs pos="100000">
              <a:srgbClr val="0A1B3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Rectángulo redondeado 8"/>
          <p:cNvSpPr/>
          <p:nvPr/>
        </p:nvSpPr>
        <p:spPr>
          <a:xfrm flipH="1">
            <a:off x="0" y="0"/>
            <a:ext cx="12096000" cy="1044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11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DB61C"/>
              </a:solidFill>
            </a:endParaRPr>
          </a:p>
        </p:txBody>
      </p:sp>
      <p:grpSp>
        <p:nvGrpSpPr>
          <p:cNvPr id="17" name="Grupo 116"/>
          <p:cNvGrpSpPr/>
          <p:nvPr/>
        </p:nvGrpSpPr>
        <p:grpSpPr>
          <a:xfrm>
            <a:off x="8039346" y="1209477"/>
            <a:ext cx="4070537" cy="2241469"/>
            <a:chOff x="8068702" y="1492338"/>
            <a:chExt cx="4070537" cy="1876282"/>
          </a:xfrm>
        </p:grpSpPr>
        <p:sp>
          <p:nvSpPr>
            <p:cNvPr id="1048587" name="Rectángulo redondeado 18"/>
            <p:cNvSpPr/>
            <p:nvPr/>
          </p:nvSpPr>
          <p:spPr>
            <a:xfrm flipH="1">
              <a:off x="8068702" y="1604620"/>
              <a:ext cx="4070537" cy="1764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588" name="Rectángulo redondeado 21"/>
            <p:cNvSpPr/>
            <p:nvPr/>
          </p:nvSpPr>
          <p:spPr>
            <a:xfrm>
              <a:off x="9275287" y="1492338"/>
              <a:ext cx="1656000" cy="251264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Métodos</a:t>
              </a:r>
              <a:endParaRPr lang="es-ES" sz="1600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18" name="Grupo 105"/>
          <p:cNvGrpSpPr/>
          <p:nvPr/>
        </p:nvGrpSpPr>
        <p:grpSpPr>
          <a:xfrm>
            <a:off x="54820" y="1218018"/>
            <a:ext cx="3342082" cy="3313454"/>
            <a:chOff x="43245" y="1495168"/>
            <a:chExt cx="3342082" cy="3313454"/>
          </a:xfrm>
        </p:grpSpPr>
        <p:sp>
          <p:nvSpPr>
            <p:cNvPr id="1048589" name="Rectángulo redondeado 16"/>
            <p:cNvSpPr/>
            <p:nvPr/>
          </p:nvSpPr>
          <p:spPr>
            <a:xfrm flipH="1">
              <a:off x="43245" y="1604622"/>
              <a:ext cx="3342082" cy="3204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590" name="Rectángulo redondeado 9"/>
            <p:cNvSpPr/>
            <p:nvPr/>
          </p:nvSpPr>
          <p:spPr>
            <a:xfrm>
              <a:off x="884813" y="1495168"/>
              <a:ext cx="1656000" cy="287273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Antecedentes</a:t>
              </a:r>
              <a:endParaRPr lang="es-ES" sz="1400" b="1" cap="all" dirty="0">
                <a:solidFill>
                  <a:srgbClr val="FDDF03"/>
                </a:solidFill>
              </a:endParaRPr>
            </a:p>
          </p:txBody>
        </p:sp>
      </p:grpSp>
      <p:sp>
        <p:nvSpPr>
          <p:cNvPr id="1048592" name="CuadroTexto 11"/>
          <p:cNvSpPr txBox="1"/>
          <p:nvPr/>
        </p:nvSpPr>
        <p:spPr>
          <a:xfrm>
            <a:off x="206638" y="3530486"/>
            <a:ext cx="29143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085643">
              <a:defRPr/>
            </a:pPr>
            <a:r>
              <a:rPr lang="es-ES" sz="1400" b="1" cap="small" dirty="0" smtClean="0">
                <a:solidFill>
                  <a:srgbClr val="711C34"/>
                </a:solidFill>
              </a:rPr>
              <a:t>Objetivos: 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Caracterizar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los métodos de descontaminación del cianuro de aguas residuales, empleando microorganismos; para proponer estrategias locales con esta finalidad.</a:t>
            </a:r>
          </a:p>
        </p:txBody>
      </p:sp>
      <p:grpSp>
        <p:nvGrpSpPr>
          <p:cNvPr id="19" name="Grupo 104"/>
          <p:cNvGrpSpPr/>
          <p:nvPr/>
        </p:nvGrpSpPr>
        <p:grpSpPr>
          <a:xfrm>
            <a:off x="3494976" y="962003"/>
            <a:ext cx="4505302" cy="5568935"/>
            <a:chOff x="3468413" y="1492338"/>
            <a:chExt cx="4505302" cy="5294615"/>
          </a:xfrm>
        </p:grpSpPr>
        <p:sp>
          <p:nvSpPr>
            <p:cNvPr id="1048593" name="Rectángulo redondeado 30"/>
            <p:cNvSpPr/>
            <p:nvPr/>
          </p:nvSpPr>
          <p:spPr>
            <a:xfrm flipH="1">
              <a:off x="3468413" y="1604621"/>
              <a:ext cx="4505302" cy="518233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48594" name="Rectángulo redondeado 31"/>
            <p:cNvSpPr/>
            <p:nvPr/>
          </p:nvSpPr>
          <p:spPr>
            <a:xfrm>
              <a:off x="4892377" y="1492338"/>
              <a:ext cx="1656000" cy="273813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RESULTADOS</a:t>
              </a:r>
              <a:endParaRPr lang="es-ES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20" name="Grupo 38"/>
          <p:cNvGrpSpPr/>
          <p:nvPr/>
        </p:nvGrpSpPr>
        <p:grpSpPr>
          <a:xfrm>
            <a:off x="1841928" y="2105"/>
            <a:ext cx="10208554" cy="1053735"/>
            <a:chOff x="1942480" y="53046"/>
            <a:chExt cx="10186964" cy="966594"/>
          </a:xfrm>
        </p:grpSpPr>
        <p:grpSp>
          <p:nvGrpSpPr>
            <p:cNvPr id="21" name="Grupo 34"/>
            <p:cNvGrpSpPr/>
            <p:nvPr/>
          </p:nvGrpSpPr>
          <p:grpSpPr>
            <a:xfrm>
              <a:off x="1942480" y="53046"/>
              <a:ext cx="10186964" cy="966594"/>
              <a:chOff x="1761884" y="53046"/>
              <a:chExt cx="9204293" cy="966594"/>
            </a:xfrm>
            <a:solidFill>
              <a:srgbClr val="711C34"/>
            </a:solidFill>
          </p:grpSpPr>
          <p:sp>
            <p:nvSpPr>
              <p:cNvPr id="1048596" name="Rectángulo redondeado 32"/>
              <p:cNvSpPr/>
              <p:nvPr/>
            </p:nvSpPr>
            <p:spPr>
              <a:xfrm>
                <a:off x="2674332" y="53046"/>
                <a:ext cx="8291845" cy="96620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  <p:sp>
            <p:nvSpPr>
              <p:cNvPr id="1048597" name="Rectángulo 33"/>
              <p:cNvSpPr/>
              <p:nvPr/>
            </p:nvSpPr>
            <p:spPr>
              <a:xfrm>
                <a:off x="1761884" y="63064"/>
                <a:ext cx="1034950" cy="956576"/>
              </a:xfrm>
              <a:prstGeom prst="rect">
                <a:avLst/>
              </a:prstGeom>
              <a:solidFill>
                <a:srgbClr val="711C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048598" name="CuadroTexto 35"/>
            <p:cNvSpPr txBox="1"/>
            <p:nvPr/>
          </p:nvSpPr>
          <p:spPr>
            <a:xfrm>
              <a:off x="1953040" y="63300"/>
              <a:ext cx="10176404" cy="31055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rgbClr val="FDDF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SIMPOSIO INTERNACIONAL DE </a:t>
              </a:r>
              <a:r>
                <a:rPr lang="es-ES" sz="1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GESTIÓN AMBIENTAL PARA EL DESARROLLO SOSTENIBLE</a:t>
              </a:r>
              <a:endParaRPr lang="es-E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  <p:pic>
        <p:nvPicPr>
          <p:cNvPr id="2097152" name="Picture 6" descr="Identificador Saber UH con 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525" y="156311"/>
            <a:ext cx="1679276" cy="41369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CuadroTexto 62"/>
          <p:cNvSpPr txBox="1"/>
          <p:nvPr/>
        </p:nvSpPr>
        <p:spPr>
          <a:xfrm>
            <a:off x="1898371" y="201061"/>
            <a:ext cx="100732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rgbClr val="FFFF00"/>
                </a:solidFill>
              </a:rPr>
              <a:t>PROPUESTA PARA LA BIORREMEDIACIÓN DEL CIANURO EN AGUAS RESIDUALES MEDIANTE EL EMPLEO DE MICROORGANISMOS.</a:t>
            </a:r>
            <a:endParaRPr lang="es-ES" sz="1400" dirty="0">
              <a:solidFill>
                <a:srgbClr val="FFFF00"/>
              </a:solidFill>
            </a:endParaRPr>
          </a:p>
          <a:p>
            <a:r>
              <a:rPr lang="es-ES" sz="1100" dirty="0">
                <a:solidFill>
                  <a:srgbClr val="FEEA54"/>
                </a:solidFill>
              </a:rPr>
              <a:t>Lidia González Méndez1, Elena Carvajal Ciomina1, Ahmed Amaury Ruiz Moré1, Elizabeth Machín Parapar2, </a:t>
            </a:r>
            <a:r>
              <a:rPr lang="es-ES" sz="1100" dirty="0" err="1">
                <a:solidFill>
                  <a:srgbClr val="FEEA54"/>
                </a:solidFill>
              </a:rPr>
              <a:t>Yadisley</a:t>
            </a:r>
            <a:r>
              <a:rPr lang="es-ES" sz="1100" dirty="0">
                <a:solidFill>
                  <a:srgbClr val="FEEA54"/>
                </a:solidFill>
              </a:rPr>
              <a:t> Faife3 Mujica, </a:t>
            </a:r>
            <a:r>
              <a:rPr lang="es-ES" sz="1100" dirty="0" err="1">
                <a:solidFill>
                  <a:srgbClr val="FEEA54"/>
                </a:solidFill>
              </a:rPr>
              <a:t>Yaneidy</a:t>
            </a:r>
            <a:r>
              <a:rPr lang="es-ES" sz="1100" dirty="0">
                <a:solidFill>
                  <a:srgbClr val="FEEA54"/>
                </a:solidFill>
              </a:rPr>
              <a:t> </a:t>
            </a:r>
            <a:r>
              <a:rPr lang="es-ES" sz="1100" dirty="0" err="1">
                <a:solidFill>
                  <a:srgbClr val="FEEA54"/>
                </a:solidFill>
              </a:rPr>
              <a:t>Faife</a:t>
            </a:r>
            <a:r>
              <a:rPr lang="es-ES" sz="1100" dirty="0">
                <a:solidFill>
                  <a:srgbClr val="FEEA54"/>
                </a:solidFill>
              </a:rPr>
              <a:t> Mujica1. </a:t>
            </a:r>
            <a:r>
              <a:rPr lang="es-ES" sz="1050" baseline="30000" dirty="0" smtClean="0">
                <a:solidFill>
                  <a:srgbClr val="FEEA54"/>
                </a:solidFill>
              </a:rPr>
              <a:t>1</a:t>
            </a:r>
            <a:r>
              <a:rPr lang="es-ES" sz="1050" dirty="0" smtClean="0">
                <a:solidFill>
                  <a:srgbClr val="FEEA54"/>
                </a:solidFill>
              </a:rPr>
              <a:t>Nombre de la </a:t>
            </a:r>
            <a:r>
              <a:rPr lang="es-ES" sz="1050" dirty="0">
                <a:solidFill>
                  <a:srgbClr val="FEEA54"/>
                </a:solidFill>
              </a:rPr>
              <a:t> 1Universidad de Ciencias Médicas. Santa Clara, Villa Clara. Cuba. Dirección de Ciencia e Innovación Tecnológica, Departamento de Investigaciones Biomédicas, 2Hospital Materno Mariana Grajales. Villa Clara. Cuba. Laboratorio Clínico, 3Hospital Psiquiátrico Provincial Docente de Villa Clara. </a:t>
            </a:r>
            <a:r>
              <a:rPr lang="en-US" sz="1050" dirty="0" smtClean="0">
                <a:solidFill>
                  <a:srgbClr val="FEEA54"/>
                </a:solidFill>
              </a:rPr>
              <a:t>| *</a:t>
            </a:r>
            <a:r>
              <a:rPr lang="en-US" sz="1050" i="1" dirty="0" smtClean="0">
                <a:solidFill>
                  <a:srgbClr val="FEEA54"/>
                </a:solidFill>
              </a:rPr>
              <a:t>dralidiaglezmnedez@gmail.com</a:t>
            </a:r>
            <a:endParaRPr lang="es-ES" sz="1050" dirty="0">
              <a:solidFill>
                <a:srgbClr val="FEEA54"/>
              </a:solidFill>
            </a:endParaRPr>
          </a:p>
        </p:txBody>
      </p:sp>
      <p:grpSp>
        <p:nvGrpSpPr>
          <p:cNvPr id="22" name="Grupo 85"/>
          <p:cNvGrpSpPr/>
          <p:nvPr/>
        </p:nvGrpSpPr>
        <p:grpSpPr>
          <a:xfrm>
            <a:off x="56116" y="4603455"/>
            <a:ext cx="3342082" cy="2182950"/>
            <a:chOff x="151955" y="1586679"/>
            <a:chExt cx="3342082" cy="3428105"/>
          </a:xfrm>
        </p:grpSpPr>
        <p:sp>
          <p:nvSpPr>
            <p:cNvPr id="1048600" name="Rectángulo redondeado 88"/>
            <p:cNvSpPr/>
            <p:nvPr/>
          </p:nvSpPr>
          <p:spPr>
            <a:xfrm flipH="1">
              <a:off x="151955" y="1765745"/>
              <a:ext cx="3342082" cy="32490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01" name="Rectángulo redondeado 89"/>
            <p:cNvSpPr/>
            <p:nvPr/>
          </p:nvSpPr>
          <p:spPr>
            <a:xfrm>
              <a:off x="994309" y="1586679"/>
              <a:ext cx="1656000" cy="463775"/>
            </a:xfrm>
            <a:prstGeom prst="roundRect">
              <a:avLst/>
            </a:prstGeom>
            <a:solidFill>
              <a:srgbClr val="711C34"/>
            </a:solidFill>
            <a:ln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cap="all" dirty="0" smtClean="0">
                  <a:solidFill>
                    <a:srgbClr val="FDDF03"/>
                  </a:solidFill>
                </a:rPr>
                <a:t>CONCLUSIONES</a:t>
              </a:r>
              <a:endParaRPr lang="es-ES" sz="1600" b="1" cap="all" dirty="0">
                <a:solidFill>
                  <a:srgbClr val="FDDF03"/>
                </a:solidFill>
              </a:endParaRPr>
            </a:p>
          </p:txBody>
        </p:sp>
      </p:grpSp>
      <p:sp>
        <p:nvSpPr>
          <p:cNvPr id="1048602" name="CuadroTexto 86"/>
          <p:cNvSpPr txBox="1"/>
          <p:nvPr/>
        </p:nvSpPr>
        <p:spPr>
          <a:xfrm>
            <a:off x="151109" y="5025494"/>
            <a:ext cx="31520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085643">
              <a:defRPr/>
            </a:pPr>
            <a:r>
              <a:rPr lang="es-ES" sz="1000" dirty="0" smtClean="0">
                <a:solidFill>
                  <a:prstClr val="black"/>
                </a:solidFill>
              </a:rPr>
              <a:t>-Las </a:t>
            </a:r>
            <a:r>
              <a:rPr lang="es-ES" sz="1000" dirty="0">
                <a:solidFill>
                  <a:prstClr val="black"/>
                </a:solidFill>
              </a:rPr>
              <a:t>aguas residuales </a:t>
            </a:r>
            <a:r>
              <a:rPr lang="es-ES" sz="1000" dirty="0" smtClean="0">
                <a:solidFill>
                  <a:prstClr val="black"/>
                </a:solidFill>
              </a:rPr>
              <a:t>que contienen </a:t>
            </a:r>
            <a:r>
              <a:rPr lang="es-ES" sz="1000" dirty="0">
                <a:solidFill>
                  <a:prstClr val="black"/>
                </a:solidFill>
              </a:rPr>
              <a:t>cianuro pueden ser tratadas por </a:t>
            </a:r>
            <a:r>
              <a:rPr lang="es-ES" sz="1000" dirty="0" err="1">
                <a:solidFill>
                  <a:prstClr val="black"/>
                </a:solidFill>
              </a:rPr>
              <a:t>biorremediación</a:t>
            </a:r>
            <a:r>
              <a:rPr lang="es-ES" sz="1000" dirty="0">
                <a:solidFill>
                  <a:prstClr val="black"/>
                </a:solidFill>
              </a:rPr>
              <a:t>. </a:t>
            </a:r>
            <a:endParaRPr lang="es-ES" sz="1000" dirty="0" smtClean="0">
              <a:solidFill>
                <a:prstClr val="black"/>
              </a:solidFill>
            </a:endParaRPr>
          </a:p>
          <a:p>
            <a:pPr lvl="0" algn="just" defTabSz="3085643">
              <a:defRPr/>
            </a:pPr>
            <a:endParaRPr lang="es-ES" sz="1000" dirty="0" smtClean="0">
              <a:solidFill>
                <a:prstClr val="black"/>
              </a:solidFill>
            </a:endParaRPr>
          </a:p>
          <a:p>
            <a:pPr lvl="0" algn="just" defTabSz="3085643">
              <a:defRPr/>
            </a:pPr>
            <a:r>
              <a:rPr lang="es-ES" sz="1000" dirty="0" smtClean="0">
                <a:solidFill>
                  <a:prstClr val="black"/>
                </a:solidFill>
              </a:rPr>
              <a:t>-Los </a:t>
            </a:r>
            <a:r>
              <a:rPr lang="es-ES" sz="1000" dirty="0">
                <a:solidFill>
                  <a:prstClr val="black"/>
                </a:solidFill>
              </a:rPr>
              <a:t>microorganismos poseen un gran potencial para la descontaminación del cianuro en el medio ambiente; donde la tecnología de los biorreactores juega un rol preponderante en la eficacia y eficiencia de los procesos</a:t>
            </a:r>
            <a:r>
              <a:rPr lang="es-ES" sz="1000" dirty="0" smtClean="0">
                <a:solidFill>
                  <a:prstClr val="black"/>
                </a:solidFill>
              </a:rPr>
              <a:t>.</a:t>
            </a:r>
          </a:p>
          <a:p>
            <a:pPr lvl="0" algn="just" defTabSz="3085643">
              <a:defRPr/>
            </a:pPr>
            <a:endParaRPr lang="es-ES" sz="1000" dirty="0" smtClean="0">
              <a:solidFill>
                <a:prstClr val="black"/>
              </a:solidFill>
            </a:endParaRPr>
          </a:p>
          <a:p>
            <a:pPr lvl="0" algn="just" defTabSz="3085643">
              <a:defRPr/>
            </a:pPr>
            <a:r>
              <a:rPr lang="es-ES" sz="1000" dirty="0" smtClean="0">
                <a:solidFill>
                  <a:prstClr val="black"/>
                </a:solidFill>
              </a:rPr>
              <a:t>- Realizar un </a:t>
            </a:r>
            <a:r>
              <a:rPr lang="es-ES" sz="1000" dirty="0">
                <a:solidFill>
                  <a:prstClr val="black"/>
                </a:solidFill>
              </a:rPr>
              <a:t>amplio </a:t>
            </a:r>
            <a:r>
              <a:rPr lang="es-ES" sz="1000" dirty="0" smtClean="0">
                <a:solidFill>
                  <a:prstClr val="black"/>
                </a:solidFill>
              </a:rPr>
              <a:t>estudio a </a:t>
            </a:r>
            <a:r>
              <a:rPr lang="es-ES" sz="1000" dirty="0">
                <a:solidFill>
                  <a:prstClr val="black"/>
                </a:solidFill>
              </a:rPr>
              <a:t>nivel de laboratorio antes de su escalado a niveles industriales. </a:t>
            </a:r>
          </a:p>
        </p:txBody>
      </p:sp>
      <p:grpSp>
        <p:nvGrpSpPr>
          <p:cNvPr id="23" name="Grupo 83"/>
          <p:cNvGrpSpPr/>
          <p:nvPr/>
        </p:nvGrpSpPr>
        <p:grpSpPr>
          <a:xfrm>
            <a:off x="8064190" y="3540756"/>
            <a:ext cx="4070537" cy="1140107"/>
            <a:chOff x="8068701" y="3470103"/>
            <a:chExt cx="4070537" cy="1074193"/>
          </a:xfrm>
        </p:grpSpPr>
        <p:sp>
          <p:nvSpPr>
            <p:cNvPr id="1048605" name="Rectángulo redondeado 96"/>
            <p:cNvSpPr/>
            <p:nvPr/>
          </p:nvSpPr>
          <p:spPr>
            <a:xfrm flipH="1">
              <a:off x="8068701" y="3576352"/>
              <a:ext cx="4070537" cy="9679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06" name="Rectángulo redondeado 97"/>
            <p:cNvSpPr/>
            <p:nvPr/>
          </p:nvSpPr>
          <p:spPr>
            <a:xfrm>
              <a:off x="9275791" y="3470103"/>
              <a:ext cx="1656000" cy="227771"/>
            </a:xfrm>
            <a:prstGeom prst="roundRect">
              <a:avLst>
                <a:gd name="adj" fmla="val 17074"/>
              </a:avLst>
            </a:prstGeom>
            <a:solidFill>
              <a:srgbClr val="711C34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cap="all" dirty="0" smtClean="0">
                  <a:solidFill>
                    <a:srgbClr val="FDDF03"/>
                  </a:solidFill>
                </a:rPr>
                <a:t>RECOMENDACIONES</a:t>
              </a:r>
              <a:endParaRPr lang="es-ES" sz="1200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24" name="Grupo 106"/>
          <p:cNvGrpSpPr/>
          <p:nvPr/>
        </p:nvGrpSpPr>
        <p:grpSpPr>
          <a:xfrm>
            <a:off x="8064190" y="4762143"/>
            <a:ext cx="4070537" cy="803703"/>
            <a:chOff x="8068699" y="3469391"/>
            <a:chExt cx="4070537" cy="800375"/>
          </a:xfrm>
        </p:grpSpPr>
        <p:sp>
          <p:nvSpPr>
            <p:cNvPr id="1048607" name="Rectángulo redondeado 107"/>
            <p:cNvSpPr/>
            <p:nvPr/>
          </p:nvSpPr>
          <p:spPr>
            <a:xfrm flipH="1">
              <a:off x="8068699" y="3587609"/>
              <a:ext cx="4070537" cy="68215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08" name="Rectángulo redondeado 108"/>
            <p:cNvSpPr/>
            <p:nvPr/>
          </p:nvSpPr>
          <p:spPr>
            <a:xfrm>
              <a:off x="9275286" y="3469391"/>
              <a:ext cx="1656000" cy="252000"/>
            </a:xfrm>
            <a:prstGeom prst="roundRect">
              <a:avLst>
                <a:gd name="adj" fmla="val 17074"/>
              </a:avLst>
            </a:prstGeom>
            <a:solidFill>
              <a:srgbClr val="711C34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cap="all" dirty="0" err="1" smtClean="0">
                  <a:solidFill>
                    <a:srgbClr val="FDDF03"/>
                  </a:solidFill>
                </a:rPr>
                <a:t>aGRADECIMIENTOS</a:t>
              </a:r>
              <a:endParaRPr lang="es-ES" sz="1200" b="1" cap="all" dirty="0">
                <a:solidFill>
                  <a:srgbClr val="FDDF03"/>
                </a:solidFill>
              </a:endParaRPr>
            </a:p>
          </p:txBody>
        </p:sp>
      </p:grpSp>
      <p:grpSp>
        <p:nvGrpSpPr>
          <p:cNvPr id="25" name="Grupo 110"/>
          <p:cNvGrpSpPr/>
          <p:nvPr/>
        </p:nvGrpSpPr>
        <p:grpSpPr>
          <a:xfrm>
            <a:off x="8064190" y="5565846"/>
            <a:ext cx="4070537" cy="1154804"/>
            <a:chOff x="8068700" y="3419706"/>
            <a:chExt cx="4070537" cy="1154804"/>
          </a:xfrm>
        </p:grpSpPr>
        <p:sp>
          <p:nvSpPr>
            <p:cNvPr id="1048609" name="Rectángulo redondeado 111"/>
            <p:cNvSpPr/>
            <p:nvPr/>
          </p:nvSpPr>
          <p:spPr>
            <a:xfrm flipH="1">
              <a:off x="8068700" y="3525159"/>
              <a:ext cx="4070537" cy="1049351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48610" name="Rectángulo redondeado 112"/>
            <p:cNvSpPr/>
            <p:nvPr/>
          </p:nvSpPr>
          <p:spPr>
            <a:xfrm>
              <a:off x="9275286" y="3419706"/>
              <a:ext cx="1656000" cy="252000"/>
            </a:xfrm>
            <a:prstGeom prst="roundRect">
              <a:avLst>
                <a:gd name="adj" fmla="val 17074"/>
              </a:avLst>
            </a:prstGeom>
            <a:solidFill>
              <a:srgbClr val="711C34"/>
            </a:solidFill>
            <a:ln w="28575">
              <a:solidFill>
                <a:srgbClr val="711C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cap="all" dirty="0" err="1" smtClean="0">
                  <a:solidFill>
                    <a:srgbClr val="FDDF03"/>
                  </a:solidFill>
                </a:rPr>
                <a:t>rEFERENCIAS</a:t>
              </a:r>
              <a:endParaRPr lang="es-ES" sz="1200" b="1" cap="all" dirty="0">
                <a:solidFill>
                  <a:srgbClr val="FDDF03"/>
                </a:solidFill>
              </a:endParaRPr>
            </a:p>
          </p:txBody>
        </p:sp>
      </p:grpSp>
      <p:sp>
        <p:nvSpPr>
          <p:cNvPr id="1048611" name="Rectángulo 90"/>
          <p:cNvSpPr/>
          <p:nvPr/>
        </p:nvSpPr>
        <p:spPr>
          <a:xfrm>
            <a:off x="8132122" y="5965692"/>
            <a:ext cx="371850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00"/>
              </a:lnSpc>
            </a:pP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[1] Sharma </a:t>
            </a: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 et 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al., World J </a:t>
            </a:r>
            <a:r>
              <a:rPr lang="en-US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Microb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Biotech 2019; 35: 70</a:t>
            </a:r>
          </a:p>
          <a:p>
            <a:pPr>
              <a:lnSpc>
                <a:spcPts val="900"/>
              </a:lnSpc>
            </a:pP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[2] </a:t>
            </a:r>
            <a:r>
              <a:rPr lang="en-US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Copari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A.. [</a:t>
            </a:r>
            <a:r>
              <a:rPr lang="en-US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Tesis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]. Tacna, Peru;2019</a:t>
            </a:r>
          </a:p>
          <a:p>
            <a:pPr>
              <a:lnSpc>
                <a:spcPts val="900"/>
              </a:lnSpc>
            </a:pP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[3] </a:t>
            </a:r>
            <a:r>
              <a:rPr lang="en-US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Alvillo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100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 </a:t>
            </a:r>
            <a:r>
              <a:rPr lang="en-US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al., </a:t>
            </a:r>
            <a:r>
              <a:rPr lang="fr-FR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 Mat </a:t>
            </a:r>
            <a:r>
              <a:rPr lang="fr-FR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</a:t>
            </a:r>
            <a:r>
              <a:rPr lang="fr-FR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000" spc="-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</a:t>
            </a:r>
            <a:r>
              <a:rPr lang="fr-FR" sz="10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2021; 12:1418-1433</a:t>
            </a:r>
            <a:endParaRPr lang="en-US" sz="1000" spc="-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8612" name="Rectángulo 92"/>
          <p:cNvSpPr/>
          <p:nvPr/>
        </p:nvSpPr>
        <p:spPr>
          <a:xfrm>
            <a:off x="8132790" y="5082352"/>
            <a:ext cx="3917692" cy="233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es-ES" sz="105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 grupo </a:t>
            </a:r>
            <a:r>
              <a:rPr lang="es-ES" sz="1050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inNOVAcEnz</a:t>
            </a:r>
            <a:r>
              <a:rPr lang="es-ES" sz="1050" spc="-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- UCM-VC.</a:t>
            </a:r>
            <a:endParaRPr lang="es-ES" dirty="0"/>
          </a:p>
        </p:txBody>
      </p:sp>
      <p:sp>
        <p:nvSpPr>
          <p:cNvPr id="1048613" name="Rectángulo 115"/>
          <p:cNvSpPr/>
          <p:nvPr/>
        </p:nvSpPr>
        <p:spPr>
          <a:xfrm>
            <a:off x="8095547" y="3833145"/>
            <a:ext cx="3897892" cy="37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1100"/>
              </a:lnSpc>
              <a:buFont typeface="Arial" panose="020B0604020202020204" pitchFamily="34" charset="0"/>
              <a:buChar char="•"/>
            </a:pPr>
            <a:r>
              <a:rPr lang="es-ES" sz="1100" spc="-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un amplio estudio a nivel de laboratorio antes de su escalado a niveles industriales. </a:t>
            </a:r>
          </a:p>
        </p:txBody>
      </p:sp>
      <p:sp>
        <p:nvSpPr>
          <p:cNvPr id="1048614" name="CuadroTexto 94"/>
          <p:cNvSpPr txBox="1"/>
          <p:nvPr/>
        </p:nvSpPr>
        <p:spPr>
          <a:xfrm>
            <a:off x="8097558" y="1584764"/>
            <a:ext cx="3954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3085643">
              <a:defRPr/>
            </a:pP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evisión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exhaustiva de material especializado, con el objetivo de 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caracterizar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los métodos de descontaminación del cianuro de aguas residuales, empleando microorganismos; para proponer estrategias locales con esta finalidad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lvl="0" algn="just" defTabSz="3085643">
              <a:defRPr/>
            </a:pPr>
            <a:endParaRPr lang="es-ES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 defTabSz="3085643">
              <a:defRPr/>
            </a:pP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hace énfasis en el empleo de microorganismos, lo cual abre nuevos cauces para el tratamiento de contaminantes en nuestras comunidades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</a:p>
          <a:p>
            <a:pPr lvl="0" algn="just" defTabSz="3085643">
              <a:defRPr/>
            </a:pPr>
            <a:endParaRPr lang="es-ES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 algn="just" defTabSz="3085643">
              <a:defRPr/>
            </a:pP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Los términos de búsqueda fueron: </a:t>
            </a:r>
            <a:r>
              <a:rPr lang="es-ES" sz="1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biorremediación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microorganismos, </a:t>
            </a:r>
            <a:r>
              <a:rPr lang="es-ES" sz="1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Rodanasa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nanotecnología, inmovilización de enzimas, biorreactores.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215" y="1711054"/>
            <a:ext cx="2275545" cy="1163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990026" y="1711054"/>
            <a:ext cx="18899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085643">
              <a:defRPr/>
            </a:pPr>
            <a:r>
              <a:rPr lang="es-ES" sz="1000" dirty="0">
                <a:solidFill>
                  <a:srgbClr val="000000"/>
                </a:solidFill>
                <a:ea typeface="Calibri" panose="020F0502020204030204" pitchFamily="34" charset="0"/>
              </a:rPr>
              <a:t>Figura </a:t>
            </a:r>
            <a:r>
              <a:rPr lang="es-ES" sz="1000" dirty="0" smtClean="0">
                <a:solidFill>
                  <a:srgbClr val="000000"/>
                </a:solidFill>
                <a:ea typeface="Calibri" panose="020F0502020204030204" pitchFamily="34" charset="0"/>
              </a:rPr>
              <a:t>1. </a:t>
            </a:r>
            <a:r>
              <a:rPr lang="es-ES" sz="1000" dirty="0">
                <a:solidFill>
                  <a:srgbClr val="000000"/>
                </a:solidFill>
                <a:ea typeface="Calibri" panose="020F0502020204030204" pitchFamily="34" charset="0"/>
              </a:rPr>
              <a:t>Villa Clara es una provincia que cuenta </a:t>
            </a:r>
            <a:r>
              <a:rPr lang="es-ES" sz="1000" dirty="0" smtClean="0">
                <a:solidFill>
                  <a:srgbClr val="000000"/>
                </a:solidFill>
                <a:ea typeface="Calibri" panose="020F0502020204030204" pitchFamily="34" charset="0"/>
              </a:rPr>
              <a:t>con la </a:t>
            </a:r>
            <a:r>
              <a:rPr lang="es-ES" sz="10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Geominera</a:t>
            </a:r>
            <a:r>
              <a:rPr lang="es-ES" sz="10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s-ES" sz="1000" dirty="0">
                <a:solidFill>
                  <a:srgbClr val="000000"/>
                </a:solidFill>
                <a:ea typeface="Calibri" panose="020F0502020204030204" pitchFamily="34" charset="0"/>
              </a:rPr>
              <a:t>Placetas para la extracción de oro empleando cianuro, que es arrastrado en las aguas residuales afluentes</a:t>
            </a:r>
            <a:endParaRPr lang="es-ES" sz="1000" dirty="0">
              <a:solidFill>
                <a:prstClr val="black"/>
              </a:solidFill>
            </a:endParaRPr>
          </a:p>
        </p:txBody>
      </p:sp>
      <p:pic>
        <p:nvPicPr>
          <p:cNvPr id="52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560" y="3373496"/>
            <a:ext cx="3433976" cy="14532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1109" y="1576275"/>
            <a:ext cx="3048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085643">
              <a:defRPr/>
            </a:pP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-En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 industrialización, muchas producciones requieren del empleo del cianuro, lo cual tiene como inconveniente su alta contaminación al medio ambiente. </a:t>
            </a:r>
            <a:endParaRPr lang="es-ES" sz="1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 defTabSz="3085643">
              <a:defRPr/>
            </a:pPr>
            <a:endParaRPr lang="es-ES" sz="1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 defTabSz="3085643">
              <a:defRPr/>
            </a:pP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La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provincia Villa Clara cuenta con una </a:t>
            </a:r>
            <a:r>
              <a:rPr lang="es-ES" sz="1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G</a:t>
            </a:r>
            <a:r>
              <a:rPr lang="es-ES" sz="100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eominera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para la extracción de oro empleando cianuro, que es arrastrado en las aguas residuales afluentes. </a:t>
            </a:r>
            <a:endParaRPr lang="es-ES" sz="1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 defTabSz="3085643">
              <a:defRPr/>
            </a:pPr>
            <a:endParaRPr lang="es-ES" sz="100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just" defTabSz="3085643">
              <a:defRPr/>
            </a:pP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-La </a:t>
            </a:r>
            <a:r>
              <a:rPr lang="es-ES" sz="100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biorremediación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, mediante el empleo de 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microorganismos </a:t>
            </a:r>
            <a:r>
              <a:rPr lang="es-ES" sz="1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para la descontaminación del medio </a:t>
            </a:r>
            <a:r>
              <a:rPr lang="es-ES" sz="1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ambiente.</a:t>
            </a:r>
          </a:p>
          <a:p>
            <a:pPr algn="just" defTabSz="3085643">
              <a:defRPr/>
            </a:pPr>
            <a:endParaRPr lang="es-ES" sz="1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2140" y="1253092"/>
            <a:ext cx="4182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- Se </a:t>
            </a:r>
            <a:r>
              <a:rPr lang="es-ES" sz="1000" dirty="0"/>
              <a:t>describe la región donde se hacen vertimientos de cianuro, así como las evidencias del deterioro medioambiental y biológico.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96711" y="2831160"/>
            <a:ext cx="44213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 -Se </a:t>
            </a:r>
            <a:r>
              <a:rPr lang="es-ES" sz="1000" dirty="0"/>
              <a:t>caracterizan </a:t>
            </a:r>
            <a:r>
              <a:rPr lang="es-ES" sz="1000" dirty="0" smtClean="0"/>
              <a:t> </a:t>
            </a:r>
            <a:r>
              <a:rPr lang="es-ES" sz="1000" dirty="0"/>
              <a:t>métodos microbiológicos más empleados en la </a:t>
            </a:r>
            <a:r>
              <a:rPr lang="es-ES" sz="1000" dirty="0" err="1"/>
              <a:t>biorremediación</a:t>
            </a:r>
            <a:r>
              <a:rPr lang="es-ES" sz="1000" dirty="0"/>
              <a:t>, los microorganismos, únicos o en consorcios, y los mecanismos que emplean para la eliminación del cianuro.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0183" y="5212934"/>
            <a:ext cx="4027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- Se </a:t>
            </a:r>
            <a:r>
              <a:rPr lang="es-ES" sz="1000" dirty="0"/>
              <a:t>analizan condiciones físico-químicas y tecnológicas de biorreactores empleados en el cultivo de dichos </a:t>
            </a:r>
            <a:r>
              <a:rPr lang="es-ES" sz="1000" dirty="0" smtClean="0"/>
              <a:t>microorganismos.</a:t>
            </a:r>
            <a:endParaRPr lang="es-ES" sz="1000" dirty="0"/>
          </a:p>
        </p:txBody>
      </p:sp>
      <p:sp>
        <p:nvSpPr>
          <p:cNvPr id="7" name="Rectangle 6"/>
          <p:cNvSpPr/>
          <p:nvPr/>
        </p:nvSpPr>
        <p:spPr>
          <a:xfrm>
            <a:off x="3701953" y="4732241"/>
            <a:ext cx="439359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Fuente: Almagro et al. (2017)</a:t>
            </a:r>
          </a:p>
          <a:p>
            <a:r>
              <a:rPr lang="es-ES" sz="1000" dirty="0" smtClean="0"/>
              <a:t>Algunos </a:t>
            </a:r>
            <a:r>
              <a:rPr lang="es-ES" sz="1000" dirty="0"/>
              <a:t>microorganismos emplean más de un mecanismo para asimilar el cianuro, y otros pueden solo usar uno.</a:t>
            </a:r>
          </a:p>
        </p:txBody>
      </p:sp>
      <p:pic>
        <p:nvPicPr>
          <p:cNvPr id="45" name="Imagen 5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661" y="5766932"/>
            <a:ext cx="4520617" cy="107698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Rectangle 45"/>
          <p:cNvSpPr/>
          <p:nvPr/>
        </p:nvSpPr>
        <p:spPr>
          <a:xfrm>
            <a:off x="3811147" y="5589703"/>
            <a:ext cx="4068824" cy="246197"/>
          </a:xfrm>
          <a:prstGeom prst="rect">
            <a:avLst/>
          </a:prstGeom>
        </p:spPr>
        <p:txBody>
          <a:bodyPr wrap="square" lIns="91415" tIns="45708" rIns="91415" bIns="45708">
            <a:spAutoFit/>
          </a:bodyPr>
          <a:lstStyle>
            <a:defPPr>
              <a:defRPr lang="es-ES"/>
            </a:defPPr>
            <a:lvl1pPr marL="0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542403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084806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627209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69612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12015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254418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96821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39224" algn="l" defTabSz="3084806" rtl="0" eaLnBrk="1" latinLnBrk="0" hangingPunct="1">
              <a:defRPr sz="6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x-none" sz="1000" b="1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Objetivos para el Desarrollo Sostenible y organismos responsables.</a:t>
            </a:r>
            <a:endParaRPr lang="es-ES" sz="10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4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1086</Words>
  <Application>Microsoft Office PowerPoint</Application>
  <PresentationFormat>Widescreen</PresentationFormat>
  <Paragraphs>75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Lidia</cp:lastModifiedBy>
  <cp:revision>69</cp:revision>
  <dcterms:created xsi:type="dcterms:W3CDTF">2023-04-02T06:49:53Z</dcterms:created>
  <dcterms:modified xsi:type="dcterms:W3CDTF">2023-05-25T01:32:31Z</dcterms:modified>
</cp:coreProperties>
</file>