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72" r:id="rId4"/>
    <p:sldId id="274" r:id="rId5"/>
    <p:sldId id="281" r:id="rId6"/>
    <p:sldId id="258" r:id="rId7"/>
    <p:sldId id="284" r:id="rId8"/>
    <p:sldId id="276" r:id="rId9"/>
    <p:sldId id="278" r:id="rId10"/>
    <p:sldId id="279" r:id="rId11"/>
    <p:sldId id="280" r:id="rId12"/>
    <p:sldId id="260" r:id="rId13"/>
    <p:sldId id="282" r:id="rId14"/>
    <p:sldId id="262" r:id="rId15"/>
    <p:sldId id="277" r:id="rId16"/>
    <p:sldId id="266" r:id="rId17"/>
    <p:sldId id="265" r:id="rId18"/>
    <p:sldId id="267" r:id="rId19"/>
    <p:sldId id="268" r:id="rId20"/>
    <p:sldId id="269" r:id="rId21"/>
    <p:sldId id="270" r:id="rId22"/>
    <p:sldId id="271" r:id="rId23"/>
    <p:sldId id="264" r:id="rId24"/>
  </p:sldIdLst>
  <p:sldSz cx="9144000" cy="6858000" type="letter"/>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6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CarpetaIndep\BeforeLapRoq\PROYECTOS\PROGRAMAS\Energia\2016\NuevoProyectoEolica\Datos%20Parque%20Gibara%201%20y%202\Lectura%20de%20indicadores%202014\2014Gib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38670166229223"/>
          <c:y val="8.8379629629629641E-2"/>
          <c:w val="0.66091863517060367"/>
          <c:h val="0.75234580052493438"/>
        </c:manualLayout>
      </c:layout>
      <c:scatterChart>
        <c:scatterStyle val="smoothMarker"/>
        <c:varyColors val="0"/>
        <c:ser>
          <c:idx val="0"/>
          <c:order val="0"/>
          <c:tx>
            <c:strRef>
              <c:f>ResHor!$C$1</c:f>
              <c:strCache>
                <c:ptCount val="1"/>
                <c:pt idx="0">
                  <c:v>APEGI</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ResHor!$B$2:$B$25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ResHor!$C$2:$C$25</c:f>
              <c:numCache>
                <c:formatCode>0.00</c:formatCode>
                <c:ptCount val="24"/>
                <c:pt idx="0">
                  <c:v>6.21</c:v>
                </c:pt>
                <c:pt idx="1">
                  <c:v>5.84</c:v>
                </c:pt>
                <c:pt idx="2">
                  <c:v>5.64</c:v>
                </c:pt>
                <c:pt idx="3">
                  <c:v>5.6</c:v>
                </c:pt>
                <c:pt idx="4">
                  <c:v>5.38</c:v>
                </c:pt>
                <c:pt idx="5">
                  <c:v>5.34</c:v>
                </c:pt>
                <c:pt idx="6">
                  <c:v>5.39</c:v>
                </c:pt>
                <c:pt idx="7">
                  <c:v>5.21</c:v>
                </c:pt>
                <c:pt idx="8">
                  <c:v>5.1100000000000003</c:v>
                </c:pt>
                <c:pt idx="9">
                  <c:v>5.18</c:v>
                </c:pt>
                <c:pt idx="10">
                  <c:v>5.42</c:v>
                </c:pt>
                <c:pt idx="11">
                  <c:v>5.85</c:v>
                </c:pt>
                <c:pt idx="12">
                  <c:v>6.68</c:v>
                </c:pt>
                <c:pt idx="13">
                  <c:v>7.31</c:v>
                </c:pt>
                <c:pt idx="14">
                  <c:v>7.7164502164502169</c:v>
                </c:pt>
                <c:pt idx="15">
                  <c:v>7.87</c:v>
                </c:pt>
                <c:pt idx="16">
                  <c:v>8.07</c:v>
                </c:pt>
                <c:pt idx="17">
                  <c:v>7.89</c:v>
                </c:pt>
                <c:pt idx="18">
                  <c:v>7.66</c:v>
                </c:pt>
                <c:pt idx="19">
                  <c:v>7.24</c:v>
                </c:pt>
                <c:pt idx="20">
                  <c:v>6.8</c:v>
                </c:pt>
                <c:pt idx="21">
                  <c:v>6.5</c:v>
                </c:pt>
                <c:pt idx="22">
                  <c:v>6.31</c:v>
                </c:pt>
                <c:pt idx="23">
                  <c:v>6.25</c:v>
                </c:pt>
              </c:numCache>
            </c:numRef>
          </c:yVal>
          <c:smooth val="1"/>
        </c:ser>
        <c:ser>
          <c:idx val="2"/>
          <c:order val="1"/>
          <c:tx>
            <c:strRef>
              <c:f>ResHor!$E$1</c:f>
              <c:strCache>
                <c:ptCount val="1"/>
                <c:pt idx="0">
                  <c:v>M2014</c:v>
                </c:pt>
              </c:strCache>
            </c:strRef>
          </c:tx>
          <c:spPr>
            <a:ln w="19050" cap="rnd">
              <a:solidFill>
                <a:srgbClr val="FF0000"/>
              </a:solidFill>
              <a:round/>
            </a:ln>
            <a:effectLst/>
          </c:spPr>
          <c:marker>
            <c:symbol val="circle"/>
            <c:size val="5"/>
            <c:spPr>
              <a:solidFill>
                <a:srgbClr val="FF0000"/>
              </a:solidFill>
              <a:ln w="9525">
                <a:solidFill>
                  <a:srgbClr val="FF0000"/>
                </a:solidFill>
              </a:ln>
              <a:effectLst/>
            </c:spPr>
          </c:marker>
          <c:xVal>
            <c:numRef>
              <c:f>ResHor!$B$2:$B$25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ResHor!$E$2:$E$25</c:f>
              <c:numCache>
                <c:formatCode>0.00</c:formatCode>
                <c:ptCount val="24"/>
                <c:pt idx="0">
                  <c:v>6.4291666666666707</c:v>
                </c:pt>
                <c:pt idx="1">
                  <c:v>6.2634188034188032</c:v>
                </c:pt>
                <c:pt idx="2">
                  <c:v>6.0348717948717967</c:v>
                </c:pt>
                <c:pt idx="3">
                  <c:v>5.878547008547006</c:v>
                </c:pt>
                <c:pt idx="4">
                  <c:v>5.8229059829059784</c:v>
                </c:pt>
                <c:pt idx="5">
                  <c:v>5.7876068376068357</c:v>
                </c:pt>
                <c:pt idx="6">
                  <c:v>5.7200854700854737</c:v>
                </c:pt>
                <c:pt idx="7">
                  <c:v>5.6375429553264569</c:v>
                </c:pt>
                <c:pt idx="8">
                  <c:v>5.7575213675213677</c:v>
                </c:pt>
                <c:pt idx="9">
                  <c:v>6.1316151202749154</c:v>
                </c:pt>
                <c:pt idx="10">
                  <c:v>6.3730769230769218</c:v>
                </c:pt>
                <c:pt idx="11">
                  <c:v>6.6587179487179515</c:v>
                </c:pt>
                <c:pt idx="12">
                  <c:v>6.9372649572649587</c:v>
                </c:pt>
                <c:pt idx="13">
                  <c:v>7.1664948453608188</c:v>
                </c:pt>
                <c:pt idx="14">
                  <c:v>7.2066493955094995</c:v>
                </c:pt>
                <c:pt idx="15">
                  <c:v>7.1786941580755972</c:v>
                </c:pt>
                <c:pt idx="16">
                  <c:v>7.1481001727115752</c:v>
                </c:pt>
                <c:pt idx="17">
                  <c:v>6.9336769759450156</c:v>
                </c:pt>
                <c:pt idx="18">
                  <c:v>6.8035223367697588</c:v>
                </c:pt>
                <c:pt idx="19">
                  <c:v>6.6683848797250853</c:v>
                </c:pt>
                <c:pt idx="20">
                  <c:v>6.6600515463917516</c:v>
                </c:pt>
                <c:pt idx="21">
                  <c:v>6.6224226804123703</c:v>
                </c:pt>
                <c:pt idx="22">
                  <c:v>6.5821243523316033</c:v>
                </c:pt>
                <c:pt idx="23">
                  <c:v>6.5164948453608238</c:v>
                </c:pt>
              </c:numCache>
            </c:numRef>
          </c:yVal>
          <c:smooth val="1"/>
        </c:ser>
        <c:ser>
          <c:idx val="1"/>
          <c:order val="2"/>
          <c:tx>
            <c:strRef>
              <c:f>ResHor!$F$1</c:f>
              <c:strCache>
                <c:ptCount val="1"/>
                <c:pt idx="0">
                  <c:v>APEGII</c:v>
                </c:pt>
              </c:strCache>
            </c:strRef>
          </c:tx>
          <c:spPr>
            <a:ln w="19050" cap="rnd">
              <a:solidFill>
                <a:schemeClr val="tx1"/>
              </a:solidFill>
              <a:round/>
            </a:ln>
            <a:effectLst/>
          </c:spPr>
          <c:marker>
            <c:symbol val="circle"/>
            <c:size val="5"/>
            <c:spPr>
              <a:solidFill>
                <a:schemeClr val="tx1"/>
              </a:solidFill>
              <a:ln w="9525">
                <a:solidFill>
                  <a:schemeClr val="tx1"/>
                </a:solidFill>
              </a:ln>
              <a:effectLst/>
            </c:spPr>
          </c:marker>
          <c:xVal>
            <c:numRef>
              <c:f>ResHor!$B$2:$B$25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xVal>
          <c:yVal>
            <c:numRef>
              <c:f>ResHor!$F$2:$F$25</c:f>
              <c:numCache>
                <c:formatCode>0.00</c:formatCode>
                <c:ptCount val="24"/>
                <c:pt idx="0">
                  <c:v>6.3286516853932557</c:v>
                </c:pt>
                <c:pt idx="1">
                  <c:v>6.1601123595505607</c:v>
                </c:pt>
                <c:pt idx="2">
                  <c:v>5.8584269662921331</c:v>
                </c:pt>
                <c:pt idx="3">
                  <c:v>5.6235955056179758</c:v>
                </c:pt>
                <c:pt idx="4">
                  <c:v>5.3921348314606723</c:v>
                </c:pt>
                <c:pt idx="5">
                  <c:v>5.3949438202247197</c:v>
                </c:pt>
                <c:pt idx="6">
                  <c:v>5.3432584269662895</c:v>
                </c:pt>
                <c:pt idx="7">
                  <c:v>5.3432584269662895</c:v>
                </c:pt>
                <c:pt idx="8">
                  <c:v>5.1044943820224695</c:v>
                </c:pt>
                <c:pt idx="9">
                  <c:v>5.3601123595505591</c:v>
                </c:pt>
                <c:pt idx="10">
                  <c:v>5.6865168539325834</c:v>
                </c:pt>
                <c:pt idx="11">
                  <c:v>6.4039325842696631</c:v>
                </c:pt>
                <c:pt idx="12">
                  <c:v>7.4039325842696675</c:v>
                </c:pt>
                <c:pt idx="13">
                  <c:v>8.122247191011235</c:v>
                </c:pt>
                <c:pt idx="14">
                  <c:v>8.693820224719099</c:v>
                </c:pt>
                <c:pt idx="15">
                  <c:v>8.9528089887640476</c:v>
                </c:pt>
                <c:pt idx="16">
                  <c:v>8.9241573033707855</c:v>
                </c:pt>
                <c:pt idx="17">
                  <c:v>8.6432584269662875</c:v>
                </c:pt>
                <c:pt idx="18">
                  <c:v>8.2943820224719165</c:v>
                </c:pt>
                <c:pt idx="19">
                  <c:v>7.7174157303370841</c:v>
                </c:pt>
                <c:pt idx="20">
                  <c:v>7.2235955056179826</c:v>
                </c:pt>
                <c:pt idx="21">
                  <c:v>6.7157303370786483</c:v>
                </c:pt>
                <c:pt idx="22">
                  <c:v>6.4904494382022522</c:v>
                </c:pt>
                <c:pt idx="23">
                  <c:v>6.4196629213483147</c:v>
                </c:pt>
              </c:numCache>
            </c:numRef>
          </c:yVal>
          <c:smooth val="1"/>
        </c:ser>
        <c:dLbls>
          <c:showLegendKey val="0"/>
          <c:showVal val="0"/>
          <c:showCatName val="0"/>
          <c:showSerName val="0"/>
          <c:showPercent val="0"/>
          <c:showBubbleSize val="0"/>
        </c:dLbls>
        <c:axId val="422422624"/>
        <c:axId val="422425760"/>
      </c:scatterChart>
      <c:valAx>
        <c:axId val="422422624"/>
        <c:scaling>
          <c:orientation val="minMax"/>
          <c:max val="23"/>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Hora</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22425760"/>
        <c:crosses val="autoZero"/>
        <c:crossBetween val="midCat"/>
        <c:majorUnit val="1"/>
      </c:valAx>
      <c:valAx>
        <c:axId val="422425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Rapidez del viento (m/s)</a:t>
                </a:r>
              </a:p>
            </c:rich>
          </c:tx>
          <c:layout/>
          <c:overlay val="0"/>
          <c:spPr>
            <a:noFill/>
            <a:ln>
              <a:noFill/>
            </a:ln>
            <a:effectLst/>
          </c:sp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22422624"/>
        <c:crosses val="autoZero"/>
        <c:crossBetween val="midCat"/>
      </c:valAx>
      <c:spPr>
        <a:noFill/>
        <a:ln>
          <a:noFill/>
        </a:ln>
        <a:effectLst/>
      </c:spPr>
    </c:plotArea>
    <c:legend>
      <c:legendPos val="r"/>
      <c:layout>
        <c:manualLayout>
          <c:xMode val="edge"/>
          <c:yMode val="edge"/>
          <c:x val="0.83802777777777782"/>
          <c:y val="0.31560112277631963"/>
          <c:w val="0.14530555555555555"/>
          <c:h val="0.3125021872265967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A07CF-4E79-4B0C-A3E5-7AEF06B03A8C}" type="datetimeFigureOut">
              <a:rPr lang="es-ES" smtClean="0"/>
              <a:t>26/05/2023</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F62AAE-93E0-4F3F-8DD3-E44AC1A53EA0}" type="slidenum">
              <a:rPr lang="es-ES" smtClean="0"/>
              <a:t>‹Nº›</a:t>
            </a:fld>
            <a:endParaRPr lang="es-ES"/>
          </a:p>
        </p:txBody>
      </p:sp>
    </p:spTree>
    <p:extLst>
      <p:ext uri="{BB962C8B-B14F-4D97-AF65-F5344CB8AC3E}">
        <p14:creationId xmlns:p14="http://schemas.microsoft.com/office/powerpoint/2010/main" val="85782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09550">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buClrTx/>
              <a:buFontTx/>
              <a:buNone/>
            </a:pPr>
            <a:r>
              <a:rPr lang="en-US" altLang="es-ES" sz="2400" smtClean="0">
                <a:solidFill>
                  <a:srgbClr val="FFFFFF"/>
                </a:solidFill>
                <a:ea typeface="DejaVu Sans" charset="0"/>
                <a:cs typeface="DejaVu Sans" charset="0"/>
              </a:rPr>
              <a:t>03/27/17</a:t>
            </a:r>
          </a:p>
        </p:txBody>
      </p:sp>
      <p:sp>
        <p:nvSpPr>
          <p:cNvPr id="111619"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09550">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buClrTx/>
              <a:buFontTx/>
              <a:buNone/>
            </a:pPr>
            <a:fld id="{4639FFE8-9E16-412B-B51C-60FCC4E14D90}" type="slidenum">
              <a:rPr lang="en-US" altLang="es-ES" sz="2400" smtClean="0">
                <a:solidFill>
                  <a:srgbClr val="FFFFFF"/>
                </a:solidFill>
                <a:ea typeface="DejaVu Sans" charset="0"/>
                <a:cs typeface="DejaVu Sans" charset="0"/>
              </a:rPr>
              <a:pPr>
                <a:spcBef>
                  <a:spcPct val="0"/>
                </a:spcBef>
                <a:buClrTx/>
                <a:buFontTx/>
                <a:buNone/>
              </a:pPr>
              <a:t>9</a:t>
            </a:fld>
            <a:endParaRPr lang="en-US" altLang="es-ES" sz="2400" smtClean="0">
              <a:solidFill>
                <a:srgbClr val="FFFFFF"/>
              </a:solidFill>
              <a:ea typeface="DejaVu Sans" charset="0"/>
              <a:cs typeface="DejaVu Sans" charset="0"/>
            </a:endParaRPr>
          </a:p>
        </p:txBody>
      </p:sp>
      <p:sp>
        <p:nvSpPr>
          <p:cNvPr id="111620" name="Text Box 1"/>
          <p:cNvSpPr txBox="1">
            <a:spLocks noChangeArrowheads="1"/>
          </p:cNvSpPr>
          <p:nvPr/>
        </p:nvSpPr>
        <p:spPr bwMode="auto">
          <a:xfrm>
            <a:off x="4279900" y="0"/>
            <a:ext cx="3271838"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lstStyle>
            <a:lvl1pPr marL="215900" indent="-209550">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en-US" altLang="es-ES" sz="2400">
                <a:solidFill>
                  <a:srgbClr val="FFFFFF"/>
                </a:solidFill>
                <a:ea typeface="DejaVu Sans" charset="0"/>
                <a:cs typeface="DejaVu Sans" charset="0"/>
              </a:rPr>
              <a:t>03/27/17</a:t>
            </a:r>
          </a:p>
        </p:txBody>
      </p:sp>
      <p:sp>
        <p:nvSpPr>
          <p:cNvPr id="111621" name="Text Box 2"/>
          <p:cNvSpPr txBox="1">
            <a:spLocks noChangeArrowheads="1"/>
          </p:cNvSpPr>
          <p:nvPr/>
        </p:nvSpPr>
        <p:spPr bwMode="auto">
          <a:xfrm>
            <a:off x="4279900" y="10153650"/>
            <a:ext cx="3271838"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marL="215900" indent="-207963">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289544-9017-48EB-9383-82D3E18DF967}" type="slidenum">
              <a:rPr lang="en-US" altLang="es-ES" sz="2400">
                <a:solidFill>
                  <a:srgbClr val="FFFFFF"/>
                </a:solidFill>
                <a:ea typeface="DejaVu Sans" charset="0"/>
                <a:cs typeface="DejaVu Sans" charset="0"/>
              </a:rPr>
              <a:pPr algn="r" eaLnBrk="1" hangingPunct="1">
                <a:spcBef>
                  <a:spcPct val="0"/>
                </a:spcBef>
                <a:buClrTx/>
                <a:buFontTx/>
                <a:buNone/>
              </a:pPr>
              <a:t>9</a:t>
            </a:fld>
            <a:endParaRPr lang="en-US" altLang="es-ES" sz="2400">
              <a:solidFill>
                <a:srgbClr val="FFFFFF"/>
              </a:solidFill>
              <a:ea typeface="DejaVu Sans" charset="0"/>
              <a:cs typeface="DejaVu Sans" charset="0"/>
            </a:endParaRPr>
          </a:p>
        </p:txBody>
      </p:sp>
      <p:sp>
        <p:nvSpPr>
          <p:cNvPr id="111622" name="Rectangle 3"/>
          <p:cNvSpPr>
            <a:spLocks noGrp="1" noRot="1" noChangeAspect="1" noChangeArrowheads="1" noTextEdit="1"/>
          </p:cNvSpPr>
          <p:nvPr>
            <p:ph type="sldImg"/>
          </p:nvPr>
        </p:nvSpPr>
        <p:spPr>
          <a:xfrm>
            <a:off x="1108075" y="803275"/>
            <a:ext cx="5335588" cy="40020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3" name="Text Box 4"/>
          <p:cNvSpPr txBox="1">
            <a:spLocks noChangeArrowheads="1"/>
          </p:cNvSpPr>
          <p:nvPr/>
        </p:nvSpPr>
        <p:spPr bwMode="auto">
          <a:xfrm>
            <a:off x="755650" y="5078413"/>
            <a:ext cx="6042025" cy="480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s-ES"/>
          </a:p>
        </p:txBody>
      </p:sp>
    </p:spTree>
    <p:extLst>
      <p:ext uri="{BB962C8B-B14F-4D97-AF65-F5344CB8AC3E}">
        <p14:creationId xmlns:p14="http://schemas.microsoft.com/office/powerpoint/2010/main" val="55842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7"/>
          <p:cNvSpPr>
            <a:spLocks noGrp="1" noChangeArrowheads="1"/>
          </p:cNvSpPr>
          <p:nvPr>
            <p:ph type="dt"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09550">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buClrTx/>
              <a:buFontTx/>
              <a:buNone/>
            </a:pPr>
            <a:r>
              <a:rPr lang="en-US" altLang="es-ES" sz="2400" smtClean="0">
                <a:solidFill>
                  <a:srgbClr val="FFFFFF"/>
                </a:solidFill>
                <a:ea typeface="DejaVu Sans" charset="0"/>
                <a:cs typeface="DejaVu Sans" charset="0"/>
              </a:rPr>
              <a:t>03/27/17</a:t>
            </a:r>
          </a:p>
        </p:txBody>
      </p:sp>
      <p:sp>
        <p:nvSpPr>
          <p:cNvPr id="117763" name="Rectangle 11"/>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marL="215900" indent="-209550">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buClrTx/>
              <a:buFontTx/>
              <a:buNone/>
            </a:pPr>
            <a:fld id="{D0382699-AE10-45F3-9173-B2AB5544EC9A}" type="slidenum">
              <a:rPr lang="en-US" altLang="es-ES" sz="2400" smtClean="0">
                <a:solidFill>
                  <a:srgbClr val="FFFFFF"/>
                </a:solidFill>
                <a:ea typeface="DejaVu Sans" charset="0"/>
                <a:cs typeface="DejaVu Sans" charset="0"/>
              </a:rPr>
              <a:pPr>
                <a:spcBef>
                  <a:spcPct val="0"/>
                </a:spcBef>
                <a:buClrTx/>
                <a:buFontTx/>
                <a:buNone/>
              </a:pPr>
              <a:t>10</a:t>
            </a:fld>
            <a:endParaRPr lang="en-US" altLang="es-ES" sz="2400" smtClean="0">
              <a:solidFill>
                <a:srgbClr val="FFFFFF"/>
              </a:solidFill>
              <a:ea typeface="DejaVu Sans" charset="0"/>
              <a:cs typeface="DejaVu Sans" charset="0"/>
            </a:endParaRPr>
          </a:p>
        </p:txBody>
      </p:sp>
      <p:sp>
        <p:nvSpPr>
          <p:cNvPr id="117764" name="Text Box 1"/>
          <p:cNvSpPr txBox="1">
            <a:spLocks noChangeArrowheads="1"/>
          </p:cNvSpPr>
          <p:nvPr/>
        </p:nvSpPr>
        <p:spPr bwMode="auto">
          <a:xfrm>
            <a:off x="4279900" y="0"/>
            <a:ext cx="3271838"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lstStyle>
            <a:lvl1pPr marL="215900" indent="-209550">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r>
              <a:rPr lang="en-US" altLang="es-ES" sz="2400">
                <a:solidFill>
                  <a:srgbClr val="FFFFFF"/>
                </a:solidFill>
                <a:ea typeface="DejaVu Sans" charset="0"/>
                <a:cs typeface="DejaVu Sans" charset="0"/>
              </a:rPr>
              <a:t>03/27/17</a:t>
            </a:r>
          </a:p>
        </p:txBody>
      </p:sp>
      <p:sp>
        <p:nvSpPr>
          <p:cNvPr id="117765" name="Text Box 2"/>
          <p:cNvSpPr txBox="1">
            <a:spLocks noChangeArrowheads="1"/>
          </p:cNvSpPr>
          <p:nvPr/>
        </p:nvSpPr>
        <p:spPr bwMode="auto">
          <a:xfrm>
            <a:off x="4279900" y="10153650"/>
            <a:ext cx="3271838"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520" tIns="46080" rIns="92520" bIns="46080" anchor="b"/>
          <a:lstStyle>
            <a:lvl1pPr marL="215900" indent="-207963">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88147A6-A2E8-4179-AD30-BD8D7348B5C9}" type="slidenum">
              <a:rPr lang="en-US" altLang="es-ES" sz="2400">
                <a:solidFill>
                  <a:srgbClr val="FFFFFF"/>
                </a:solidFill>
                <a:ea typeface="DejaVu Sans" charset="0"/>
                <a:cs typeface="DejaVu Sans" charset="0"/>
              </a:rPr>
              <a:pPr algn="r" eaLnBrk="1" hangingPunct="1">
                <a:spcBef>
                  <a:spcPct val="0"/>
                </a:spcBef>
                <a:buClrTx/>
                <a:buFontTx/>
                <a:buNone/>
              </a:pPr>
              <a:t>10</a:t>
            </a:fld>
            <a:endParaRPr lang="en-US" altLang="es-ES" sz="2400">
              <a:solidFill>
                <a:srgbClr val="FFFFFF"/>
              </a:solidFill>
              <a:ea typeface="DejaVu Sans" charset="0"/>
              <a:cs typeface="DejaVu Sans" charset="0"/>
            </a:endParaRPr>
          </a:p>
        </p:txBody>
      </p:sp>
      <p:sp>
        <p:nvSpPr>
          <p:cNvPr id="117766" name="Rectangle 3"/>
          <p:cNvSpPr>
            <a:spLocks noGrp="1" noRot="1" noChangeAspect="1" noChangeArrowheads="1" noTextEdit="1"/>
          </p:cNvSpPr>
          <p:nvPr>
            <p:ph type="sldImg"/>
          </p:nvPr>
        </p:nvSpPr>
        <p:spPr>
          <a:xfrm>
            <a:off x="1108075" y="803275"/>
            <a:ext cx="5335588" cy="40020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7" name="Text Box 4"/>
          <p:cNvSpPr txBox="1">
            <a:spLocks noChangeArrowheads="1"/>
          </p:cNvSpPr>
          <p:nvPr/>
        </p:nvSpPr>
        <p:spPr bwMode="auto">
          <a:xfrm>
            <a:off x="755650" y="5078413"/>
            <a:ext cx="6042025" cy="4805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s-ES"/>
          </a:p>
        </p:txBody>
      </p:sp>
    </p:spTree>
    <p:extLst>
      <p:ext uri="{BB962C8B-B14F-4D97-AF65-F5344CB8AC3E}">
        <p14:creationId xmlns:p14="http://schemas.microsoft.com/office/powerpoint/2010/main" val="95411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6"/>
          <p:cNvSpPr>
            <a:spLocks noGrp="1" noChangeArrowheads="1"/>
          </p:cNvSpPr>
          <p:nvPr>
            <p:ph type="dt"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marL="215900" indent="-211138">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buClrTx/>
              <a:buSzPct val="45000"/>
              <a:buFontTx/>
              <a:buNone/>
            </a:pPr>
            <a:r>
              <a:rPr lang="en-US" altLang="en-US" sz="2400" smtClean="0">
                <a:solidFill>
                  <a:srgbClr val="FFFFFF"/>
                </a:solidFill>
                <a:ea typeface="DejaVu Sans" charset="0"/>
                <a:cs typeface="DejaVu Sans" charset="0"/>
              </a:rPr>
              <a:t>03/27/17</a:t>
            </a:r>
          </a:p>
        </p:txBody>
      </p:sp>
      <p:sp>
        <p:nvSpPr>
          <p:cNvPr id="123907" name="Rectangle 10"/>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marL="215900" indent="-211138">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buClrTx/>
              <a:buSzPct val="45000"/>
              <a:buFontTx/>
              <a:buNone/>
            </a:pPr>
            <a:fld id="{6904BCDA-7DDE-4AD7-B93B-4E5868354789}" type="slidenum">
              <a:rPr lang="en-US" altLang="en-US" sz="2400" smtClean="0">
                <a:solidFill>
                  <a:srgbClr val="FFFFFF"/>
                </a:solidFill>
                <a:ea typeface="DejaVu Sans" charset="0"/>
                <a:cs typeface="DejaVu Sans" charset="0"/>
              </a:rPr>
              <a:pPr>
                <a:spcBef>
                  <a:spcPct val="0"/>
                </a:spcBef>
                <a:buClrTx/>
                <a:buSzPct val="45000"/>
                <a:buFontTx/>
                <a:buNone/>
              </a:pPr>
              <a:t>11</a:t>
            </a:fld>
            <a:endParaRPr lang="en-US" altLang="en-US" sz="2400" smtClean="0">
              <a:solidFill>
                <a:srgbClr val="FFFFFF"/>
              </a:solidFill>
              <a:ea typeface="DejaVu Sans" charset="0"/>
              <a:cs typeface="DejaVu Sans" charset="0"/>
            </a:endParaRPr>
          </a:p>
        </p:txBody>
      </p:sp>
      <p:sp>
        <p:nvSpPr>
          <p:cNvPr id="123908" name="Text Box 1"/>
          <p:cNvSpPr txBox="1">
            <a:spLocks noChangeArrowheads="1"/>
          </p:cNvSpPr>
          <p:nvPr/>
        </p:nvSpPr>
        <p:spPr bwMode="auto">
          <a:xfrm>
            <a:off x="4279900" y="0"/>
            <a:ext cx="32766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lstStyle>
            <a:lvl1pPr marL="215900" indent="-211138">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9pPr>
          </a:lstStyle>
          <a:p>
            <a:pPr algn="r" eaLnBrk="1" hangingPunct="1">
              <a:spcBef>
                <a:spcPct val="0"/>
              </a:spcBef>
              <a:buClrTx/>
              <a:buSzPct val="45000"/>
              <a:buFontTx/>
              <a:buNone/>
            </a:pPr>
            <a:r>
              <a:rPr lang="en-US" altLang="en-US" sz="2400">
                <a:solidFill>
                  <a:srgbClr val="FFFFFF"/>
                </a:solidFill>
                <a:ea typeface="SimSun" panose="02010600030101010101" pitchFamily="2" charset="-122"/>
              </a:rPr>
              <a:t>03/27/17</a:t>
            </a:r>
          </a:p>
        </p:txBody>
      </p:sp>
      <p:sp>
        <p:nvSpPr>
          <p:cNvPr id="123909" name="Text Box 2"/>
          <p:cNvSpPr txBox="1">
            <a:spLocks noChangeArrowheads="1"/>
          </p:cNvSpPr>
          <p:nvPr/>
        </p:nvSpPr>
        <p:spPr bwMode="auto">
          <a:xfrm>
            <a:off x="4279900" y="10153650"/>
            <a:ext cx="3276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520" tIns="46080" rIns="92520" bIns="46080" anchor="b"/>
          <a:lstStyle>
            <a:lvl1pPr marL="215900" indent="-211138">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1200">
                <a:solidFill>
                  <a:srgbClr val="000000"/>
                </a:solidFill>
                <a:latin typeface="Times New Roman" panose="02020603050405020304" pitchFamily="18" charset="0"/>
              </a:defRPr>
            </a:lvl9pPr>
          </a:lstStyle>
          <a:p>
            <a:pPr algn="r" eaLnBrk="1" hangingPunct="1">
              <a:spcBef>
                <a:spcPct val="0"/>
              </a:spcBef>
              <a:buClrTx/>
              <a:buSzPct val="45000"/>
              <a:buFontTx/>
              <a:buNone/>
            </a:pPr>
            <a:fld id="{0C8DA50F-3A3A-4E48-BAAE-F98E80D30390}" type="slidenum">
              <a:rPr lang="en-US" altLang="en-US" sz="2400">
                <a:solidFill>
                  <a:srgbClr val="FFFFFF"/>
                </a:solidFill>
                <a:ea typeface="SimSun" panose="02010600030101010101" pitchFamily="2" charset="-122"/>
              </a:rPr>
              <a:pPr algn="r" eaLnBrk="1" hangingPunct="1">
                <a:spcBef>
                  <a:spcPct val="0"/>
                </a:spcBef>
                <a:buClrTx/>
                <a:buSzPct val="45000"/>
                <a:buFontTx/>
                <a:buNone/>
              </a:pPr>
              <a:t>11</a:t>
            </a:fld>
            <a:endParaRPr lang="en-US" altLang="en-US" sz="2400">
              <a:solidFill>
                <a:srgbClr val="FFFFFF"/>
              </a:solidFill>
              <a:ea typeface="SimSun" panose="02010600030101010101" pitchFamily="2" charset="-122"/>
            </a:endParaRPr>
          </a:p>
        </p:txBody>
      </p:sp>
      <p:sp>
        <p:nvSpPr>
          <p:cNvPr id="123910" name="Rectangle 3"/>
          <p:cNvSpPr>
            <a:spLocks noGrp="1" noRot="1" noChangeAspect="1" noChangeArrowheads="1" noTextEdit="1"/>
          </p:cNvSpPr>
          <p:nvPr>
            <p:ph type="sldImg"/>
          </p:nvPr>
        </p:nvSpPr>
        <p:spPr>
          <a:xfrm>
            <a:off x="1108075" y="803275"/>
            <a:ext cx="5341938" cy="4008438"/>
          </a:xfrm>
          <a:solidFill>
            <a:srgbClr val="FFFFFF"/>
          </a:solidFill>
          <a:ln>
            <a:solidFill>
              <a:srgbClr val="000000"/>
            </a:solidFill>
            <a:miter lim="800000"/>
            <a:headEnd/>
            <a:tailEnd/>
          </a:ln>
        </p:spPr>
      </p:sp>
      <p:sp>
        <p:nvSpPr>
          <p:cNvPr id="123911" name="Text Box 4"/>
          <p:cNvSpPr txBox="1">
            <a:spLocks noChangeArrowheads="1"/>
          </p:cNvSpPr>
          <p:nvPr/>
        </p:nvSpPr>
        <p:spPr bwMode="auto">
          <a:xfrm>
            <a:off x="755650" y="5078413"/>
            <a:ext cx="6048375"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2685747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05383DA-8BDF-41AB-A42E-3454B9A6B4C8}" type="datetimeFigureOut">
              <a:rPr lang="es-ES" smtClean="0"/>
              <a:t>26/05/2023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92F454-F106-4975-9BB7-498B64383FBA}" type="slidenum">
              <a:rPr lang="es-ES" smtClean="0"/>
              <a:t>‹Nº›</a:t>
            </a:fld>
            <a:endParaRPr lang="es-ES"/>
          </a:p>
        </p:txBody>
      </p:sp>
    </p:spTree>
    <p:extLst>
      <p:ext uri="{BB962C8B-B14F-4D97-AF65-F5344CB8AC3E}">
        <p14:creationId xmlns:p14="http://schemas.microsoft.com/office/powerpoint/2010/main" val="2769887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05383DA-8BDF-41AB-A42E-3454B9A6B4C8}" type="datetimeFigureOut">
              <a:rPr lang="es-ES" smtClean="0"/>
              <a:t>26/05/2023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92F454-F106-4975-9BB7-498B64383FBA}" type="slidenum">
              <a:rPr lang="es-ES" smtClean="0"/>
              <a:t>‹Nº›</a:t>
            </a:fld>
            <a:endParaRPr lang="es-ES"/>
          </a:p>
        </p:txBody>
      </p:sp>
    </p:spTree>
    <p:extLst>
      <p:ext uri="{BB962C8B-B14F-4D97-AF65-F5344CB8AC3E}">
        <p14:creationId xmlns:p14="http://schemas.microsoft.com/office/powerpoint/2010/main" val="403561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05383DA-8BDF-41AB-A42E-3454B9A6B4C8}" type="datetimeFigureOut">
              <a:rPr lang="es-ES" smtClean="0"/>
              <a:t>26/05/2023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92F454-F106-4975-9BB7-498B64383FBA}" type="slidenum">
              <a:rPr lang="es-ES" smtClean="0"/>
              <a:t>‹Nº›</a:t>
            </a:fld>
            <a:endParaRPr lang="es-ES"/>
          </a:p>
        </p:txBody>
      </p:sp>
    </p:spTree>
    <p:extLst>
      <p:ext uri="{BB962C8B-B14F-4D97-AF65-F5344CB8AC3E}">
        <p14:creationId xmlns:p14="http://schemas.microsoft.com/office/powerpoint/2010/main" val="409619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05383DA-8BDF-41AB-A42E-3454B9A6B4C8}" type="datetimeFigureOut">
              <a:rPr lang="es-ES" smtClean="0"/>
              <a:t>26/05/2023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92F454-F106-4975-9BB7-498B64383FBA}" type="slidenum">
              <a:rPr lang="es-ES" smtClean="0"/>
              <a:t>‹Nº›</a:t>
            </a:fld>
            <a:endParaRPr lang="es-ES"/>
          </a:p>
        </p:txBody>
      </p:sp>
    </p:spTree>
    <p:extLst>
      <p:ext uri="{BB962C8B-B14F-4D97-AF65-F5344CB8AC3E}">
        <p14:creationId xmlns:p14="http://schemas.microsoft.com/office/powerpoint/2010/main" val="158631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05383DA-8BDF-41AB-A42E-3454B9A6B4C8}" type="datetimeFigureOut">
              <a:rPr lang="es-ES" smtClean="0"/>
              <a:t>26/05/2023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92F454-F106-4975-9BB7-498B64383FBA}" type="slidenum">
              <a:rPr lang="es-ES" smtClean="0"/>
              <a:t>‹Nº›</a:t>
            </a:fld>
            <a:endParaRPr lang="es-ES"/>
          </a:p>
        </p:txBody>
      </p:sp>
    </p:spTree>
    <p:extLst>
      <p:ext uri="{BB962C8B-B14F-4D97-AF65-F5344CB8AC3E}">
        <p14:creationId xmlns:p14="http://schemas.microsoft.com/office/powerpoint/2010/main" val="317284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05383DA-8BDF-41AB-A42E-3454B9A6B4C8}" type="datetimeFigureOut">
              <a:rPr lang="es-ES" smtClean="0"/>
              <a:t>26/05/2023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92F454-F106-4975-9BB7-498B64383FBA}" type="slidenum">
              <a:rPr lang="es-ES" smtClean="0"/>
              <a:t>‹Nº›</a:t>
            </a:fld>
            <a:endParaRPr lang="es-ES"/>
          </a:p>
        </p:txBody>
      </p:sp>
    </p:spTree>
    <p:extLst>
      <p:ext uri="{BB962C8B-B14F-4D97-AF65-F5344CB8AC3E}">
        <p14:creationId xmlns:p14="http://schemas.microsoft.com/office/powerpoint/2010/main" val="40643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05383DA-8BDF-41AB-A42E-3454B9A6B4C8}" type="datetimeFigureOut">
              <a:rPr lang="es-ES" smtClean="0"/>
              <a:t>26/05/2023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92F454-F106-4975-9BB7-498B64383FBA}" type="slidenum">
              <a:rPr lang="es-ES" smtClean="0"/>
              <a:t>‹Nº›</a:t>
            </a:fld>
            <a:endParaRPr lang="es-ES"/>
          </a:p>
        </p:txBody>
      </p:sp>
    </p:spTree>
    <p:extLst>
      <p:ext uri="{BB962C8B-B14F-4D97-AF65-F5344CB8AC3E}">
        <p14:creationId xmlns:p14="http://schemas.microsoft.com/office/powerpoint/2010/main" val="181102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05383DA-8BDF-41AB-A42E-3454B9A6B4C8}" type="datetimeFigureOut">
              <a:rPr lang="es-ES" smtClean="0"/>
              <a:t>26/05/2023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92F454-F106-4975-9BB7-498B64383FBA}" type="slidenum">
              <a:rPr lang="es-ES" smtClean="0"/>
              <a:t>‹Nº›</a:t>
            </a:fld>
            <a:endParaRPr lang="es-ES"/>
          </a:p>
        </p:txBody>
      </p:sp>
    </p:spTree>
    <p:extLst>
      <p:ext uri="{BB962C8B-B14F-4D97-AF65-F5344CB8AC3E}">
        <p14:creationId xmlns:p14="http://schemas.microsoft.com/office/powerpoint/2010/main" val="26155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383DA-8BDF-41AB-A42E-3454B9A6B4C8}" type="datetimeFigureOut">
              <a:rPr lang="es-ES" smtClean="0"/>
              <a:t>26/05/2023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92F454-F106-4975-9BB7-498B64383FBA}" type="slidenum">
              <a:rPr lang="es-ES" smtClean="0"/>
              <a:t>‹Nº›</a:t>
            </a:fld>
            <a:endParaRPr lang="es-ES"/>
          </a:p>
        </p:txBody>
      </p:sp>
    </p:spTree>
    <p:extLst>
      <p:ext uri="{BB962C8B-B14F-4D97-AF65-F5344CB8AC3E}">
        <p14:creationId xmlns:p14="http://schemas.microsoft.com/office/powerpoint/2010/main" val="333127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05383DA-8BDF-41AB-A42E-3454B9A6B4C8}" type="datetimeFigureOut">
              <a:rPr lang="es-ES" smtClean="0"/>
              <a:t>26/05/2023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92F454-F106-4975-9BB7-498B64383FBA}" type="slidenum">
              <a:rPr lang="es-ES" smtClean="0"/>
              <a:t>‹Nº›</a:t>
            </a:fld>
            <a:endParaRPr lang="es-ES"/>
          </a:p>
        </p:txBody>
      </p:sp>
    </p:spTree>
    <p:extLst>
      <p:ext uri="{BB962C8B-B14F-4D97-AF65-F5344CB8AC3E}">
        <p14:creationId xmlns:p14="http://schemas.microsoft.com/office/powerpoint/2010/main" val="242800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05383DA-8BDF-41AB-A42E-3454B9A6B4C8}" type="datetimeFigureOut">
              <a:rPr lang="es-ES" smtClean="0"/>
              <a:t>26/05/2023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92F454-F106-4975-9BB7-498B64383FBA}" type="slidenum">
              <a:rPr lang="es-ES" smtClean="0"/>
              <a:t>‹Nº›</a:t>
            </a:fld>
            <a:endParaRPr lang="es-ES"/>
          </a:p>
        </p:txBody>
      </p:sp>
    </p:spTree>
    <p:extLst>
      <p:ext uri="{BB962C8B-B14F-4D97-AF65-F5344CB8AC3E}">
        <p14:creationId xmlns:p14="http://schemas.microsoft.com/office/powerpoint/2010/main" val="123197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383DA-8BDF-41AB-A42E-3454B9A6B4C8}" type="datetimeFigureOut">
              <a:rPr lang="es-ES" smtClean="0"/>
              <a:t>26/05/2023</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2F454-F106-4975-9BB7-498B64383FBA}" type="slidenum">
              <a:rPr lang="es-ES" smtClean="0"/>
              <a:t>‹Nº›</a:t>
            </a:fld>
            <a:endParaRPr lang="es-ES"/>
          </a:p>
        </p:txBody>
      </p:sp>
    </p:spTree>
    <p:extLst>
      <p:ext uri="{BB962C8B-B14F-4D97-AF65-F5344CB8AC3E}">
        <p14:creationId xmlns:p14="http://schemas.microsoft.com/office/powerpoint/2010/main" val="51305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emf"/><Relationship Id="rId10" Type="http://schemas.openxmlformats.org/officeDocument/2006/relationships/image" Target="../media/image3.png"/><Relationship Id="rId4" Type="http://schemas.openxmlformats.org/officeDocument/2006/relationships/image" Target="../media/image28.jpe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4.gif"/><Relationship Id="rId5" Type="http://schemas.openxmlformats.org/officeDocument/2006/relationships/chart" Target="../charts/char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20.emf"/><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7.xml"/><Relationship Id="rId6" Type="http://schemas.openxmlformats.org/officeDocument/2006/relationships/hyperlink" Target="mailto:alfroquerodriguez@gmail.com" TargetMode="External"/><Relationship Id="rId5" Type="http://schemas.openxmlformats.org/officeDocument/2006/relationships/hyperlink" Target="mailto:alfredo.roque@Insmet.cu" TargetMode="Externa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33866" y="0"/>
            <a:ext cx="9194800" cy="6858000"/>
          </a:xfrm>
          <a:prstGeom prst="rect">
            <a:avLst/>
          </a:prstGeom>
        </p:spPr>
      </p:pic>
      <p:sp>
        <p:nvSpPr>
          <p:cNvPr id="2" name="Título 1"/>
          <p:cNvSpPr>
            <a:spLocks noGrp="1"/>
          </p:cNvSpPr>
          <p:nvPr>
            <p:ph type="ctrTitle"/>
          </p:nvPr>
        </p:nvSpPr>
        <p:spPr>
          <a:xfrm>
            <a:off x="751115" y="2556173"/>
            <a:ext cx="8196943" cy="1038906"/>
          </a:xfrm>
        </p:spPr>
        <p:txBody>
          <a:bodyPr>
            <a:normAutofit fontScale="90000"/>
          </a:bodyPr>
          <a:lstStyle/>
          <a:p>
            <a:r>
              <a:rPr lang="es-ES" sz="3200" b="1" dirty="0">
                <a:solidFill>
                  <a:srgbClr val="FFFF00"/>
                </a:solidFill>
                <a:latin typeface="+mn-lt"/>
              </a:rPr>
              <a:t>Pronostico numérico a corto plazo de la rapidez del viento para los parques eólicos de Gibara I y </a:t>
            </a:r>
            <a:r>
              <a:rPr lang="es-ES" sz="3200" b="1" dirty="0" smtClean="0">
                <a:solidFill>
                  <a:srgbClr val="FFFF00"/>
                </a:solidFill>
                <a:latin typeface="+mn-lt"/>
              </a:rPr>
              <a:t>II</a:t>
            </a:r>
            <a:endParaRPr lang="es-ES" sz="3200" dirty="0">
              <a:solidFill>
                <a:srgbClr val="FFFF00"/>
              </a:solidFill>
              <a:latin typeface="+mn-lt"/>
            </a:endParaRPr>
          </a:p>
        </p:txBody>
      </p:sp>
      <p:sp>
        <p:nvSpPr>
          <p:cNvPr id="3" name="Subtítulo 2"/>
          <p:cNvSpPr>
            <a:spLocks noGrp="1"/>
          </p:cNvSpPr>
          <p:nvPr>
            <p:ph type="subTitle" idx="1"/>
          </p:nvPr>
        </p:nvSpPr>
        <p:spPr>
          <a:xfrm>
            <a:off x="402770" y="5374628"/>
            <a:ext cx="8893631" cy="624003"/>
          </a:xfrm>
        </p:spPr>
        <p:txBody>
          <a:bodyPr>
            <a:noAutofit/>
          </a:bodyPr>
          <a:lstStyle/>
          <a:p>
            <a:r>
              <a:rPr lang="es-ES" sz="1600" b="1" dirty="0" smtClean="0">
                <a:solidFill>
                  <a:srgbClr val="FFFF00"/>
                </a:solidFill>
                <a:latin typeface="Arial" panose="020B0604020202020204" pitchFamily="34" charset="0"/>
                <a:cs typeface="Arial" panose="020B0604020202020204" pitchFamily="34" charset="0"/>
              </a:rPr>
              <a:t>Centro </a:t>
            </a:r>
            <a:r>
              <a:rPr lang="es-ES" sz="1600" b="1" dirty="0">
                <a:solidFill>
                  <a:srgbClr val="FFFF00"/>
                </a:solidFill>
                <a:latin typeface="Arial" panose="020B0604020202020204" pitchFamily="34" charset="0"/>
                <a:cs typeface="Arial" panose="020B0604020202020204" pitchFamily="34" charset="0"/>
              </a:rPr>
              <a:t>de Física de la Atmosfera (CFA)</a:t>
            </a:r>
            <a:br>
              <a:rPr lang="es-ES" sz="1600" b="1" dirty="0">
                <a:solidFill>
                  <a:srgbClr val="FFFF00"/>
                </a:solidFill>
                <a:latin typeface="Arial" panose="020B0604020202020204" pitchFamily="34" charset="0"/>
                <a:cs typeface="Arial" panose="020B0604020202020204" pitchFamily="34" charset="0"/>
              </a:rPr>
            </a:br>
            <a:r>
              <a:rPr lang="es-ES" sz="1600" b="1" dirty="0">
                <a:solidFill>
                  <a:srgbClr val="FFFF00"/>
                </a:solidFill>
                <a:latin typeface="Arial" panose="020B0604020202020204" pitchFamily="34" charset="0"/>
                <a:cs typeface="Arial" panose="020B0604020202020204" pitchFamily="34" charset="0"/>
              </a:rPr>
              <a:t>Instituto de Meteorología (INSMET</a:t>
            </a:r>
            <a:r>
              <a:rPr lang="es-ES" sz="1600" b="1" dirty="0" smtClean="0">
                <a:solidFill>
                  <a:srgbClr val="FFFF00"/>
                </a:solidFill>
                <a:latin typeface="Arial" panose="020B0604020202020204" pitchFamily="34" charset="0"/>
                <a:cs typeface="Arial" panose="020B0604020202020204" pitchFamily="34" charset="0"/>
              </a:rPr>
              <a:t>)</a:t>
            </a:r>
          </a:p>
          <a:p>
            <a:r>
              <a:rPr lang="es-ES" sz="1600" b="1" dirty="0">
                <a:solidFill>
                  <a:srgbClr val="FFFF00"/>
                </a:solidFill>
                <a:latin typeface="Arial" panose="020B0604020202020204" pitchFamily="34" charset="0"/>
                <a:cs typeface="Arial" panose="020B0604020202020204" pitchFamily="34" charset="0"/>
              </a:rPr>
              <a:t/>
            </a:r>
            <a:br>
              <a:rPr lang="es-ES" sz="1600" b="1" dirty="0">
                <a:solidFill>
                  <a:srgbClr val="FFFF00"/>
                </a:solidFill>
                <a:latin typeface="Arial" panose="020B0604020202020204" pitchFamily="34" charset="0"/>
                <a:cs typeface="Arial" panose="020B0604020202020204" pitchFamily="34" charset="0"/>
              </a:rPr>
            </a:br>
            <a:endParaRPr lang="es-ES" sz="1600" b="1" dirty="0" smtClean="0">
              <a:solidFill>
                <a:srgbClr val="FFFF00"/>
              </a:solidFill>
              <a:latin typeface="Arial" panose="020B0604020202020204" pitchFamily="34" charset="0"/>
              <a:cs typeface="Arial" panose="020B0604020202020204" pitchFamily="34" charset="0"/>
            </a:endParaRPr>
          </a:p>
          <a:p>
            <a:endParaRPr lang="es-ES" sz="1600" b="1" dirty="0">
              <a:solidFill>
                <a:srgbClr val="FFFF00"/>
              </a:solidFill>
              <a:latin typeface="Arial" panose="020B0604020202020204" pitchFamily="34" charset="0"/>
              <a:cs typeface="Arial" panose="020B0604020202020204" pitchFamily="34" charset="0"/>
            </a:endParaRPr>
          </a:p>
          <a:p>
            <a:endParaRPr lang="es-ES" sz="1600" b="1" dirty="0" smtClean="0">
              <a:solidFill>
                <a:srgbClr val="FFFF00"/>
              </a:solidFill>
              <a:latin typeface="Arial" panose="020B0604020202020204" pitchFamily="34" charset="0"/>
              <a:cs typeface="Arial" panose="020B0604020202020204" pitchFamily="34" charset="0"/>
            </a:endParaRPr>
          </a:p>
          <a:p>
            <a:endParaRPr lang="es-ES" sz="1600" b="1" dirty="0">
              <a:solidFill>
                <a:srgbClr val="FFFF00"/>
              </a:solidFill>
              <a:latin typeface="Arial" panose="020B0604020202020204" pitchFamily="34" charset="0"/>
              <a:cs typeface="Arial" panose="020B0604020202020204" pitchFamily="34" charset="0"/>
            </a:endParaRPr>
          </a:p>
          <a:p>
            <a:r>
              <a:rPr lang="es-ES" sz="1600" dirty="0">
                <a:solidFill>
                  <a:srgbClr val="FFFF00"/>
                </a:solidFill>
                <a:latin typeface="Arial" panose="020B0604020202020204" pitchFamily="34" charset="0"/>
                <a:cs typeface="Arial" panose="020B0604020202020204" pitchFamily="34" charset="0"/>
              </a:rPr>
              <a:t/>
            </a:r>
            <a:br>
              <a:rPr lang="es-ES" sz="1600" dirty="0">
                <a:solidFill>
                  <a:srgbClr val="FFFF00"/>
                </a:solidFill>
                <a:latin typeface="Arial" panose="020B0604020202020204" pitchFamily="34" charset="0"/>
                <a:cs typeface="Arial" panose="020B0604020202020204" pitchFamily="34" charset="0"/>
              </a:rPr>
            </a:br>
            <a:endParaRPr lang="es-ES" sz="1600" dirty="0">
              <a:solidFill>
                <a:srgbClr val="FFFF00"/>
              </a:solidFill>
              <a:latin typeface="Arial" panose="020B0604020202020204" pitchFamily="34" charset="0"/>
              <a:cs typeface="Arial" panose="020B0604020202020204" pitchFamily="34" charset="0"/>
            </a:endParaRPr>
          </a:p>
        </p:txBody>
      </p:sp>
      <p:sp>
        <p:nvSpPr>
          <p:cNvPr id="4" name="Rectángulo 3"/>
          <p:cNvSpPr/>
          <p:nvPr/>
        </p:nvSpPr>
        <p:spPr>
          <a:xfrm>
            <a:off x="555172" y="342713"/>
            <a:ext cx="8305800" cy="400110"/>
          </a:xfrm>
          <a:prstGeom prst="rect">
            <a:avLst/>
          </a:prstGeom>
        </p:spPr>
        <p:txBody>
          <a:bodyPr wrap="square">
            <a:spAutoFit/>
          </a:bodyPr>
          <a:lstStyle/>
          <a:p>
            <a:pPr algn="ctr"/>
            <a:r>
              <a:rPr lang="es-ES" sz="2000" b="1" dirty="0" smtClean="0">
                <a:solidFill>
                  <a:srgbClr val="FFFF00"/>
                </a:solidFill>
              </a:rPr>
              <a:t>I Simposio de Gestión Ambiental para el Desarrollo Sostenible</a:t>
            </a:r>
            <a:endParaRPr lang="es-ES" sz="2000" dirty="0">
              <a:solidFill>
                <a:srgbClr val="FFFF00"/>
              </a:solidFill>
            </a:endParaRPr>
          </a:p>
        </p:txBody>
      </p:sp>
      <p:sp>
        <p:nvSpPr>
          <p:cNvPr id="5" name="Rectángulo 4"/>
          <p:cNvSpPr/>
          <p:nvPr/>
        </p:nvSpPr>
        <p:spPr>
          <a:xfrm>
            <a:off x="370112" y="4178560"/>
            <a:ext cx="8741231" cy="1047979"/>
          </a:xfrm>
          <a:prstGeom prst="rect">
            <a:avLst/>
          </a:prstGeom>
        </p:spPr>
        <p:txBody>
          <a:bodyPr wrap="square">
            <a:spAutoFit/>
          </a:bodyPr>
          <a:lstStyle/>
          <a:p>
            <a:pPr algn="ctr">
              <a:lnSpc>
                <a:spcPct val="115000"/>
              </a:lnSpc>
              <a:spcAft>
                <a:spcPts val="0"/>
              </a:spcAft>
            </a:pPr>
            <a:r>
              <a:rPr lang="es-ES" b="1" i="1" dirty="0" smtClean="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Autores:</a:t>
            </a:r>
          </a:p>
          <a:p>
            <a:pPr algn="ctr">
              <a:lnSpc>
                <a:spcPct val="115000"/>
              </a:lnSpc>
              <a:spcAft>
                <a:spcPts val="0"/>
              </a:spcAft>
            </a:pPr>
            <a:r>
              <a:rPr lang="es-ES" b="1" i="1" dirty="0" smtClean="0">
                <a:solidFill>
                  <a:srgbClr val="FFFF00"/>
                </a:solidFill>
                <a:effectLst/>
                <a:latin typeface="Arial" panose="020B0604020202020204" pitchFamily="34" charset="0"/>
                <a:ea typeface="Calibri" panose="020F0502020204030204" pitchFamily="34" charset="0"/>
                <a:cs typeface="Times New Roman" panose="02020603050405020304" pitchFamily="18" charset="0"/>
              </a:rPr>
              <a:t>Alfredo Roque Rodríguez, Adrián Ferrer Hernández, Maibys Sierra Lorenzo, Israel Borrajero Montejo </a:t>
            </a:r>
            <a:endParaRPr lang="es-ES"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4084469" y="6146720"/>
            <a:ext cx="1247201" cy="369332"/>
          </a:xfrm>
          <a:prstGeom prst="rect">
            <a:avLst/>
          </a:prstGeom>
        </p:spPr>
        <p:txBody>
          <a:bodyPr wrap="none">
            <a:spAutoFit/>
          </a:bodyPr>
          <a:lstStyle/>
          <a:p>
            <a:r>
              <a:rPr lang="es-ES" b="1" dirty="0">
                <a:solidFill>
                  <a:srgbClr val="FFFF00"/>
                </a:solidFill>
              </a:rPr>
              <a:t>Mayo 2023</a:t>
            </a:r>
            <a:endParaRPr lang="es-E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9293" y="6109228"/>
            <a:ext cx="11620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42553"/>
            <a:ext cx="2206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92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6739" name="Rectangle 2"/>
          <p:cNvSpPr>
            <a:spLocks noChangeArrowheads="1"/>
          </p:cNvSpPr>
          <p:nvPr/>
        </p:nvSpPr>
        <p:spPr bwMode="auto">
          <a:xfrm>
            <a:off x="96838" y="1592263"/>
            <a:ext cx="7667625" cy="1228725"/>
          </a:xfrm>
          <a:prstGeom prst="rect">
            <a:avLst/>
          </a:prstGeom>
          <a:solidFill>
            <a:srgbClr val="000000">
              <a:alpha val="69019"/>
            </a:srgbClr>
          </a:solidFill>
          <a:ln w="381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indent="87313">
              <a:spcBef>
                <a:spcPts val="800"/>
              </a:spcBef>
              <a:buClr>
                <a:srgbClr val="000000"/>
              </a:buClr>
              <a:buSzPct val="100000"/>
              <a:buFont typeface="Times New Roman" panose="02020603050405020304" pitchFamily="18" charset="0"/>
              <a:defRPr sz="3200">
                <a:solidFill>
                  <a:srgbClr val="0F243E"/>
                </a:solidFill>
                <a:latin typeface="Calibri" panose="020F050202020403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800">
                <a:solidFill>
                  <a:srgbClr val="366092"/>
                </a:solidFill>
                <a:latin typeface="Calibri" panose="020F050202020403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400">
                <a:solidFill>
                  <a:srgbClr val="0F243E"/>
                </a:solidFill>
                <a:latin typeface="Calibri" panose="020F050202020403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366092"/>
                </a:solidFill>
                <a:latin typeface="Calibri" panose="020F050202020403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538CD5"/>
                </a:solidFill>
                <a:latin typeface="Calibri" panose="020F0502020204030204" pitchFamily="34" charset="0"/>
                <a:ea typeface="SimSun" panose="02010600030101010101" pitchFamily="2"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538CD5"/>
                </a:solidFill>
                <a:latin typeface="Calibri" panose="020F0502020204030204" pitchFamily="34" charset="0"/>
                <a:ea typeface="SimSun" panose="02010600030101010101" pitchFamily="2"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538CD5"/>
                </a:solidFill>
                <a:latin typeface="Calibri" panose="020F0502020204030204" pitchFamily="34" charset="0"/>
                <a:ea typeface="SimSun" panose="02010600030101010101" pitchFamily="2"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538CD5"/>
                </a:solidFill>
                <a:latin typeface="Calibri" panose="020F0502020204030204" pitchFamily="34" charset="0"/>
                <a:ea typeface="SimSun" panose="02010600030101010101" pitchFamily="2"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538CD5"/>
                </a:solidFill>
                <a:latin typeface="Calibri" panose="020F0502020204030204" pitchFamily="34" charset="0"/>
                <a:ea typeface="SimSun" panose="02010600030101010101" pitchFamily="2" charset="-122"/>
              </a:defRPr>
            </a:lvl9pPr>
          </a:lstStyle>
          <a:p>
            <a:pPr algn="just">
              <a:spcBef>
                <a:spcPct val="0"/>
              </a:spcBef>
            </a:pPr>
            <a:r>
              <a:rPr lang="es-ES" altLang="es-ES" sz="1800" dirty="0">
                <a:solidFill>
                  <a:schemeClr val="bg1"/>
                </a:solidFill>
                <a:latin typeface="Arial" panose="020B0604020202020204" pitchFamily="34" charset="0"/>
              </a:rPr>
              <a:t>Este sistema de modelación tiene dos núcleos dinámicos el NNM y el </a:t>
            </a:r>
          </a:p>
          <a:p>
            <a:pPr algn="just">
              <a:spcBef>
                <a:spcPct val="0"/>
              </a:spcBef>
            </a:pPr>
            <a:r>
              <a:rPr lang="es-ES" altLang="es-ES" sz="1800" dirty="0">
                <a:solidFill>
                  <a:schemeClr val="bg1"/>
                </a:solidFill>
                <a:latin typeface="Arial" panose="020B0604020202020204" pitchFamily="34" charset="0"/>
              </a:rPr>
              <a:t>ARW(</a:t>
            </a:r>
            <a:r>
              <a:rPr lang="es-ES" altLang="es-ES" sz="1800" dirty="0" err="1">
                <a:solidFill>
                  <a:schemeClr val="bg1"/>
                </a:solidFill>
                <a:latin typeface="Arial" panose="020B0604020202020204" pitchFamily="34" charset="0"/>
              </a:rPr>
              <a:t>Advanced</a:t>
            </a:r>
            <a:r>
              <a:rPr lang="es-ES" altLang="es-ES" sz="1800" dirty="0">
                <a:solidFill>
                  <a:schemeClr val="bg1"/>
                </a:solidFill>
                <a:latin typeface="Arial" panose="020B0604020202020204" pitchFamily="34" charset="0"/>
              </a:rPr>
              <a:t> </a:t>
            </a:r>
            <a:r>
              <a:rPr lang="es-ES" altLang="es-ES" sz="1800" dirty="0" err="1">
                <a:solidFill>
                  <a:schemeClr val="bg1"/>
                </a:solidFill>
                <a:latin typeface="Arial" panose="020B0604020202020204" pitchFamily="34" charset="0"/>
              </a:rPr>
              <a:t>Research</a:t>
            </a:r>
            <a:r>
              <a:rPr lang="es-ES" altLang="es-ES" sz="1800" dirty="0">
                <a:solidFill>
                  <a:schemeClr val="bg1"/>
                </a:solidFill>
                <a:latin typeface="Arial" panose="020B0604020202020204" pitchFamily="34" charset="0"/>
              </a:rPr>
              <a:t> WRF). Por lo que nos </a:t>
            </a:r>
            <a:r>
              <a:rPr lang="es-ES" altLang="es-ES" sz="1800" dirty="0" err="1">
                <a:solidFill>
                  <a:schemeClr val="bg1"/>
                </a:solidFill>
                <a:latin typeface="Arial" panose="020B0604020202020204" pitchFamily="34" charset="0"/>
              </a:rPr>
              <a:t>refeririremos</a:t>
            </a:r>
            <a:r>
              <a:rPr lang="es-ES" altLang="es-ES" sz="1800" dirty="0">
                <a:solidFill>
                  <a:schemeClr val="bg1"/>
                </a:solidFill>
                <a:latin typeface="Arial" panose="020B0604020202020204" pitchFamily="34" charset="0"/>
              </a:rPr>
              <a:t> siempre </a:t>
            </a:r>
          </a:p>
          <a:p>
            <a:pPr algn="just">
              <a:spcBef>
                <a:spcPct val="0"/>
              </a:spcBef>
            </a:pPr>
            <a:r>
              <a:rPr lang="es-ES" altLang="es-ES" sz="1800" dirty="0">
                <a:solidFill>
                  <a:schemeClr val="bg1"/>
                </a:solidFill>
                <a:latin typeface="Arial" panose="020B0604020202020204" pitchFamily="34" charset="0"/>
              </a:rPr>
              <a:t>como WRF-ARW, y que actualmente va por su versión </a:t>
            </a:r>
            <a:r>
              <a:rPr lang="es-ES" altLang="es-ES" sz="1800" dirty="0" smtClean="0">
                <a:solidFill>
                  <a:schemeClr val="bg1"/>
                </a:solidFill>
                <a:latin typeface="Arial" panose="020B0604020202020204" pitchFamily="34" charset="0"/>
              </a:rPr>
              <a:t>4.4.2</a:t>
            </a:r>
            <a:endParaRPr lang="en-US" altLang="es-ES" sz="1800" dirty="0">
              <a:solidFill>
                <a:schemeClr val="bg1"/>
              </a:solidFill>
              <a:latin typeface="Arial" panose="020B0604020202020204" pitchFamily="34" charset="0"/>
            </a:endParaRPr>
          </a:p>
        </p:txBody>
      </p:sp>
      <p:sp>
        <p:nvSpPr>
          <p:cNvPr id="116740" name="Text Box 6"/>
          <p:cNvSpPr txBox="1">
            <a:spLocks noChangeArrowheads="1"/>
          </p:cNvSpPr>
          <p:nvPr/>
        </p:nvSpPr>
        <p:spPr bwMode="auto">
          <a:xfrm>
            <a:off x="63500" y="144463"/>
            <a:ext cx="4244975"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F243E"/>
                </a:solidFill>
                <a:latin typeface="Calibri" panose="020F050202020403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66092"/>
                </a:solidFill>
                <a:latin typeface="Calibri" panose="020F050202020403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F243E"/>
                </a:solidFill>
                <a:latin typeface="Calibri" panose="020F050202020403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66092"/>
                </a:solidFill>
                <a:latin typeface="Calibri" panose="020F050202020403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9pPr>
          </a:lstStyle>
          <a:p>
            <a:pPr algn="ctr" eaLnBrk="1" hangingPunct="1">
              <a:spcBef>
                <a:spcPct val="0"/>
              </a:spcBef>
            </a:pPr>
            <a:endParaRPr lang="es-ES" altLang="es-ES" sz="2500" b="1">
              <a:solidFill>
                <a:srgbClr val="FFFFCC"/>
              </a:solidFill>
            </a:endParaRPr>
          </a:p>
          <a:p>
            <a:pPr algn="ctr" eaLnBrk="1" hangingPunct="1">
              <a:spcBef>
                <a:spcPct val="0"/>
              </a:spcBef>
            </a:pPr>
            <a:r>
              <a:rPr lang="en-US" altLang="es-ES" sz="2800" b="1">
                <a:solidFill>
                  <a:srgbClr val="FFFF00"/>
                </a:solidFill>
                <a:latin typeface="Arial" panose="020B0604020202020204" pitchFamily="34" charset="0"/>
              </a:rPr>
              <a:t>W</a:t>
            </a:r>
            <a:r>
              <a:rPr lang="en-US" altLang="es-ES" sz="2800">
                <a:solidFill>
                  <a:schemeClr val="bg1"/>
                </a:solidFill>
                <a:latin typeface="Arial" panose="020B0604020202020204" pitchFamily="34" charset="0"/>
              </a:rPr>
              <a:t>eather </a:t>
            </a:r>
            <a:r>
              <a:rPr lang="en-US" altLang="es-ES" sz="2800" b="1">
                <a:solidFill>
                  <a:srgbClr val="FFFF00"/>
                </a:solidFill>
                <a:latin typeface="Arial" panose="020B0604020202020204" pitchFamily="34" charset="0"/>
              </a:rPr>
              <a:t>R</a:t>
            </a:r>
            <a:r>
              <a:rPr lang="en-US" altLang="es-ES" sz="2800">
                <a:solidFill>
                  <a:schemeClr val="bg1"/>
                </a:solidFill>
                <a:latin typeface="Arial" panose="020B0604020202020204" pitchFamily="34" charset="0"/>
              </a:rPr>
              <a:t>esearch and </a:t>
            </a:r>
            <a:r>
              <a:rPr lang="en-US" altLang="es-ES" sz="2800" b="1">
                <a:solidFill>
                  <a:srgbClr val="FFFF00"/>
                </a:solidFill>
                <a:latin typeface="Arial" panose="020B0604020202020204" pitchFamily="34" charset="0"/>
              </a:rPr>
              <a:t>F</a:t>
            </a:r>
            <a:r>
              <a:rPr lang="en-US" altLang="es-ES" sz="2800">
                <a:solidFill>
                  <a:schemeClr val="bg1"/>
                </a:solidFill>
                <a:latin typeface="Arial" panose="020B0604020202020204" pitchFamily="34" charset="0"/>
              </a:rPr>
              <a:t>orecasting Model</a:t>
            </a:r>
            <a:endParaRPr lang="en-US" altLang="es-ES" sz="2500" b="1">
              <a:solidFill>
                <a:srgbClr val="FFFFCC"/>
              </a:solidFill>
            </a:endParaRPr>
          </a:p>
          <a:p>
            <a:pPr algn="ctr" eaLnBrk="1" hangingPunct="1">
              <a:spcBef>
                <a:spcPct val="0"/>
              </a:spcBef>
              <a:buClrTx/>
              <a:buFontTx/>
              <a:buNone/>
            </a:pPr>
            <a:endParaRPr lang="es-ES" altLang="es-ES" sz="2500" b="1">
              <a:solidFill>
                <a:srgbClr val="FFFFFF"/>
              </a:solidFill>
              <a:latin typeface="Arial" panose="020B0604020202020204" pitchFamily="34" charset="0"/>
            </a:endParaRPr>
          </a:p>
        </p:txBody>
      </p:sp>
      <p:sp>
        <p:nvSpPr>
          <p:cNvPr id="116741" name="Text Box 20"/>
          <p:cNvSpPr txBox="1">
            <a:spLocks noChangeArrowheads="1"/>
          </p:cNvSpPr>
          <p:nvPr/>
        </p:nvSpPr>
        <p:spPr bwMode="auto">
          <a:xfrm>
            <a:off x="7643813" y="6572250"/>
            <a:ext cx="1357312"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F243E"/>
                </a:solidFill>
                <a:latin typeface="Calibri" panose="020F050202020403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66092"/>
                </a:solidFill>
                <a:latin typeface="Calibri" panose="020F050202020403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F243E"/>
                </a:solidFill>
                <a:latin typeface="Calibri" panose="020F050202020403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66092"/>
                </a:solidFill>
                <a:latin typeface="Calibri" panose="020F050202020403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9pPr>
          </a:lstStyle>
          <a:p>
            <a:pPr algn="r">
              <a:spcBef>
                <a:spcPct val="0"/>
              </a:spcBef>
              <a:buClrTx/>
              <a:buFontTx/>
              <a:buNone/>
            </a:pPr>
            <a:r>
              <a:rPr lang="es-ES" altLang="es-ES" sz="1200" b="1">
                <a:solidFill>
                  <a:srgbClr val="FFFFFF"/>
                </a:solidFill>
                <a:latin typeface="Arial" panose="020B0604020202020204" pitchFamily="34" charset="0"/>
              </a:rPr>
              <a:t>Abril, 2019</a:t>
            </a:r>
          </a:p>
        </p:txBody>
      </p:sp>
      <p:sp>
        <p:nvSpPr>
          <p:cNvPr id="116742" name="Rectángulo 1"/>
          <p:cNvSpPr>
            <a:spLocks noChangeArrowheads="1"/>
          </p:cNvSpPr>
          <p:nvPr/>
        </p:nvSpPr>
        <p:spPr bwMode="auto">
          <a:xfrm>
            <a:off x="96838" y="3036888"/>
            <a:ext cx="8666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s-ES" altLang="es-ES">
                <a:solidFill>
                  <a:srgbClr val="FFFF00"/>
                </a:solidFill>
                <a:latin typeface="CMR10"/>
              </a:rPr>
              <a:t>En la figura se muestran las componentes del WRF y como se comunican entre si</a:t>
            </a:r>
            <a:endParaRPr lang="es-ES" altLang="es-ES">
              <a:solidFill>
                <a:srgbClr val="FFFF00"/>
              </a:solidFill>
            </a:endParaRPr>
          </a:p>
        </p:txBody>
      </p:sp>
      <p:pic>
        <p:nvPicPr>
          <p:cNvPr id="116743"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550" y="3476625"/>
            <a:ext cx="3944938"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4" name="Rectángulo 7"/>
          <p:cNvSpPr>
            <a:spLocks noChangeArrowheads="1"/>
          </p:cNvSpPr>
          <p:nvPr/>
        </p:nvSpPr>
        <p:spPr bwMode="auto">
          <a:xfrm>
            <a:off x="4522788" y="3986213"/>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Clr>
                <a:srgbClr val="000000"/>
              </a:buClr>
              <a:buSzPct val="100000"/>
              <a:buFont typeface="Times New Roman" panose="02020603050405020304" pitchFamily="18" charset="0"/>
              <a:buNone/>
            </a:pPr>
            <a:r>
              <a:rPr lang="es-ES" altLang="es-ES" dirty="0">
                <a:solidFill>
                  <a:schemeClr val="bg1"/>
                </a:solidFill>
                <a:latin typeface="CMR10"/>
              </a:rPr>
              <a:t>Los módulos más importantes son el</a:t>
            </a:r>
          </a:p>
          <a:p>
            <a:pPr algn="just">
              <a:buClr>
                <a:srgbClr val="000000"/>
              </a:buClr>
              <a:buSzPct val="100000"/>
              <a:buFont typeface="Times New Roman" panose="02020603050405020304" pitchFamily="18" charset="0"/>
              <a:buNone/>
            </a:pPr>
            <a:r>
              <a:rPr lang="es-ES" altLang="es-ES" dirty="0">
                <a:solidFill>
                  <a:schemeClr val="bg1"/>
                </a:solidFill>
                <a:latin typeface="CMR10"/>
              </a:rPr>
              <a:t>Sistema de </a:t>
            </a:r>
            <a:r>
              <a:rPr lang="es-ES" altLang="es-ES" dirty="0" err="1">
                <a:solidFill>
                  <a:schemeClr val="bg1"/>
                </a:solidFill>
                <a:latin typeface="CMR10"/>
              </a:rPr>
              <a:t>Preprocesamiento</a:t>
            </a:r>
            <a:r>
              <a:rPr lang="es-ES" altLang="es-ES" dirty="0">
                <a:solidFill>
                  <a:schemeClr val="bg1"/>
                </a:solidFill>
                <a:latin typeface="CMR10"/>
              </a:rPr>
              <a:t> o </a:t>
            </a:r>
            <a:r>
              <a:rPr lang="es-ES" altLang="es-ES" dirty="0" err="1">
                <a:solidFill>
                  <a:schemeClr val="bg1"/>
                </a:solidFill>
                <a:latin typeface="CMR10"/>
              </a:rPr>
              <a:t>Preprocessing</a:t>
            </a:r>
            <a:r>
              <a:rPr lang="es-ES" altLang="es-ES" dirty="0">
                <a:solidFill>
                  <a:schemeClr val="bg1"/>
                </a:solidFill>
                <a:latin typeface="CMR10"/>
              </a:rPr>
              <a:t> </a:t>
            </a:r>
            <a:r>
              <a:rPr lang="es-ES" altLang="es-ES" dirty="0" err="1">
                <a:solidFill>
                  <a:schemeClr val="bg1"/>
                </a:solidFill>
                <a:latin typeface="CMR10"/>
              </a:rPr>
              <a:t>System</a:t>
            </a:r>
            <a:r>
              <a:rPr lang="es-ES" altLang="es-ES" dirty="0">
                <a:solidFill>
                  <a:schemeClr val="bg1"/>
                </a:solidFill>
                <a:latin typeface="CMR10"/>
              </a:rPr>
              <a:t>(WPS), el modulo de </a:t>
            </a:r>
            <a:r>
              <a:rPr lang="es-ES" altLang="es-ES" dirty="0" err="1">
                <a:solidFill>
                  <a:schemeClr val="bg1"/>
                </a:solidFill>
                <a:latin typeface="CMR10"/>
              </a:rPr>
              <a:t>asimilacion</a:t>
            </a:r>
            <a:r>
              <a:rPr lang="es-ES" altLang="es-ES" dirty="0">
                <a:solidFill>
                  <a:schemeClr val="bg1"/>
                </a:solidFill>
                <a:latin typeface="CMR10"/>
              </a:rPr>
              <a:t> de datos WRFDA</a:t>
            </a:r>
          </a:p>
          <a:p>
            <a:pPr algn="just">
              <a:buClr>
                <a:srgbClr val="000000"/>
              </a:buClr>
              <a:buSzPct val="100000"/>
              <a:buFont typeface="Times New Roman" panose="02020603050405020304" pitchFamily="18" charset="0"/>
              <a:buNone/>
            </a:pPr>
            <a:r>
              <a:rPr lang="es-ES" altLang="es-ES" dirty="0">
                <a:solidFill>
                  <a:schemeClr val="bg1"/>
                </a:solidFill>
                <a:latin typeface="CMR10"/>
              </a:rPr>
              <a:t>y el modulo que resuelve numéricamente las ecuaciones que modelan la atmosfera, el ARW-</a:t>
            </a:r>
            <a:r>
              <a:rPr lang="es-ES" altLang="es-ES" dirty="0" err="1">
                <a:solidFill>
                  <a:schemeClr val="bg1"/>
                </a:solidFill>
                <a:latin typeface="CMR10"/>
              </a:rPr>
              <a:t>solver</a:t>
            </a:r>
            <a:endParaRPr lang="es-ES" altLang="es-ES" dirty="0">
              <a:solidFill>
                <a:schemeClr val="bg1"/>
              </a:solidFill>
            </a:endParaRPr>
          </a:p>
        </p:txBody>
      </p:sp>
      <p:pic>
        <p:nvPicPr>
          <p:cNvPr id="9" name="Imagen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8870" y="6084888"/>
            <a:ext cx="2206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996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432326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6200" y="0"/>
            <a:ext cx="9067800" cy="1619250"/>
          </a:xfrm>
          <a:prstGeom prst="rect">
            <a:avLst/>
          </a:prstGeom>
        </p:spPr>
      </p:pic>
      <p:sp>
        <p:nvSpPr>
          <p:cNvPr id="3" name="Rectángulo 2"/>
          <p:cNvSpPr/>
          <p:nvPr/>
        </p:nvSpPr>
        <p:spPr>
          <a:xfrm>
            <a:off x="107839" y="1896032"/>
            <a:ext cx="3267755" cy="1477328"/>
          </a:xfrm>
          <a:prstGeom prst="rect">
            <a:avLst/>
          </a:prstGeom>
        </p:spPr>
        <p:txBody>
          <a:bodyPr wrap="square">
            <a:spAutoFit/>
          </a:bodyPr>
          <a:lstStyle/>
          <a:p>
            <a:r>
              <a:rPr lang="es-ES" b="1" i="0" u="none" strike="noStrike" baseline="0" dirty="0" smtClean="0">
                <a:solidFill>
                  <a:srgbClr val="000000"/>
                </a:solidFill>
                <a:latin typeface="Arial" panose="020B0604020202020204" pitchFamily="34" charset="0"/>
              </a:rPr>
              <a:t>Materiales y Métodos</a:t>
            </a:r>
            <a:endParaRPr lang="es-ES" b="0" i="0" u="none" strike="noStrike" baseline="0" dirty="0" smtClean="0">
              <a:solidFill>
                <a:srgbClr val="000000"/>
              </a:solidFill>
              <a:latin typeface="Arial" panose="020B0604020202020204" pitchFamily="34" charset="0"/>
            </a:endParaRPr>
          </a:p>
          <a:p>
            <a:r>
              <a:rPr lang="en-US" b="1" i="0" u="none" strike="noStrike" baseline="0" dirty="0" err="1" smtClean="0">
                <a:solidFill>
                  <a:srgbClr val="000000"/>
                </a:solidFill>
                <a:latin typeface="Arial" panose="020B0604020202020204" pitchFamily="34" charset="0"/>
              </a:rPr>
              <a:t>Modelo</a:t>
            </a:r>
            <a:r>
              <a:rPr lang="en-US" b="1" i="0" u="none" strike="noStrike" baseline="0" dirty="0" smtClean="0">
                <a:solidFill>
                  <a:srgbClr val="000000"/>
                </a:solidFill>
                <a:latin typeface="Arial" panose="020B0604020202020204" pitchFamily="34" charset="0"/>
              </a:rPr>
              <a:t> </a:t>
            </a:r>
            <a:r>
              <a:rPr lang="en-US" b="1" i="0" u="none" strike="noStrike" baseline="0" dirty="0" err="1" smtClean="0">
                <a:solidFill>
                  <a:srgbClr val="000000"/>
                </a:solidFill>
                <a:latin typeface="Arial" panose="020B0604020202020204" pitchFamily="34" charset="0"/>
              </a:rPr>
              <a:t>Numérico</a:t>
            </a:r>
            <a:r>
              <a:rPr lang="en-US" b="1" i="0" u="none" strike="noStrike" baseline="0" dirty="0" smtClean="0">
                <a:solidFill>
                  <a:srgbClr val="000000"/>
                </a:solidFill>
                <a:latin typeface="Arial" panose="020B0604020202020204" pitchFamily="34" charset="0"/>
              </a:rPr>
              <a:t> Weather Research Forecasting (WRF). </a:t>
            </a:r>
            <a:r>
              <a:rPr lang="en-US" b="1" i="0" u="none" strike="noStrike" baseline="0" dirty="0" smtClean="0">
                <a:solidFill>
                  <a:srgbClr val="000000"/>
                </a:solidFill>
                <a:latin typeface="Arial" panose="020B0604020202020204" pitchFamily="34" charset="0"/>
              </a:rPr>
              <a:t>Parametrizaciones </a:t>
            </a:r>
            <a:r>
              <a:rPr lang="en-US" b="1" i="0" u="none" strike="noStrike" baseline="0" dirty="0" err="1" smtClean="0">
                <a:solidFill>
                  <a:srgbClr val="000000"/>
                </a:solidFill>
                <a:latin typeface="Arial" panose="020B0604020202020204" pitchFamily="34" charset="0"/>
              </a:rPr>
              <a:t>físicas</a:t>
            </a:r>
            <a:r>
              <a:rPr lang="en-US" b="1" i="0" u="none" strike="noStrike" baseline="0" dirty="0" smtClean="0">
                <a:solidFill>
                  <a:srgbClr val="000000"/>
                </a:solidFill>
                <a:latin typeface="Arial" panose="020B0604020202020204" pitchFamily="34" charset="0"/>
              </a:rPr>
              <a:t> </a:t>
            </a:r>
            <a:r>
              <a:rPr lang="en-US" b="1" i="0" u="none" strike="noStrike" baseline="0" dirty="0" err="1" smtClean="0">
                <a:solidFill>
                  <a:srgbClr val="000000"/>
                </a:solidFill>
                <a:latin typeface="Arial" panose="020B0604020202020204" pitchFamily="34" charset="0"/>
              </a:rPr>
              <a:t>empleadas</a:t>
            </a:r>
            <a:r>
              <a:rPr lang="en-US" b="1" i="0" u="none" strike="noStrike" baseline="0" dirty="0" smtClean="0">
                <a:solidFill>
                  <a:srgbClr val="000000"/>
                </a:solidFill>
                <a:latin typeface="Arial" panose="020B0604020202020204" pitchFamily="34" charset="0"/>
              </a:rPr>
              <a:t>.</a:t>
            </a:r>
            <a:endParaRPr lang="en-US" b="0" i="0" u="none" strike="noStrike" baseline="0" dirty="0" smtClean="0">
              <a:solidFill>
                <a:srgbClr val="000000"/>
              </a:solidFill>
              <a:latin typeface="Arial" panose="020B0604020202020204"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185" y="3502355"/>
            <a:ext cx="1127415" cy="168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74" y="6042553"/>
            <a:ext cx="2206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5"/>
          <a:stretch>
            <a:fillRect/>
          </a:stretch>
        </p:blipFill>
        <p:spPr>
          <a:xfrm>
            <a:off x="3614057" y="1453783"/>
            <a:ext cx="5290459" cy="5293620"/>
          </a:xfrm>
          <a:prstGeom prst="rect">
            <a:avLst/>
          </a:prstGeom>
        </p:spPr>
      </p:pic>
    </p:spTree>
    <p:extLst>
      <p:ext uri="{BB962C8B-B14F-4D97-AF65-F5344CB8AC3E}">
        <p14:creationId xmlns:p14="http://schemas.microsoft.com/office/powerpoint/2010/main" val="3743195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vist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4175"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272143" y="946949"/>
            <a:ext cx="7630886" cy="369332"/>
          </a:xfrm>
          <a:prstGeom prst="rect">
            <a:avLst/>
          </a:prstGeom>
        </p:spPr>
        <p:txBody>
          <a:bodyPr wrap="square">
            <a:spAutoFit/>
          </a:bodyPr>
          <a:lstStyle/>
          <a:p>
            <a:r>
              <a:rPr lang="en-US" b="1" i="0" u="none" strike="noStrike" baseline="0" dirty="0" err="1" smtClean="0">
                <a:solidFill>
                  <a:schemeClr val="bg1"/>
                </a:solidFill>
                <a:latin typeface="Arial" panose="020B0604020202020204" pitchFamily="34" charset="0"/>
              </a:rPr>
              <a:t>Modelo</a:t>
            </a:r>
            <a:r>
              <a:rPr lang="en-US" b="1" i="0" u="none" strike="noStrike" baseline="0" dirty="0" smtClean="0">
                <a:solidFill>
                  <a:schemeClr val="bg1"/>
                </a:solidFill>
                <a:latin typeface="Arial" panose="020B0604020202020204" pitchFamily="34" charset="0"/>
              </a:rPr>
              <a:t> </a:t>
            </a:r>
            <a:r>
              <a:rPr lang="en-US" b="1" i="0" u="none" strike="noStrike" baseline="0" dirty="0" err="1" smtClean="0">
                <a:solidFill>
                  <a:schemeClr val="bg1"/>
                </a:solidFill>
                <a:latin typeface="Arial" panose="020B0604020202020204" pitchFamily="34" charset="0"/>
              </a:rPr>
              <a:t>Numérico</a:t>
            </a:r>
            <a:r>
              <a:rPr lang="en-US" b="1" i="0" u="none" strike="noStrike" baseline="0" dirty="0" smtClean="0">
                <a:solidFill>
                  <a:schemeClr val="bg1"/>
                </a:solidFill>
                <a:latin typeface="Arial" panose="020B0604020202020204" pitchFamily="34" charset="0"/>
              </a:rPr>
              <a:t> Weather Research Forecasting (WRF). </a:t>
            </a:r>
            <a:endParaRPr lang="en-US" b="0" i="0" u="none" strike="noStrike" baseline="0" dirty="0" smtClean="0">
              <a:solidFill>
                <a:schemeClr val="bg1"/>
              </a:solidFill>
              <a:latin typeface="Arial" panose="020B0604020202020204" pitchFamily="34" charset="0"/>
            </a:endParaRPr>
          </a:p>
        </p:txBody>
      </p:sp>
      <p:sp>
        <p:nvSpPr>
          <p:cNvPr id="6" name="Rectángulo 5"/>
          <p:cNvSpPr/>
          <p:nvPr/>
        </p:nvSpPr>
        <p:spPr>
          <a:xfrm>
            <a:off x="272143" y="1403313"/>
            <a:ext cx="8632371" cy="2585323"/>
          </a:xfrm>
          <a:prstGeom prst="rect">
            <a:avLst/>
          </a:prstGeom>
        </p:spPr>
        <p:txBody>
          <a:bodyPr wrap="square">
            <a:spAutoFit/>
          </a:bodyPr>
          <a:lstStyle/>
          <a:p>
            <a:pPr algn="just"/>
            <a:r>
              <a:rPr lang="es-ES" b="0" i="0" u="none" strike="noStrike" baseline="0" dirty="0" smtClean="0">
                <a:solidFill>
                  <a:schemeClr val="bg1"/>
                </a:solidFill>
                <a:latin typeface="Arial" panose="020B0604020202020204" pitchFamily="34" charset="0"/>
              </a:rPr>
              <a:t>Con las salidas del modelo WRF se utilizó el método de interpolación lineal para extraer los valores de las variables de interés para las coordenadas de los aerogeneradores de los parques eólicos de Gibara I y II.  La inicialización del modelo WRF se realiza de manera operativa con los datos de análisis cada 6 horas como condiciones de frontera (horarios sinópticos de las 0000, 0600, 1200 y 1800 UTC) del modelo GFS para los meses de </a:t>
            </a:r>
            <a:r>
              <a:rPr lang="es-ES" b="0" i="0" u="none" strike="noStrike" baseline="0" dirty="0" smtClean="0">
                <a:solidFill>
                  <a:schemeClr val="bg1"/>
                </a:solidFill>
                <a:latin typeface="Arial" panose="020B0604020202020204" pitchFamily="34" charset="0"/>
              </a:rPr>
              <a:t>enero – julio 2014. </a:t>
            </a:r>
            <a:r>
              <a:rPr lang="es-ES" b="0" i="0" u="none" strike="noStrike" baseline="0" dirty="0" smtClean="0">
                <a:solidFill>
                  <a:schemeClr val="bg1"/>
                </a:solidFill>
                <a:latin typeface="Arial" panose="020B0604020202020204" pitchFamily="34" charset="0"/>
              </a:rPr>
              <a:t>El rango de pronóstico de la rapidez del viento se estableció hasta 24 horas, atendiendo a los requerimientos del Despacho Nacional de Carga (DNC) de la Unión Eléctrica de Cuba (UNE).</a:t>
            </a:r>
            <a:endParaRPr lang="es-ES" dirty="0">
              <a:solidFill>
                <a:schemeClr val="bg1"/>
              </a:solidFill>
            </a:endParaRPr>
          </a:p>
        </p:txBody>
      </p:sp>
      <p:pic>
        <p:nvPicPr>
          <p:cNvPr id="7" name="Imagen 6"/>
          <p:cNvPicPr>
            <a:picLocks noChangeAspect="1"/>
          </p:cNvPicPr>
          <p:nvPr/>
        </p:nvPicPr>
        <p:blipFill>
          <a:blip r:embed="rId3"/>
          <a:stretch>
            <a:fillRect/>
          </a:stretch>
        </p:blipFill>
        <p:spPr>
          <a:xfrm>
            <a:off x="4833257" y="4075668"/>
            <a:ext cx="3892029" cy="2816288"/>
          </a:xfrm>
          <a:prstGeom prst="rect">
            <a:avLst/>
          </a:prstGeom>
        </p:spPr>
      </p:pic>
      <p:sp>
        <p:nvSpPr>
          <p:cNvPr id="8" name="Rectángulo 7"/>
          <p:cNvSpPr/>
          <p:nvPr/>
        </p:nvSpPr>
        <p:spPr>
          <a:xfrm>
            <a:off x="3052885" y="251764"/>
            <a:ext cx="3297698" cy="461665"/>
          </a:xfrm>
          <a:prstGeom prst="rect">
            <a:avLst/>
          </a:prstGeom>
        </p:spPr>
        <p:txBody>
          <a:bodyPr wrap="none">
            <a:spAutoFit/>
          </a:bodyPr>
          <a:lstStyle/>
          <a:p>
            <a:r>
              <a:rPr lang="es-ES" sz="2400" b="1" dirty="0">
                <a:solidFill>
                  <a:schemeClr val="bg1"/>
                </a:solidFill>
                <a:latin typeface="Arial" panose="020B0604020202020204" pitchFamily="34" charset="0"/>
              </a:rPr>
              <a:t>Materiales y Métodos</a:t>
            </a:r>
            <a:endParaRPr lang="es-ES" sz="2400" dirty="0">
              <a:solidFill>
                <a:schemeClr val="bg1"/>
              </a:solidFill>
              <a:latin typeface="Arial" panose="020B0604020202020204" pitchFamily="34" charset="0"/>
            </a:endParaRPr>
          </a:p>
        </p:txBody>
      </p:sp>
      <p:pic>
        <p:nvPicPr>
          <p:cNvPr id="11" name="Imagen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57" y="6187106"/>
            <a:ext cx="2206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874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480457"/>
            <a:ext cx="3662909" cy="351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uadroTexto 6"/>
          <p:cNvSpPr txBox="1">
            <a:spLocks noChangeArrowheads="1"/>
          </p:cNvSpPr>
          <p:nvPr/>
        </p:nvSpPr>
        <p:spPr bwMode="auto">
          <a:xfrm>
            <a:off x="1720284" y="552333"/>
            <a:ext cx="64990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2100" b="1" dirty="0"/>
              <a:t>Extrapolación de la rapidez del viento a la altura del buje</a:t>
            </a:r>
          </a:p>
        </p:txBody>
      </p:sp>
      <p:pic>
        <p:nvPicPr>
          <p:cNvPr id="8196"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3688" y="2011817"/>
            <a:ext cx="1383506" cy="253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CuadroTexto 9"/>
          <p:cNvSpPr txBox="1">
            <a:spLocks noChangeArrowheads="1"/>
          </p:cNvSpPr>
          <p:nvPr/>
        </p:nvSpPr>
        <p:spPr bwMode="auto">
          <a:xfrm>
            <a:off x="5115861" y="1055852"/>
            <a:ext cx="173834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1350" b="1" dirty="0"/>
              <a:t>Mástil </a:t>
            </a:r>
            <a:r>
              <a:rPr lang="es-ES" altLang="es-ES" sz="1350" b="1" dirty="0" smtClean="0"/>
              <a:t>de medición</a:t>
            </a:r>
            <a:endParaRPr lang="es-ES" altLang="es-ES" sz="1350" b="1" dirty="0"/>
          </a:p>
        </p:txBody>
      </p:sp>
      <p:pic>
        <p:nvPicPr>
          <p:cNvPr id="9" name="Picture 8" descr="Pil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322" y="1319955"/>
            <a:ext cx="3367426" cy="398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9"/>
          <p:cNvSpPr>
            <a:spLocks noChangeShapeType="1"/>
          </p:cNvSpPr>
          <p:nvPr/>
        </p:nvSpPr>
        <p:spPr bwMode="auto">
          <a:xfrm flipH="1">
            <a:off x="6042279" y="4776445"/>
            <a:ext cx="444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sz="1333"/>
          </a:p>
        </p:txBody>
      </p:sp>
      <p:sp>
        <p:nvSpPr>
          <p:cNvPr id="11" name="Line 10"/>
          <p:cNvSpPr>
            <a:spLocks noChangeShapeType="1"/>
          </p:cNvSpPr>
          <p:nvPr/>
        </p:nvSpPr>
        <p:spPr bwMode="auto">
          <a:xfrm flipH="1">
            <a:off x="6042279" y="3876862"/>
            <a:ext cx="444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sz="1333"/>
          </a:p>
        </p:txBody>
      </p:sp>
      <p:sp>
        <p:nvSpPr>
          <p:cNvPr id="12" name="Text Box 11"/>
          <p:cNvSpPr txBox="1">
            <a:spLocks noChangeArrowheads="1"/>
          </p:cNvSpPr>
          <p:nvPr/>
        </p:nvSpPr>
        <p:spPr bwMode="auto">
          <a:xfrm>
            <a:off x="6461643" y="3696945"/>
            <a:ext cx="327334"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667" b="1">
                <a:solidFill>
                  <a:schemeClr val="bg1"/>
                </a:solidFill>
                <a:latin typeface="Arial" panose="020B0604020202020204" pitchFamily="34" charset="0"/>
              </a:rPr>
              <a:t>V</a:t>
            </a:r>
          </a:p>
        </p:txBody>
      </p:sp>
      <p:sp>
        <p:nvSpPr>
          <p:cNvPr id="13" name="Line 12"/>
          <p:cNvSpPr>
            <a:spLocks noChangeShapeType="1"/>
          </p:cNvSpPr>
          <p:nvPr/>
        </p:nvSpPr>
        <p:spPr bwMode="auto">
          <a:xfrm flipH="1">
            <a:off x="6042279" y="3157195"/>
            <a:ext cx="444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sz="1333"/>
          </a:p>
        </p:txBody>
      </p:sp>
      <p:sp>
        <p:nvSpPr>
          <p:cNvPr id="14" name="Line 13"/>
          <p:cNvSpPr>
            <a:spLocks noChangeShapeType="1"/>
          </p:cNvSpPr>
          <p:nvPr/>
        </p:nvSpPr>
        <p:spPr bwMode="auto">
          <a:xfrm flipH="1">
            <a:off x="6042279" y="1836924"/>
            <a:ext cx="4445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ES" sz="1333"/>
          </a:p>
        </p:txBody>
      </p:sp>
      <p:sp>
        <p:nvSpPr>
          <p:cNvPr id="15" name="Text Box 14"/>
          <p:cNvSpPr txBox="1">
            <a:spLocks noChangeArrowheads="1"/>
          </p:cNvSpPr>
          <p:nvPr/>
        </p:nvSpPr>
        <p:spPr bwMode="auto">
          <a:xfrm>
            <a:off x="6522498" y="2977278"/>
            <a:ext cx="327334"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667" b="1">
                <a:solidFill>
                  <a:schemeClr val="bg1"/>
                </a:solidFill>
                <a:latin typeface="Arial" panose="020B0604020202020204" pitchFamily="34" charset="0"/>
              </a:rPr>
              <a:t>V</a:t>
            </a:r>
          </a:p>
        </p:txBody>
      </p:sp>
      <p:sp>
        <p:nvSpPr>
          <p:cNvPr id="16" name="Text Box 15"/>
          <p:cNvSpPr txBox="1">
            <a:spLocks noChangeArrowheads="1"/>
          </p:cNvSpPr>
          <p:nvPr/>
        </p:nvSpPr>
        <p:spPr bwMode="auto">
          <a:xfrm>
            <a:off x="6461643" y="1657008"/>
            <a:ext cx="1077474"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667" b="1">
                <a:solidFill>
                  <a:schemeClr val="bg1"/>
                </a:solidFill>
                <a:latin typeface="Arial" panose="020B0604020202020204" pitchFamily="34" charset="0"/>
              </a:rPr>
              <a:t>V, D, T, H</a:t>
            </a:r>
          </a:p>
        </p:txBody>
      </p:sp>
      <p:sp>
        <p:nvSpPr>
          <p:cNvPr id="17" name="Text Box 16"/>
          <p:cNvSpPr txBox="1">
            <a:spLocks noChangeArrowheads="1"/>
          </p:cNvSpPr>
          <p:nvPr/>
        </p:nvSpPr>
        <p:spPr bwMode="auto">
          <a:xfrm>
            <a:off x="5441675" y="4596528"/>
            <a:ext cx="612668"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667" b="1">
                <a:solidFill>
                  <a:schemeClr val="bg1"/>
                </a:solidFill>
                <a:latin typeface="Arial" panose="020B0604020202020204" pitchFamily="34" charset="0"/>
              </a:rPr>
              <a:t>10m</a:t>
            </a:r>
          </a:p>
        </p:txBody>
      </p:sp>
      <p:sp>
        <p:nvSpPr>
          <p:cNvPr id="18" name="Text Box 17"/>
          <p:cNvSpPr txBox="1">
            <a:spLocks noChangeArrowheads="1"/>
          </p:cNvSpPr>
          <p:nvPr/>
        </p:nvSpPr>
        <p:spPr bwMode="auto">
          <a:xfrm>
            <a:off x="5441675" y="3696945"/>
            <a:ext cx="612668"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667" b="1">
                <a:solidFill>
                  <a:schemeClr val="bg1"/>
                </a:solidFill>
                <a:latin typeface="Arial" panose="020B0604020202020204" pitchFamily="34" charset="0"/>
              </a:rPr>
              <a:t>30m</a:t>
            </a:r>
          </a:p>
        </p:txBody>
      </p:sp>
      <p:sp>
        <p:nvSpPr>
          <p:cNvPr id="19" name="Text Box 18"/>
          <p:cNvSpPr txBox="1">
            <a:spLocks noChangeArrowheads="1"/>
          </p:cNvSpPr>
          <p:nvPr/>
        </p:nvSpPr>
        <p:spPr bwMode="auto">
          <a:xfrm>
            <a:off x="5442997" y="2975955"/>
            <a:ext cx="612668"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667" b="1">
                <a:solidFill>
                  <a:schemeClr val="bg1"/>
                </a:solidFill>
                <a:latin typeface="Arial" panose="020B0604020202020204" pitchFamily="34" charset="0"/>
              </a:rPr>
              <a:t>50m</a:t>
            </a:r>
          </a:p>
        </p:txBody>
      </p:sp>
      <p:sp>
        <p:nvSpPr>
          <p:cNvPr id="20" name="Text Box 19"/>
          <p:cNvSpPr txBox="1">
            <a:spLocks noChangeArrowheads="1"/>
          </p:cNvSpPr>
          <p:nvPr/>
        </p:nvSpPr>
        <p:spPr bwMode="auto">
          <a:xfrm>
            <a:off x="5383467" y="1655684"/>
            <a:ext cx="731290"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667" b="1">
                <a:solidFill>
                  <a:schemeClr val="bg1"/>
                </a:solidFill>
                <a:latin typeface="Arial" panose="020B0604020202020204" pitchFamily="34" charset="0"/>
              </a:rPr>
              <a:t>100m</a:t>
            </a:r>
          </a:p>
        </p:txBody>
      </p:sp>
      <p:sp>
        <p:nvSpPr>
          <p:cNvPr id="21" name="Text Box 20"/>
          <p:cNvSpPr txBox="1">
            <a:spLocks noChangeArrowheads="1"/>
          </p:cNvSpPr>
          <p:nvPr/>
        </p:nvSpPr>
        <p:spPr bwMode="auto">
          <a:xfrm>
            <a:off x="6402112" y="4596528"/>
            <a:ext cx="1338764"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667" b="1">
                <a:solidFill>
                  <a:schemeClr val="bg1"/>
                </a:solidFill>
                <a:latin typeface="Arial" panose="020B0604020202020204" pitchFamily="34" charset="0"/>
              </a:rPr>
              <a:t>V, D, T, H, P</a:t>
            </a:r>
          </a:p>
        </p:txBody>
      </p:sp>
      <p:pic>
        <p:nvPicPr>
          <p:cNvPr id="22" name="Imagen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9986" y="1291736"/>
            <a:ext cx="973017" cy="14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5" descr="firstcla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66569" y="2799821"/>
            <a:ext cx="71569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6" descr="Fahne compact LP groß"/>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7910" y="3853875"/>
            <a:ext cx="1000125" cy="101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7" descr="Hygro-Thermo Geb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19371" y="5017639"/>
            <a:ext cx="702469" cy="9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n 29"/>
          <p:cNvPicPr>
            <a:picLocks noChangeAspect="1"/>
          </p:cNvPicPr>
          <p:nvPr/>
        </p:nvPicPr>
        <p:blipFill>
          <a:blip r:embed="rId9"/>
          <a:stretch>
            <a:fillRect/>
          </a:stretch>
        </p:blipFill>
        <p:spPr>
          <a:xfrm>
            <a:off x="2655929" y="5459581"/>
            <a:ext cx="4415565" cy="576513"/>
          </a:xfrm>
          <a:prstGeom prst="rect">
            <a:avLst/>
          </a:prstGeom>
        </p:spPr>
      </p:pic>
      <p:sp>
        <p:nvSpPr>
          <p:cNvPr id="31" name="Rectángulo 30"/>
          <p:cNvSpPr/>
          <p:nvPr/>
        </p:nvSpPr>
        <p:spPr>
          <a:xfrm>
            <a:off x="2295724" y="5989106"/>
            <a:ext cx="6585291" cy="923330"/>
          </a:xfrm>
          <a:prstGeom prst="rect">
            <a:avLst/>
          </a:prstGeom>
        </p:spPr>
        <p:txBody>
          <a:bodyPr wrap="square">
            <a:spAutoFit/>
          </a:bodyPr>
          <a:lstStyle/>
          <a:p>
            <a:pPr algn="just" eaLnBrk="1"/>
            <a:r>
              <a:rPr lang="es-ES_tradnl" altLang="es-ES" dirty="0"/>
              <a:t>donde </a:t>
            </a:r>
            <a:r>
              <a:rPr lang="es-ES_tradnl" altLang="es-ES" i="1" dirty="0"/>
              <a:t>k es la constante de von </a:t>
            </a:r>
            <a:r>
              <a:rPr lang="es-ES_tradnl" altLang="es-ES" i="1" dirty="0" err="1"/>
              <a:t>Karman</a:t>
            </a:r>
            <a:r>
              <a:rPr lang="es-ES_tradnl" altLang="es-ES" i="1" dirty="0"/>
              <a:t> y </a:t>
            </a:r>
            <a:r>
              <a:rPr lang="es-ES_tradnl" altLang="es-ES" i="1" dirty="0" err="1"/>
              <a:t>Zo</a:t>
            </a:r>
            <a:r>
              <a:rPr lang="es-ES_tradnl" altLang="es-ES" i="1" dirty="0"/>
              <a:t> es el parámetro de rugosidad que </a:t>
            </a:r>
            <a:r>
              <a:rPr lang="es-ES_tradnl" altLang="es-ES" i="1" dirty="0" smtClean="0"/>
              <a:t>toma </a:t>
            </a:r>
            <a:r>
              <a:rPr lang="es-ES_tradnl" altLang="es-ES" dirty="0" smtClean="0"/>
              <a:t>diferentes </a:t>
            </a:r>
            <a:r>
              <a:rPr lang="es-ES_tradnl" altLang="es-ES" dirty="0"/>
              <a:t>valores en función del tipo y estructura del suelo.</a:t>
            </a:r>
            <a:endParaRPr lang="es-ES" dirty="0"/>
          </a:p>
        </p:txBody>
      </p:sp>
      <p:sp>
        <p:nvSpPr>
          <p:cNvPr id="2" name="Rectángulo 1"/>
          <p:cNvSpPr/>
          <p:nvPr/>
        </p:nvSpPr>
        <p:spPr>
          <a:xfrm>
            <a:off x="3161742" y="55821"/>
            <a:ext cx="3297698" cy="461665"/>
          </a:xfrm>
          <a:prstGeom prst="rect">
            <a:avLst/>
          </a:prstGeom>
        </p:spPr>
        <p:txBody>
          <a:bodyPr wrap="none">
            <a:spAutoFit/>
          </a:bodyPr>
          <a:lstStyle/>
          <a:p>
            <a:r>
              <a:rPr lang="es-ES" sz="2400" b="1" dirty="0">
                <a:solidFill>
                  <a:srgbClr val="000000"/>
                </a:solidFill>
                <a:latin typeface="Arial" panose="020B0604020202020204" pitchFamily="34" charset="0"/>
              </a:rPr>
              <a:t>Materiales y Métodos</a:t>
            </a:r>
            <a:endParaRPr lang="es-ES" sz="2400" dirty="0">
              <a:solidFill>
                <a:srgbClr val="000000"/>
              </a:solidFill>
              <a:latin typeface="Arial" panose="020B0604020202020204" pitchFamily="34" charset="0"/>
            </a:endParaRPr>
          </a:p>
        </p:txBody>
      </p:sp>
      <p:pic>
        <p:nvPicPr>
          <p:cNvPr id="26" name="Imagen 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430" y="6042553"/>
            <a:ext cx="2206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348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6233" y="102"/>
            <a:ext cx="9196296" cy="6857898"/>
          </a:xfrm>
          <a:prstGeom prst="rect">
            <a:avLst/>
          </a:prstGeom>
        </p:spPr>
      </p:pic>
      <p:sp>
        <p:nvSpPr>
          <p:cNvPr id="8195" name="CuadroTexto 6"/>
          <p:cNvSpPr txBox="1">
            <a:spLocks noChangeArrowheads="1"/>
          </p:cNvSpPr>
          <p:nvPr/>
        </p:nvSpPr>
        <p:spPr bwMode="auto">
          <a:xfrm>
            <a:off x="262273" y="128273"/>
            <a:ext cx="86192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2800" b="1" dirty="0">
                <a:solidFill>
                  <a:schemeClr val="bg1"/>
                </a:solidFill>
              </a:rPr>
              <a:t>Extrapolación de la rapidez del viento a la altura del buje</a:t>
            </a:r>
          </a:p>
        </p:txBody>
      </p:sp>
      <p:pic>
        <p:nvPicPr>
          <p:cNvPr id="9" name="Imagen 8"/>
          <p:cNvPicPr>
            <a:picLocks noChangeAspect="1"/>
          </p:cNvPicPr>
          <p:nvPr/>
        </p:nvPicPr>
        <p:blipFill>
          <a:blip r:embed="rId3"/>
          <a:stretch>
            <a:fillRect/>
          </a:stretch>
        </p:blipFill>
        <p:spPr>
          <a:xfrm>
            <a:off x="2937928" y="2622548"/>
            <a:ext cx="3267971" cy="1001475"/>
          </a:xfrm>
          <a:prstGeom prst="rect">
            <a:avLst/>
          </a:prstGeom>
        </p:spPr>
      </p:pic>
      <p:pic>
        <p:nvPicPr>
          <p:cNvPr id="4" name="Imagen 3"/>
          <p:cNvPicPr>
            <a:picLocks noChangeAspect="1"/>
          </p:cNvPicPr>
          <p:nvPr/>
        </p:nvPicPr>
        <p:blipFill>
          <a:blip r:embed="rId4"/>
          <a:stretch>
            <a:fillRect/>
          </a:stretch>
        </p:blipFill>
        <p:spPr>
          <a:xfrm>
            <a:off x="3324139" y="1165533"/>
            <a:ext cx="2495550" cy="942975"/>
          </a:xfrm>
          <a:prstGeom prst="rect">
            <a:avLst/>
          </a:prstGeom>
        </p:spPr>
      </p:pic>
      <p:pic>
        <p:nvPicPr>
          <p:cNvPr id="7" name="Imagen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9473" y="6057745"/>
            <a:ext cx="2206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6"/>
          <a:stretch>
            <a:fillRect/>
          </a:stretch>
        </p:blipFill>
        <p:spPr>
          <a:xfrm>
            <a:off x="2517498" y="4520291"/>
            <a:ext cx="4371975" cy="1343025"/>
          </a:xfrm>
          <a:prstGeom prst="rect">
            <a:avLst/>
          </a:prstGeom>
        </p:spPr>
      </p:pic>
    </p:spTree>
    <p:extLst>
      <p:ext uri="{BB962C8B-B14F-4D97-AF65-F5344CB8AC3E}">
        <p14:creationId xmlns:p14="http://schemas.microsoft.com/office/powerpoint/2010/main" val="2748815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ist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4175"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CuadroTexto 4"/>
          <p:cNvSpPr txBox="1">
            <a:spLocks noChangeArrowheads="1"/>
          </p:cNvSpPr>
          <p:nvPr/>
        </p:nvSpPr>
        <p:spPr bwMode="auto">
          <a:xfrm>
            <a:off x="161925" y="1670958"/>
            <a:ext cx="399705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s-ES_tradnl" altLang="es-ES" sz="2400" dirty="0">
                <a:solidFill>
                  <a:schemeClr val="bg1"/>
                </a:solidFill>
              </a:rPr>
              <a:t>Estadígrafos</a:t>
            </a:r>
          </a:p>
          <a:p>
            <a:pPr eaLnBrk="1" hangingPunct="1">
              <a:lnSpc>
                <a:spcPct val="100000"/>
              </a:lnSpc>
              <a:spcBef>
                <a:spcPct val="0"/>
              </a:spcBef>
              <a:buFontTx/>
              <a:buNone/>
            </a:pPr>
            <a:r>
              <a:rPr lang="es-ES_tradnl" altLang="es-ES" sz="2400" b="1" dirty="0">
                <a:solidFill>
                  <a:schemeClr val="bg1"/>
                </a:solidFill>
              </a:rPr>
              <a:t>Error Medio Absoluto</a:t>
            </a:r>
          </a:p>
          <a:p>
            <a:pPr eaLnBrk="1" hangingPunct="1">
              <a:lnSpc>
                <a:spcPct val="100000"/>
              </a:lnSpc>
              <a:spcBef>
                <a:spcPct val="0"/>
              </a:spcBef>
              <a:buFont typeface="Arial" panose="020B0604020202020204" pitchFamily="34" charset="0"/>
              <a:buNone/>
            </a:pPr>
            <a:endParaRPr lang="es-ES_tradnl" altLang="es-ES" sz="2400" dirty="0">
              <a:solidFill>
                <a:schemeClr val="bg1"/>
              </a:solidFill>
            </a:endParaRPr>
          </a:p>
          <a:p>
            <a:pPr eaLnBrk="1" hangingPunct="1">
              <a:lnSpc>
                <a:spcPct val="100000"/>
              </a:lnSpc>
              <a:spcBef>
                <a:spcPct val="0"/>
              </a:spcBef>
              <a:buFont typeface="Arial" panose="020B0604020202020204" pitchFamily="34" charset="0"/>
              <a:buNone/>
            </a:pPr>
            <a:r>
              <a:rPr lang="es-ES_tradnl" altLang="es-ES" sz="2400" b="1" dirty="0">
                <a:solidFill>
                  <a:schemeClr val="bg1"/>
                </a:solidFill>
              </a:rPr>
              <a:t>BIAS</a:t>
            </a:r>
          </a:p>
          <a:p>
            <a:pPr eaLnBrk="1" hangingPunct="1">
              <a:lnSpc>
                <a:spcPct val="100000"/>
              </a:lnSpc>
              <a:spcBef>
                <a:spcPct val="0"/>
              </a:spcBef>
              <a:buFont typeface="Arial" panose="020B0604020202020204" pitchFamily="34" charset="0"/>
              <a:buNone/>
            </a:pPr>
            <a:endParaRPr lang="es-ES_tradnl" altLang="es-ES" sz="2400" dirty="0">
              <a:solidFill>
                <a:schemeClr val="bg1"/>
              </a:solidFill>
            </a:endParaRPr>
          </a:p>
          <a:p>
            <a:pPr eaLnBrk="1" hangingPunct="1">
              <a:lnSpc>
                <a:spcPct val="100000"/>
              </a:lnSpc>
              <a:spcBef>
                <a:spcPct val="0"/>
              </a:spcBef>
              <a:buFont typeface="Arial" panose="020B0604020202020204" pitchFamily="34" charset="0"/>
              <a:buNone/>
            </a:pPr>
            <a:r>
              <a:rPr lang="es-ES" altLang="es-ES" sz="2400" b="1" dirty="0">
                <a:solidFill>
                  <a:schemeClr val="bg1"/>
                </a:solidFill>
              </a:rPr>
              <a:t>Raíz del error cuadrático </a:t>
            </a:r>
          </a:p>
          <a:p>
            <a:pPr eaLnBrk="1" hangingPunct="1">
              <a:lnSpc>
                <a:spcPct val="100000"/>
              </a:lnSpc>
              <a:spcBef>
                <a:spcPct val="0"/>
              </a:spcBef>
              <a:buFont typeface="Arial" panose="020B0604020202020204" pitchFamily="34" charset="0"/>
              <a:buNone/>
            </a:pPr>
            <a:r>
              <a:rPr lang="es-ES" altLang="es-ES" sz="2400" b="1" dirty="0">
                <a:solidFill>
                  <a:schemeClr val="bg1"/>
                </a:solidFill>
              </a:rPr>
              <a:t>medio (RMSE)</a:t>
            </a:r>
          </a:p>
          <a:p>
            <a:pPr eaLnBrk="1" hangingPunct="1">
              <a:lnSpc>
                <a:spcPct val="100000"/>
              </a:lnSpc>
              <a:spcBef>
                <a:spcPct val="0"/>
              </a:spcBef>
              <a:buFontTx/>
              <a:buNone/>
            </a:pPr>
            <a:endParaRPr lang="es-ES_tradnl" altLang="es-ES" sz="2400" dirty="0">
              <a:solidFill>
                <a:schemeClr val="bg1"/>
              </a:solidFill>
            </a:endParaRPr>
          </a:p>
          <a:p>
            <a:pPr eaLnBrk="1" hangingPunct="1">
              <a:lnSpc>
                <a:spcPct val="100000"/>
              </a:lnSpc>
              <a:spcBef>
                <a:spcPct val="0"/>
              </a:spcBef>
              <a:buFontTx/>
              <a:buNone/>
            </a:pPr>
            <a:r>
              <a:rPr lang="es-ES_tradnl" altLang="es-ES" sz="2400" b="1" dirty="0">
                <a:solidFill>
                  <a:schemeClr val="bg1"/>
                </a:solidFill>
              </a:rPr>
              <a:t>Coeficiente de Correlación de </a:t>
            </a:r>
          </a:p>
          <a:p>
            <a:pPr eaLnBrk="1" hangingPunct="1">
              <a:lnSpc>
                <a:spcPct val="100000"/>
              </a:lnSpc>
              <a:spcBef>
                <a:spcPct val="0"/>
              </a:spcBef>
              <a:buFontTx/>
              <a:buNone/>
            </a:pPr>
            <a:r>
              <a:rPr lang="es-ES_tradnl" altLang="es-ES" sz="2400" b="1" dirty="0">
                <a:solidFill>
                  <a:schemeClr val="bg1"/>
                </a:solidFill>
              </a:rPr>
              <a:t>Pearson</a:t>
            </a:r>
          </a:p>
          <a:p>
            <a:pPr eaLnBrk="1" hangingPunct="1">
              <a:lnSpc>
                <a:spcPct val="100000"/>
              </a:lnSpc>
              <a:spcBef>
                <a:spcPct val="0"/>
              </a:spcBef>
              <a:buFontTx/>
              <a:buNone/>
            </a:pPr>
            <a:endParaRPr lang="es-ES_tradnl" altLang="es-ES" sz="2400" dirty="0">
              <a:solidFill>
                <a:schemeClr val="bg1"/>
              </a:solidFill>
            </a:endParaRPr>
          </a:p>
        </p:txBody>
      </p:sp>
      <p:sp>
        <p:nvSpPr>
          <p:cNvPr id="7" name="1 Título"/>
          <p:cNvSpPr txBox="1">
            <a:spLocks/>
          </p:cNvSpPr>
          <p:nvPr/>
        </p:nvSpPr>
        <p:spPr>
          <a:xfrm>
            <a:off x="2375297" y="401728"/>
            <a:ext cx="3951684" cy="489347"/>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PR" sz="3300" b="1" dirty="0">
                <a:solidFill>
                  <a:schemeClr val="bg1"/>
                </a:solidFill>
              </a:rPr>
              <a:t>MATERIALES Y MÉTODOS</a:t>
            </a:r>
            <a:endParaRPr lang="es-ES" sz="3300" dirty="0">
              <a:solidFill>
                <a:schemeClr val="bg1"/>
              </a:solidFill>
            </a:endParaRPr>
          </a:p>
        </p:txBody>
      </p:sp>
      <p:sp>
        <p:nvSpPr>
          <p:cNvPr id="5" name="Rectángulo 4"/>
          <p:cNvSpPr>
            <a:spLocks noRot="1" noChangeAspect="1" noMove="1" noResize="1" noEditPoints="1" noAdjustHandles="1" noChangeArrowheads="1" noChangeShapeType="1" noTextEdit="1"/>
          </p:cNvSpPr>
          <p:nvPr/>
        </p:nvSpPr>
        <p:spPr>
          <a:xfrm>
            <a:off x="4708232" y="2763429"/>
            <a:ext cx="4194374" cy="750062"/>
          </a:xfrm>
          <a:prstGeom prst="rect">
            <a:avLst/>
          </a:prstGeom>
          <a:blipFill rotWithShape="0">
            <a:blip r:embed="rId3"/>
            <a:stretch>
              <a:fillRect/>
            </a:stretch>
          </a:blipFill>
          <a:ln>
            <a:noFill/>
          </a:ln>
        </p:spPr>
        <p:txBody>
          <a:bodyPr/>
          <a:lstStyle/>
          <a:p>
            <a:pPr>
              <a:defRPr/>
            </a:pPr>
            <a:r>
              <a:rPr lang="es-ES" sz="1350">
                <a:noFill/>
              </a:rPr>
              <a:t> </a:t>
            </a:r>
          </a:p>
        </p:txBody>
      </p:sp>
      <p:sp>
        <p:nvSpPr>
          <p:cNvPr id="6" name="Rectángulo 5"/>
          <p:cNvSpPr>
            <a:spLocks noRot="1" noChangeAspect="1" noMove="1" noResize="1" noEditPoints="1" noAdjustHandles="1" noChangeArrowheads="1" noChangeShapeType="1" noTextEdit="1"/>
          </p:cNvSpPr>
          <p:nvPr/>
        </p:nvSpPr>
        <p:spPr>
          <a:xfrm>
            <a:off x="4708233" y="1919937"/>
            <a:ext cx="4194374" cy="653448"/>
          </a:xfrm>
          <a:prstGeom prst="rect">
            <a:avLst/>
          </a:prstGeom>
          <a:blipFill rotWithShape="0">
            <a:blip r:embed="rId4"/>
            <a:stretch>
              <a:fillRect/>
            </a:stretch>
          </a:blipFill>
        </p:spPr>
        <p:txBody>
          <a:bodyPr/>
          <a:lstStyle/>
          <a:p>
            <a:pPr>
              <a:defRPr/>
            </a:pPr>
            <a:r>
              <a:rPr lang="es-ES" sz="1350">
                <a:noFill/>
              </a:rPr>
              <a:t> </a:t>
            </a:r>
          </a:p>
        </p:txBody>
      </p:sp>
      <p:sp>
        <p:nvSpPr>
          <p:cNvPr id="9" name="Rectángulo 8"/>
          <p:cNvSpPr>
            <a:spLocks noRot="1" noChangeAspect="1" noMove="1" noResize="1" noEditPoints="1" noAdjustHandles="1" noChangeArrowheads="1" noChangeShapeType="1" noTextEdit="1"/>
          </p:cNvSpPr>
          <p:nvPr/>
        </p:nvSpPr>
        <p:spPr>
          <a:xfrm>
            <a:off x="4708231" y="3657557"/>
            <a:ext cx="4194374" cy="697883"/>
          </a:xfrm>
          <a:prstGeom prst="rect">
            <a:avLst/>
          </a:prstGeom>
          <a:blipFill rotWithShape="0">
            <a:blip r:embed="rId5"/>
            <a:stretch>
              <a:fillRect/>
            </a:stretch>
          </a:blipFill>
        </p:spPr>
        <p:txBody>
          <a:bodyPr/>
          <a:lstStyle/>
          <a:p>
            <a:pPr>
              <a:defRPr/>
            </a:pPr>
            <a:r>
              <a:rPr lang="es-ES" sz="1350">
                <a:noFill/>
              </a:rPr>
              <a:t> </a:t>
            </a:r>
          </a:p>
        </p:txBody>
      </p:sp>
      <p:sp>
        <p:nvSpPr>
          <p:cNvPr id="10" name="Rectángulo 9"/>
          <p:cNvSpPr>
            <a:spLocks noRot="1" noChangeAspect="1" noMove="1" noResize="1" noEditPoints="1" noAdjustHandles="1" noChangeArrowheads="1" noChangeShapeType="1" noTextEdit="1"/>
          </p:cNvSpPr>
          <p:nvPr/>
        </p:nvSpPr>
        <p:spPr>
          <a:xfrm>
            <a:off x="4708231" y="4701206"/>
            <a:ext cx="4194374" cy="747320"/>
          </a:xfrm>
          <a:prstGeom prst="rect">
            <a:avLst/>
          </a:prstGeom>
          <a:blipFill rotWithShape="0">
            <a:blip r:embed="rId6"/>
            <a:stretch>
              <a:fillRect/>
            </a:stretch>
          </a:blipFill>
        </p:spPr>
        <p:txBody>
          <a:bodyPr/>
          <a:lstStyle/>
          <a:p>
            <a:pPr>
              <a:defRPr/>
            </a:pPr>
            <a:r>
              <a:rPr lang="es-ES" sz="1350">
                <a:noFill/>
              </a:rPr>
              <a:t> </a:t>
            </a:r>
          </a:p>
        </p:txBody>
      </p:sp>
    </p:spTree>
    <p:extLst>
      <p:ext uri="{BB962C8B-B14F-4D97-AF65-F5344CB8AC3E}">
        <p14:creationId xmlns:p14="http://schemas.microsoft.com/office/powerpoint/2010/main" val="1543119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CuadroTexto 7"/>
          <p:cNvSpPr txBox="1">
            <a:spLocks noChangeArrowheads="1"/>
          </p:cNvSpPr>
          <p:nvPr/>
        </p:nvSpPr>
        <p:spPr bwMode="auto">
          <a:xfrm>
            <a:off x="1072176" y="3533150"/>
            <a:ext cx="10898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350" b="1" dirty="0">
                <a:solidFill>
                  <a:schemeClr val="bg1"/>
                </a:solidFill>
              </a:rPr>
              <a:t>Mástil de</a:t>
            </a:r>
          </a:p>
          <a:p>
            <a:pPr>
              <a:lnSpc>
                <a:spcPct val="100000"/>
              </a:lnSpc>
              <a:spcBef>
                <a:spcPct val="0"/>
              </a:spcBef>
              <a:buFontTx/>
              <a:buNone/>
            </a:pPr>
            <a:r>
              <a:rPr lang="es-ES" altLang="es-ES" sz="1350" b="1" dirty="0">
                <a:solidFill>
                  <a:schemeClr val="bg1"/>
                </a:solidFill>
              </a:rPr>
              <a:t> prospección</a:t>
            </a:r>
          </a:p>
        </p:txBody>
      </p:sp>
      <p:sp>
        <p:nvSpPr>
          <p:cNvPr id="29702" name="CuadroTexto 8"/>
          <p:cNvSpPr txBox="1">
            <a:spLocks noChangeArrowheads="1"/>
          </p:cNvSpPr>
          <p:nvPr/>
        </p:nvSpPr>
        <p:spPr bwMode="auto">
          <a:xfrm>
            <a:off x="1805308" y="1476715"/>
            <a:ext cx="55451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350">
                <a:solidFill>
                  <a:schemeClr val="bg1"/>
                </a:solidFill>
              </a:rPr>
              <a:t>PEG1</a:t>
            </a:r>
          </a:p>
        </p:txBody>
      </p:sp>
      <p:sp>
        <p:nvSpPr>
          <p:cNvPr id="29703" name="CuadroTexto 9"/>
          <p:cNvSpPr txBox="1">
            <a:spLocks noChangeArrowheads="1"/>
          </p:cNvSpPr>
          <p:nvPr/>
        </p:nvSpPr>
        <p:spPr bwMode="auto">
          <a:xfrm>
            <a:off x="3644504" y="4633912"/>
            <a:ext cx="55451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1350">
                <a:solidFill>
                  <a:schemeClr val="bg1"/>
                </a:solidFill>
              </a:rPr>
              <a:t>PEG2</a:t>
            </a:r>
          </a:p>
        </p:txBody>
      </p:sp>
      <p:pic>
        <p:nvPicPr>
          <p:cNvPr id="29704" name="Imagen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766" y="955002"/>
            <a:ext cx="1213778" cy="275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Imagen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1771" y="939472"/>
            <a:ext cx="1267677" cy="277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5925389"/>
            <a:ext cx="2206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518569" y="4553082"/>
            <a:ext cx="5083885" cy="923330"/>
          </a:xfrm>
          <a:prstGeom prst="rect">
            <a:avLst/>
          </a:prstGeom>
        </p:spPr>
        <p:txBody>
          <a:bodyPr wrap="square">
            <a:spAutoFit/>
          </a:bodyPr>
          <a:lstStyle/>
          <a:p>
            <a:pPr algn="just"/>
            <a:r>
              <a:rPr lang="es-ES" dirty="0">
                <a:latin typeface="Arial" panose="020B0604020202020204" pitchFamily="34" charset="0"/>
                <a:ea typeface="Calibri" panose="020F0502020204030204" pitchFamily="34" charset="0"/>
              </a:rPr>
              <a:t>Marcha diaria de la rapidez del viento en </a:t>
            </a:r>
            <a:r>
              <a:rPr lang="es-ES" dirty="0" smtClean="0">
                <a:latin typeface="Arial" panose="020B0604020202020204" pitchFamily="34" charset="0"/>
                <a:ea typeface="Calibri" panose="020F0502020204030204" pitchFamily="34" charset="0"/>
              </a:rPr>
              <a:t>APEGI </a:t>
            </a:r>
            <a:r>
              <a:rPr lang="es-ES" dirty="0">
                <a:latin typeface="Arial" panose="020B0604020202020204" pitchFamily="34" charset="0"/>
                <a:ea typeface="Calibri" panose="020F0502020204030204" pitchFamily="34" charset="0"/>
              </a:rPr>
              <a:t>y </a:t>
            </a:r>
            <a:r>
              <a:rPr lang="es-ES" dirty="0" smtClean="0">
                <a:latin typeface="Arial" panose="020B0604020202020204" pitchFamily="34" charset="0"/>
                <a:ea typeface="Calibri" panose="020F0502020204030204" pitchFamily="34" charset="0"/>
              </a:rPr>
              <a:t>APEGII </a:t>
            </a:r>
            <a:r>
              <a:rPr lang="es-ES" dirty="0">
                <a:latin typeface="Arial" panose="020B0604020202020204" pitchFamily="34" charset="0"/>
                <a:ea typeface="Calibri" panose="020F0502020204030204" pitchFamily="34" charset="0"/>
              </a:rPr>
              <a:t>durante el período enero – julio 2014 y Mástil de prospección en enero – julio </a:t>
            </a:r>
            <a:r>
              <a:rPr lang="es-ES" dirty="0" smtClean="0">
                <a:latin typeface="Arial" panose="020B0604020202020204" pitchFamily="34" charset="0"/>
                <a:ea typeface="Calibri" panose="020F0502020204030204" pitchFamily="34" charset="0"/>
              </a:rPr>
              <a:t>M2014</a:t>
            </a:r>
            <a:r>
              <a:rPr lang="es-ES" dirty="0">
                <a:latin typeface="Arial" panose="020B0604020202020204" pitchFamily="34" charset="0"/>
                <a:ea typeface="Calibri" panose="020F0502020204030204" pitchFamily="34" charset="0"/>
              </a:rPr>
              <a:t>.</a:t>
            </a:r>
            <a:endParaRPr lang="es-ES" dirty="0"/>
          </a:p>
        </p:txBody>
      </p:sp>
      <p:sp>
        <p:nvSpPr>
          <p:cNvPr id="18" name="1 Título"/>
          <p:cNvSpPr txBox="1">
            <a:spLocks/>
          </p:cNvSpPr>
          <p:nvPr/>
        </p:nvSpPr>
        <p:spPr bwMode="auto">
          <a:xfrm>
            <a:off x="2607149" y="246469"/>
            <a:ext cx="4808594" cy="88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s-PR" altLang="es-ES" sz="3200" b="1" dirty="0">
                <a:latin typeface="Calibri Light" panose="020F0302020204030204" pitchFamily="34" charset="0"/>
              </a:rPr>
              <a:t>Discusión de los Resultados</a:t>
            </a:r>
            <a:endParaRPr lang="es-ES" altLang="es-ES" sz="3200" dirty="0">
              <a:latin typeface="Calibri Light" panose="020F0302020204030204" pitchFamily="34" charset="0"/>
            </a:endParaRPr>
          </a:p>
        </p:txBody>
      </p:sp>
      <p:graphicFrame>
        <p:nvGraphicFramePr>
          <p:cNvPr id="19" name="Gráfico 18"/>
          <p:cNvGraphicFramePr/>
          <p:nvPr>
            <p:extLst>
              <p:ext uri="{D42A27DB-BD31-4B8C-83A1-F6EECF244321}">
                <p14:modId xmlns:p14="http://schemas.microsoft.com/office/powerpoint/2010/main" val="2372655268"/>
              </p:ext>
            </p:extLst>
          </p:nvPr>
        </p:nvGraphicFramePr>
        <p:xfrm>
          <a:off x="278286" y="955002"/>
          <a:ext cx="5564452" cy="3181569"/>
        </p:xfrm>
        <a:graphic>
          <a:graphicData uri="http://schemas.openxmlformats.org/drawingml/2006/chart">
            <c:chart xmlns:c="http://schemas.openxmlformats.org/drawingml/2006/chart" xmlns:r="http://schemas.openxmlformats.org/officeDocument/2006/relationships" r:id="rId5"/>
          </a:graphicData>
        </a:graphic>
      </p:graphicFrame>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2108" y="4115220"/>
            <a:ext cx="2066925" cy="1409700"/>
          </a:xfrm>
          <a:prstGeom prst="rect">
            <a:avLst/>
          </a:prstGeom>
        </p:spPr>
      </p:pic>
    </p:spTree>
    <p:extLst>
      <p:ext uri="{BB962C8B-B14F-4D97-AF65-F5344CB8AC3E}">
        <p14:creationId xmlns:p14="http://schemas.microsoft.com/office/powerpoint/2010/main" val="2646448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0" y="0"/>
            <a:ext cx="9161792" cy="6858000"/>
          </a:xfrm>
          <a:prstGeom prst="rect">
            <a:avLst/>
          </a:prstGeom>
        </p:spPr>
      </p:pic>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19" y="6089100"/>
            <a:ext cx="871538"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1 Título"/>
          <p:cNvSpPr txBox="1">
            <a:spLocks/>
          </p:cNvSpPr>
          <p:nvPr/>
        </p:nvSpPr>
        <p:spPr bwMode="auto">
          <a:xfrm>
            <a:off x="1460558" y="250542"/>
            <a:ext cx="4808594" cy="88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s-PR" altLang="es-ES" sz="3200" b="1" dirty="0">
                <a:solidFill>
                  <a:schemeClr val="bg1"/>
                </a:solidFill>
                <a:latin typeface="Calibri Light" panose="020F0302020204030204" pitchFamily="34" charset="0"/>
              </a:rPr>
              <a:t>Discusión de los Resultados</a:t>
            </a:r>
            <a:endParaRPr lang="es-ES" altLang="es-ES" sz="3200" dirty="0">
              <a:solidFill>
                <a:schemeClr val="bg1"/>
              </a:solidFill>
              <a:latin typeface="Calibri Light" panose="020F0302020204030204" pitchFamily="34" charset="0"/>
            </a:endParaRPr>
          </a:p>
        </p:txBody>
      </p:sp>
      <p:pic>
        <p:nvPicPr>
          <p:cNvPr id="35844" name="Imagen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14" y="1505555"/>
            <a:ext cx="5073424" cy="437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ángulo 1"/>
          <p:cNvSpPr>
            <a:spLocks noChangeArrowheads="1"/>
          </p:cNvSpPr>
          <p:nvPr/>
        </p:nvSpPr>
        <p:spPr bwMode="auto">
          <a:xfrm>
            <a:off x="259072" y="988111"/>
            <a:ext cx="506452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s-ES" altLang="es-ES" sz="1350" b="1" dirty="0">
                <a:solidFill>
                  <a:schemeClr val="bg1"/>
                </a:solidFill>
                <a:latin typeface="Arial" panose="020B0604020202020204" pitchFamily="34" charset="0"/>
                <a:ea typeface="Calibri" panose="020F0502020204030204" pitchFamily="34" charset="0"/>
                <a:cs typeface="Calibri" panose="020F0502020204030204" pitchFamily="34" charset="0"/>
              </a:rPr>
              <a:t>Pronostico de rapidez del viento para </a:t>
            </a:r>
            <a:r>
              <a:rPr lang="es-ES" altLang="es-ES" sz="1350" b="1" dirty="0" smtClean="0">
                <a:solidFill>
                  <a:schemeClr val="bg1"/>
                </a:solidFill>
                <a:latin typeface="Arial" panose="020B0604020202020204" pitchFamily="34" charset="0"/>
                <a:ea typeface="Calibri" panose="020F0502020204030204" pitchFamily="34" charset="0"/>
                <a:cs typeface="Calibri" panose="020F0502020204030204" pitchFamily="34" charset="0"/>
              </a:rPr>
              <a:t>los parques </a:t>
            </a:r>
            <a:r>
              <a:rPr lang="es-ES" altLang="es-ES" sz="1350" b="1" dirty="0">
                <a:solidFill>
                  <a:schemeClr val="bg1"/>
                </a:solidFill>
                <a:latin typeface="Arial" panose="020B0604020202020204" pitchFamily="34" charset="0"/>
                <a:ea typeface="Calibri" panose="020F0502020204030204" pitchFamily="34" charset="0"/>
                <a:cs typeface="Calibri" panose="020F0502020204030204" pitchFamily="34" charset="0"/>
              </a:rPr>
              <a:t>eólicos</a:t>
            </a:r>
            <a:endParaRPr lang="es-ES" altLang="es-ES" sz="1350" dirty="0">
              <a:solidFill>
                <a:schemeClr val="bg1"/>
              </a:solidFill>
            </a:endParaRPr>
          </a:p>
        </p:txBody>
      </p:sp>
      <p:pic>
        <p:nvPicPr>
          <p:cNvPr id="6" name="Imagen 5"/>
          <p:cNvPicPr>
            <a:picLocks noChangeAspect="1"/>
          </p:cNvPicPr>
          <p:nvPr/>
        </p:nvPicPr>
        <p:blipFill>
          <a:blip r:embed="rId5"/>
          <a:stretch>
            <a:fillRect/>
          </a:stretch>
        </p:blipFill>
        <p:spPr>
          <a:xfrm>
            <a:off x="5487919" y="3991411"/>
            <a:ext cx="3560400" cy="2576320"/>
          </a:xfrm>
          <a:prstGeom prst="rect">
            <a:avLst/>
          </a:prstGeom>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4526" y="371126"/>
            <a:ext cx="905038" cy="135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914" y="6038657"/>
            <a:ext cx="2206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p:nvPr/>
        </p:nvSpPr>
        <p:spPr>
          <a:xfrm>
            <a:off x="794657" y="2754086"/>
            <a:ext cx="665900" cy="166551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
        <p:nvSpPr>
          <p:cNvPr id="3" name="CuadroTexto 2"/>
          <p:cNvSpPr txBox="1"/>
          <p:nvPr/>
        </p:nvSpPr>
        <p:spPr>
          <a:xfrm>
            <a:off x="1277417" y="2639593"/>
            <a:ext cx="954107" cy="369332"/>
          </a:xfrm>
          <a:prstGeom prst="rect">
            <a:avLst/>
          </a:prstGeom>
          <a:noFill/>
        </p:spPr>
        <p:txBody>
          <a:bodyPr wrap="none" rtlCol="0">
            <a:spAutoFit/>
          </a:bodyPr>
          <a:lstStyle/>
          <a:p>
            <a:r>
              <a:rPr lang="es-ES" dirty="0" smtClean="0"/>
              <a:t>Spin -up</a:t>
            </a:r>
            <a:endParaRPr lang="es-ES" dirty="0"/>
          </a:p>
        </p:txBody>
      </p:sp>
    </p:spTree>
    <p:extLst>
      <p:ext uri="{BB962C8B-B14F-4D97-AF65-F5344CB8AC3E}">
        <p14:creationId xmlns:p14="http://schemas.microsoft.com/office/powerpoint/2010/main" val="266587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0" y="0"/>
            <a:ext cx="9161792" cy="6858000"/>
          </a:xfrm>
          <a:prstGeom prst="rect">
            <a:avLst/>
          </a:prstGeom>
        </p:spPr>
      </p:pic>
      <p:sp>
        <p:nvSpPr>
          <p:cNvPr id="36866" name="1 Título"/>
          <p:cNvSpPr txBox="1">
            <a:spLocks/>
          </p:cNvSpPr>
          <p:nvPr/>
        </p:nvSpPr>
        <p:spPr bwMode="auto">
          <a:xfrm>
            <a:off x="634273" y="318631"/>
            <a:ext cx="7590116" cy="40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s-PR" altLang="es-ES" sz="2400" b="1" dirty="0">
                <a:solidFill>
                  <a:schemeClr val="bg1"/>
                </a:solidFill>
                <a:latin typeface="Calibri Light" panose="020F0302020204030204" pitchFamily="34" charset="0"/>
              </a:rPr>
              <a:t>Discusión de los Resultados – Pronóstico Rapidez del viento </a:t>
            </a:r>
            <a:endParaRPr lang="es-ES" altLang="es-ES" sz="2400" dirty="0">
              <a:solidFill>
                <a:schemeClr val="bg1"/>
              </a:solidFill>
              <a:latin typeface="Calibri Light" panose="020F0302020204030204" pitchFamily="34" charset="0"/>
            </a:endParaRPr>
          </a:p>
        </p:txBody>
      </p:sp>
      <p:pic>
        <p:nvPicPr>
          <p:cNvPr id="36867"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16" y="1042044"/>
            <a:ext cx="3602805" cy="246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CuadroTexto 2"/>
          <p:cNvSpPr txBox="1">
            <a:spLocks noChangeArrowheads="1"/>
          </p:cNvSpPr>
          <p:nvPr/>
        </p:nvSpPr>
        <p:spPr bwMode="auto">
          <a:xfrm>
            <a:off x="0" y="2001740"/>
            <a:ext cx="68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2000" b="1" dirty="0">
                <a:solidFill>
                  <a:schemeClr val="bg1"/>
                </a:solidFill>
              </a:rPr>
              <a:t>EMA</a:t>
            </a:r>
          </a:p>
        </p:txBody>
      </p:sp>
      <p:pic>
        <p:nvPicPr>
          <p:cNvPr id="36869" name="Imagen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16" y="3685615"/>
            <a:ext cx="3631865" cy="248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CuadroTexto 10"/>
          <p:cNvSpPr txBox="1">
            <a:spLocks noChangeArrowheads="1"/>
          </p:cNvSpPr>
          <p:nvPr/>
        </p:nvSpPr>
        <p:spPr bwMode="auto">
          <a:xfrm>
            <a:off x="-33503" y="4263768"/>
            <a:ext cx="800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2000" b="1" dirty="0">
                <a:solidFill>
                  <a:schemeClr val="bg1"/>
                </a:solidFill>
              </a:rPr>
              <a:t>RMSE</a:t>
            </a:r>
          </a:p>
        </p:txBody>
      </p:sp>
      <p:pic>
        <p:nvPicPr>
          <p:cNvPr id="36871" name="Imagen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3045" y="1038503"/>
            <a:ext cx="3560983" cy="246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CuadroTexto 12"/>
          <p:cNvSpPr txBox="1">
            <a:spLocks noChangeArrowheads="1"/>
          </p:cNvSpPr>
          <p:nvPr/>
        </p:nvSpPr>
        <p:spPr bwMode="auto">
          <a:xfrm>
            <a:off x="8339138" y="2178606"/>
            <a:ext cx="6751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2000" b="1" dirty="0">
                <a:solidFill>
                  <a:schemeClr val="bg1"/>
                </a:solidFill>
              </a:rPr>
              <a:t>BIAS</a:t>
            </a:r>
          </a:p>
        </p:txBody>
      </p:sp>
      <p:sp>
        <p:nvSpPr>
          <p:cNvPr id="36873" name="CuadroTexto 13"/>
          <p:cNvSpPr txBox="1">
            <a:spLocks noChangeArrowheads="1"/>
          </p:cNvSpPr>
          <p:nvPr/>
        </p:nvSpPr>
        <p:spPr bwMode="auto">
          <a:xfrm>
            <a:off x="8224389" y="242252"/>
            <a:ext cx="91961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3000" b="1" dirty="0">
                <a:solidFill>
                  <a:schemeClr val="bg1"/>
                </a:solidFill>
              </a:rPr>
              <a:t>PEGI</a:t>
            </a:r>
          </a:p>
        </p:txBody>
      </p:sp>
      <p:pic>
        <p:nvPicPr>
          <p:cNvPr id="36874" name="Imagen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1999" y="3685615"/>
            <a:ext cx="3520382" cy="24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CuadroTexto 15"/>
          <p:cNvSpPr txBox="1">
            <a:spLocks noChangeArrowheads="1"/>
          </p:cNvSpPr>
          <p:nvPr/>
        </p:nvSpPr>
        <p:spPr bwMode="auto">
          <a:xfrm>
            <a:off x="8400420" y="4415042"/>
            <a:ext cx="233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b="1" dirty="0">
                <a:solidFill>
                  <a:schemeClr val="bg1"/>
                </a:solidFill>
              </a:rPr>
              <a:t>R</a:t>
            </a:r>
          </a:p>
        </p:txBody>
      </p:sp>
      <p:pic>
        <p:nvPicPr>
          <p:cNvPr id="13" name="Imagen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0257" y="6267118"/>
            <a:ext cx="1567543" cy="5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0997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5203371" cy="3183967"/>
          </a:xfrm>
          <a:prstGeom prst="rect">
            <a:avLst/>
          </a:prstGeom>
        </p:spPr>
      </p:pic>
      <p:sp>
        <p:nvSpPr>
          <p:cNvPr id="2" name="CuadroTexto 1"/>
          <p:cNvSpPr txBox="1"/>
          <p:nvPr/>
        </p:nvSpPr>
        <p:spPr>
          <a:xfrm>
            <a:off x="119743" y="323111"/>
            <a:ext cx="2070118" cy="523220"/>
          </a:xfrm>
          <a:prstGeom prst="rect">
            <a:avLst/>
          </a:prstGeom>
          <a:noFill/>
        </p:spPr>
        <p:txBody>
          <a:bodyPr wrap="none" rtlCol="0">
            <a:spAutoFit/>
          </a:bodyPr>
          <a:lstStyle/>
          <a:p>
            <a:r>
              <a:rPr lang="es-ES" sz="2800" b="1" dirty="0" smtClean="0">
                <a:solidFill>
                  <a:schemeClr val="bg1"/>
                </a:solidFill>
              </a:rPr>
              <a:t>Introducción</a:t>
            </a:r>
            <a:endParaRPr lang="es-ES" sz="2800" b="1" dirty="0">
              <a:solidFill>
                <a:schemeClr val="bg1"/>
              </a:solidFill>
            </a:endParaRPr>
          </a:p>
        </p:txBody>
      </p:sp>
      <p:pic>
        <p:nvPicPr>
          <p:cNvPr id="5" name="Imagen 4"/>
          <p:cNvPicPr>
            <a:picLocks noChangeAspect="1"/>
          </p:cNvPicPr>
          <p:nvPr/>
        </p:nvPicPr>
        <p:blipFill>
          <a:blip r:embed="rId3"/>
          <a:stretch>
            <a:fillRect/>
          </a:stretch>
        </p:blipFill>
        <p:spPr>
          <a:xfrm>
            <a:off x="3614204" y="3324225"/>
            <a:ext cx="5529796" cy="3538561"/>
          </a:xfrm>
          <a:prstGeom prst="rect">
            <a:avLst/>
          </a:prstGeom>
        </p:spPr>
      </p:pic>
      <p:pic>
        <p:nvPicPr>
          <p:cNvPr id="6" name="Imagen 5"/>
          <p:cNvPicPr>
            <a:picLocks noChangeAspect="1"/>
          </p:cNvPicPr>
          <p:nvPr/>
        </p:nvPicPr>
        <p:blipFill>
          <a:blip r:embed="rId4"/>
          <a:stretch>
            <a:fillRect/>
          </a:stretch>
        </p:blipFill>
        <p:spPr>
          <a:xfrm>
            <a:off x="4905375" y="0"/>
            <a:ext cx="4238625" cy="3324225"/>
          </a:xfrm>
          <a:prstGeom prst="rect">
            <a:avLst/>
          </a:prstGeom>
        </p:spPr>
      </p:pic>
      <p:pic>
        <p:nvPicPr>
          <p:cNvPr id="8" name="Imagen 7"/>
          <p:cNvPicPr>
            <a:picLocks noChangeAspect="1"/>
          </p:cNvPicPr>
          <p:nvPr/>
        </p:nvPicPr>
        <p:blipFill>
          <a:blip r:embed="rId5"/>
          <a:stretch>
            <a:fillRect/>
          </a:stretch>
        </p:blipFill>
        <p:spPr>
          <a:xfrm>
            <a:off x="0" y="3311143"/>
            <a:ext cx="1858533" cy="1709253"/>
          </a:xfrm>
          <a:prstGeom prst="rect">
            <a:avLst/>
          </a:prstGeom>
        </p:spPr>
      </p:pic>
      <p:pic>
        <p:nvPicPr>
          <p:cNvPr id="9" name="Imagen 8"/>
          <p:cNvPicPr>
            <a:picLocks noChangeAspect="1"/>
          </p:cNvPicPr>
          <p:nvPr/>
        </p:nvPicPr>
        <p:blipFill>
          <a:blip r:embed="rId6"/>
          <a:stretch>
            <a:fillRect/>
          </a:stretch>
        </p:blipFill>
        <p:spPr>
          <a:xfrm>
            <a:off x="1608470" y="5014024"/>
            <a:ext cx="1986429" cy="1843976"/>
          </a:xfrm>
          <a:prstGeom prst="rect">
            <a:avLst/>
          </a:prstGeom>
        </p:spPr>
      </p:pic>
    </p:spTree>
    <p:extLst>
      <p:ext uri="{BB962C8B-B14F-4D97-AF65-F5344CB8AC3E}">
        <p14:creationId xmlns:p14="http://schemas.microsoft.com/office/powerpoint/2010/main" val="1739566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0" y="0"/>
            <a:ext cx="9144001" cy="6858000"/>
          </a:xfrm>
          <a:prstGeom prst="rect">
            <a:avLst/>
          </a:prstGeom>
        </p:spPr>
      </p:pic>
      <p:sp>
        <p:nvSpPr>
          <p:cNvPr id="37890" name="CuadroTexto 2"/>
          <p:cNvSpPr txBox="1">
            <a:spLocks noChangeArrowheads="1"/>
          </p:cNvSpPr>
          <p:nvPr/>
        </p:nvSpPr>
        <p:spPr bwMode="auto">
          <a:xfrm>
            <a:off x="41555" y="2008540"/>
            <a:ext cx="68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2000" b="1" dirty="0">
                <a:solidFill>
                  <a:schemeClr val="bg1"/>
                </a:solidFill>
              </a:rPr>
              <a:t>EMA</a:t>
            </a:r>
          </a:p>
        </p:txBody>
      </p:sp>
      <p:sp>
        <p:nvSpPr>
          <p:cNvPr id="37891" name="CuadroTexto 10"/>
          <p:cNvSpPr txBox="1">
            <a:spLocks noChangeArrowheads="1"/>
          </p:cNvSpPr>
          <p:nvPr/>
        </p:nvSpPr>
        <p:spPr bwMode="auto">
          <a:xfrm>
            <a:off x="-69052" y="4417190"/>
            <a:ext cx="800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2000" b="1" dirty="0">
                <a:solidFill>
                  <a:schemeClr val="bg1"/>
                </a:solidFill>
              </a:rPr>
              <a:t>RMSE</a:t>
            </a:r>
          </a:p>
        </p:txBody>
      </p:sp>
      <p:sp>
        <p:nvSpPr>
          <p:cNvPr id="37892" name="CuadroTexto 12"/>
          <p:cNvSpPr txBox="1">
            <a:spLocks noChangeArrowheads="1"/>
          </p:cNvSpPr>
          <p:nvPr/>
        </p:nvSpPr>
        <p:spPr bwMode="auto">
          <a:xfrm>
            <a:off x="8400201" y="2224034"/>
            <a:ext cx="6751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2000" b="1" dirty="0">
                <a:solidFill>
                  <a:schemeClr val="bg1"/>
                </a:solidFill>
              </a:rPr>
              <a:t>BIAS</a:t>
            </a:r>
          </a:p>
        </p:txBody>
      </p:sp>
      <p:sp>
        <p:nvSpPr>
          <p:cNvPr id="37893" name="CuadroTexto 13"/>
          <p:cNvSpPr txBox="1">
            <a:spLocks noChangeArrowheads="1"/>
          </p:cNvSpPr>
          <p:nvPr/>
        </p:nvSpPr>
        <p:spPr bwMode="auto">
          <a:xfrm>
            <a:off x="7901501" y="174985"/>
            <a:ext cx="102220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3000" b="1" dirty="0">
                <a:solidFill>
                  <a:schemeClr val="bg1"/>
                </a:solidFill>
              </a:rPr>
              <a:t>PEGII</a:t>
            </a:r>
          </a:p>
        </p:txBody>
      </p:sp>
      <p:sp>
        <p:nvSpPr>
          <p:cNvPr id="37894" name="CuadroTexto 15"/>
          <p:cNvSpPr txBox="1">
            <a:spLocks noChangeArrowheads="1"/>
          </p:cNvSpPr>
          <p:nvPr/>
        </p:nvSpPr>
        <p:spPr bwMode="auto">
          <a:xfrm>
            <a:off x="8508206" y="4339166"/>
            <a:ext cx="233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b="1" dirty="0">
                <a:solidFill>
                  <a:schemeClr val="bg1"/>
                </a:solidFill>
              </a:rPr>
              <a:t>R</a:t>
            </a:r>
          </a:p>
        </p:txBody>
      </p:sp>
      <p:pic>
        <p:nvPicPr>
          <p:cNvPr id="37895" name="Imagen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66" y="989748"/>
            <a:ext cx="3644891" cy="245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Imagen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711" y="3588443"/>
            <a:ext cx="3663345" cy="236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Imagen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311" y="986753"/>
            <a:ext cx="3657291" cy="245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Imagen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5312" y="3588443"/>
            <a:ext cx="3644890" cy="240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1 Título"/>
          <p:cNvSpPr txBox="1">
            <a:spLocks/>
          </p:cNvSpPr>
          <p:nvPr/>
        </p:nvSpPr>
        <p:spPr bwMode="auto">
          <a:xfrm>
            <a:off x="561927" y="236026"/>
            <a:ext cx="7777211" cy="40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s-PR" altLang="es-ES" sz="2400" b="1" dirty="0">
                <a:solidFill>
                  <a:schemeClr val="bg1"/>
                </a:solidFill>
                <a:latin typeface="Calibri Light" panose="020F0302020204030204" pitchFamily="34" charset="0"/>
              </a:rPr>
              <a:t>Discusión de los Resultados – Pronóstico Rapidez del viento </a:t>
            </a:r>
            <a:endParaRPr lang="es-ES" altLang="es-ES" sz="2400" dirty="0">
              <a:solidFill>
                <a:schemeClr val="bg1"/>
              </a:solidFill>
              <a:latin typeface="Calibri Light" panose="020F0302020204030204" pitchFamily="34" charset="0"/>
            </a:endParaRPr>
          </a:p>
        </p:txBody>
      </p:sp>
      <p:pic>
        <p:nvPicPr>
          <p:cNvPr id="13" name="Imagen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0257" y="6267118"/>
            <a:ext cx="1567543" cy="5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860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0" y="0"/>
            <a:ext cx="9179582" cy="6858000"/>
          </a:xfrm>
          <a:prstGeom prst="rect">
            <a:avLst/>
          </a:prstGeom>
        </p:spPr>
      </p:pic>
      <p:sp>
        <p:nvSpPr>
          <p:cNvPr id="38914" name="CuadroTexto 2"/>
          <p:cNvSpPr txBox="1">
            <a:spLocks noChangeArrowheads="1"/>
          </p:cNvSpPr>
          <p:nvPr/>
        </p:nvSpPr>
        <p:spPr bwMode="auto">
          <a:xfrm>
            <a:off x="0" y="2276815"/>
            <a:ext cx="689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2000" b="1" dirty="0">
                <a:solidFill>
                  <a:schemeClr val="bg1"/>
                </a:solidFill>
              </a:rPr>
              <a:t>EMA</a:t>
            </a:r>
          </a:p>
        </p:txBody>
      </p:sp>
      <p:sp>
        <p:nvSpPr>
          <p:cNvPr id="38915" name="CuadroTexto 10"/>
          <p:cNvSpPr txBox="1">
            <a:spLocks noChangeArrowheads="1"/>
          </p:cNvSpPr>
          <p:nvPr/>
        </p:nvSpPr>
        <p:spPr bwMode="auto">
          <a:xfrm>
            <a:off x="-62353" y="4439430"/>
            <a:ext cx="800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2000" b="1" dirty="0">
                <a:solidFill>
                  <a:schemeClr val="bg1"/>
                </a:solidFill>
              </a:rPr>
              <a:t>RMSE</a:t>
            </a:r>
          </a:p>
        </p:txBody>
      </p:sp>
      <p:sp>
        <p:nvSpPr>
          <p:cNvPr id="38916" name="CuadroTexto 12"/>
          <p:cNvSpPr txBox="1">
            <a:spLocks noChangeArrowheads="1"/>
          </p:cNvSpPr>
          <p:nvPr/>
        </p:nvSpPr>
        <p:spPr bwMode="auto">
          <a:xfrm>
            <a:off x="8339138" y="2256955"/>
            <a:ext cx="6751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2000" b="1" dirty="0">
                <a:solidFill>
                  <a:schemeClr val="bg1"/>
                </a:solidFill>
              </a:rPr>
              <a:t>BIAS</a:t>
            </a:r>
          </a:p>
        </p:txBody>
      </p:sp>
      <p:sp>
        <p:nvSpPr>
          <p:cNvPr id="38917" name="CuadroTexto 13"/>
          <p:cNvSpPr txBox="1">
            <a:spLocks noChangeArrowheads="1"/>
          </p:cNvSpPr>
          <p:nvPr/>
        </p:nvSpPr>
        <p:spPr bwMode="auto">
          <a:xfrm>
            <a:off x="7002349" y="575360"/>
            <a:ext cx="1415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sz="2400" b="1" dirty="0">
                <a:solidFill>
                  <a:schemeClr val="bg1"/>
                </a:solidFill>
              </a:rPr>
              <a:t>Mástil </a:t>
            </a:r>
          </a:p>
          <a:p>
            <a:pPr>
              <a:lnSpc>
                <a:spcPct val="100000"/>
              </a:lnSpc>
              <a:spcBef>
                <a:spcPct val="0"/>
              </a:spcBef>
              <a:buFontTx/>
              <a:buNone/>
            </a:pPr>
            <a:r>
              <a:rPr lang="es-ES" altLang="es-ES" sz="2400" b="1" dirty="0">
                <a:solidFill>
                  <a:schemeClr val="bg1"/>
                </a:solidFill>
              </a:rPr>
              <a:t>Los Cocos</a:t>
            </a:r>
          </a:p>
        </p:txBody>
      </p:sp>
      <p:sp>
        <p:nvSpPr>
          <p:cNvPr id="38918" name="CuadroTexto 15"/>
          <p:cNvSpPr txBox="1">
            <a:spLocks noChangeArrowheads="1"/>
          </p:cNvSpPr>
          <p:nvPr/>
        </p:nvSpPr>
        <p:spPr bwMode="auto">
          <a:xfrm>
            <a:off x="8418249" y="4536645"/>
            <a:ext cx="2333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s-ES" b="1" dirty="0">
                <a:solidFill>
                  <a:schemeClr val="bg1"/>
                </a:solidFill>
              </a:rPr>
              <a:t>R</a:t>
            </a:r>
          </a:p>
        </p:txBody>
      </p:sp>
      <p:sp>
        <p:nvSpPr>
          <p:cNvPr id="38919" name="1 Título"/>
          <p:cNvSpPr txBox="1">
            <a:spLocks/>
          </p:cNvSpPr>
          <p:nvPr/>
        </p:nvSpPr>
        <p:spPr bwMode="auto">
          <a:xfrm>
            <a:off x="952018" y="150791"/>
            <a:ext cx="7878306" cy="40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es-PR" altLang="es-ES" sz="2400" b="1" dirty="0">
                <a:solidFill>
                  <a:schemeClr val="bg1"/>
                </a:solidFill>
                <a:latin typeface="Calibri Light" panose="020F0302020204030204" pitchFamily="34" charset="0"/>
              </a:rPr>
              <a:t>Discusión de los Resultados – Pronóstico Rapidez del viento </a:t>
            </a:r>
            <a:endParaRPr lang="es-ES" altLang="es-ES" sz="2400" dirty="0">
              <a:solidFill>
                <a:schemeClr val="bg1"/>
              </a:solidFill>
              <a:latin typeface="Calibri Light" panose="020F0302020204030204" pitchFamily="34" charset="0"/>
            </a:endParaRPr>
          </a:p>
        </p:txBody>
      </p:sp>
      <p:pic>
        <p:nvPicPr>
          <p:cNvPr id="38920" name="Imagen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65" y="1315770"/>
            <a:ext cx="3534287" cy="238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Imagen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866" y="3829900"/>
            <a:ext cx="3534287" cy="238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Imagen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8379" y="1317171"/>
            <a:ext cx="3650760" cy="238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Imagen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8379" y="3851632"/>
            <a:ext cx="3650759" cy="238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0257" y="6267118"/>
            <a:ext cx="1567543" cy="5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468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ángulo 1"/>
          <p:cNvSpPr>
            <a:spLocks noChangeArrowheads="1"/>
          </p:cNvSpPr>
          <p:nvPr/>
        </p:nvSpPr>
        <p:spPr bwMode="auto">
          <a:xfrm>
            <a:off x="608572" y="237089"/>
            <a:ext cx="2044149" cy="38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buFontTx/>
              <a:buNone/>
            </a:pPr>
            <a:r>
              <a:rPr lang="es-ES" altLang="es-ES" sz="1800" b="1" dirty="0">
                <a:latin typeface="Arial" panose="020B0604020202020204" pitchFamily="34" charset="0"/>
                <a:ea typeface="Calibri" panose="020F0502020204030204" pitchFamily="34" charset="0"/>
                <a:cs typeface="Times New Roman" panose="02020603050405020304" pitchFamily="18" charset="0"/>
              </a:rPr>
              <a:t>CONCLUSIONES</a:t>
            </a:r>
            <a:endParaRPr lang="es-ES" altLang="es-ES" sz="1800" dirty="0">
              <a:ea typeface="Calibri" panose="020F0502020204030204" pitchFamily="34" charset="0"/>
              <a:cs typeface="Times New Roman" panose="02020603050405020304" pitchFamily="18" charset="0"/>
            </a:endParaRPr>
          </a:p>
        </p:txBody>
      </p:sp>
      <p:sp>
        <p:nvSpPr>
          <p:cNvPr id="47108" name="Rectángulo 4"/>
          <p:cNvSpPr>
            <a:spLocks noChangeArrowheads="1"/>
          </p:cNvSpPr>
          <p:nvPr/>
        </p:nvSpPr>
        <p:spPr bwMode="auto">
          <a:xfrm>
            <a:off x="253434" y="1155926"/>
            <a:ext cx="8589169" cy="570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lgn="just"/>
            <a:r>
              <a:rPr lang="es-ES" sz="1600" dirty="0"/>
              <a:t>Los pronósticos de rapidez del viento para los parques eólicos Gibara I y II y el mástil de Los Cocos mostraron los mejores resultados estadísticos para el dominio de 1km con respecto al de 3km en la mayoría de los plazos de pronósticos, independientemente de la muestra de datos utilizados. Esto queda demostrado por los valores dados por los estadígrafos empleados (MAE, RMSE, BIAS y R), lo que confirma lo encontrado por estudios internacionales en cuanto a la disminución del error de pronóstico con el aumento de la resolución del modelo. </a:t>
            </a:r>
          </a:p>
          <a:p>
            <a:pPr lvl="0" algn="just"/>
            <a:r>
              <a:rPr lang="es-ES" sz="1600" dirty="0"/>
              <a:t>Los valores del error medio absoluto (MAE) estuvieron alrededor de 1.5 m/s en casi todos los plazos de pronósticos en el caso de los parques eólicos y alrededor de los 2 m/s en el caso del mástil de prospección, en todos los casos para el dominio de 1km, siendo superiores para el dominio de 3km. El RMSE mostró un comportamiento similar.</a:t>
            </a:r>
          </a:p>
          <a:p>
            <a:pPr lvl="0" algn="just"/>
            <a:r>
              <a:rPr lang="es-ES" sz="1600" dirty="0"/>
              <a:t>El análisis del BIAS dejó ver la tendencia del modelo WRF a sobrestimar los valores de rapidez del viento en el dominio de 1 km, siendo esto más apreciable para el PEGI y el mástil de Los Cocos. Para el dominio de 3 km, la tendencia es a subestimar la rapidez del viento hasta las 16 horas de pronóstico, momento a partir del cual disminuye el sesgo hasta valores cercanos a cero.</a:t>
            </a:r>
          </a:p>
          <a:p>
            <a:pPr lvl="0" algn="just"/>
            <a:r>
              <a:rPr lang="es-ES" sz="1600" dirty="0"/>
              <a:t>El coeficiente de correlación de Pearson (R), mostró valores entre 0.6 y 0.8 en la mayoría de los plazos de pronósticos para los dos parques eólicos en el dominio de 1km, correspondiendo esto a los menores errores del MAE y RMSE. Para el caso del dominio de 3km, los valores fueron inferiores en la generalidad de los plazos de pronósticos. Para el caso del Mástil de Los Cocos, aunque los valores en el dominio de 1km fueron mejores que el de 3km, fueron inferiores a lo encontrado para los parques eólicos.</a:t>
            </a:r>
          </a:p>
          <a:p>
            <a:pPr algn="just"/>
            <a:r>
              <a:rPr lang="es-ES" sz="1600" dirty="0"/>
              <a:t>Aunque no se describe en el trabajo, el costo computacional del aumento de la resolución es alto, pero los resultados demuestran que es necesaria su implementación operativa para obtener mejores pronósticos.</a:t>
            </a:r>
            <a:endParaRPr lang="es-ES" altLang="es-ES" sz="1600" dirty="0">
              <a:ea typeface="Calibri" panose="020F0502020204030204" pitchFamily="34"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2715" y="44993"/>
            <a:ext cx="682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6829" y="390144"/>
            <a:ext cx="1567543" cy="5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480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GoldWIND"/>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025" y="2249714"/>
            <a:ext cx="8515350" cy="2808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ARITA TRANSP - 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40096" y="1248249"/>
            <a:ext cx="1984375" cy="111125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6928" y="357487"/>
            <a:ext cx="1567543" cy="5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9"/>
          <p:cNvSpPr>
            <a:spLocks noChangeArrowheads="1" noChangeShapeType="1" noTextEdit="1"/>
          </p:cNvSpPr>
          <p:nvPr/>
        </p:nvSpPr>
        <p:spPr bwMode="auto">
          <a:xfrm>
            <a:off x="435656" y="625980"/>
            <a:ext cx="4865687" cy="1123001"/>
          </a:xfrm>
          <a:prstGeom prst="rect">
            <a:avLst/>
          </a:prstGeom>
        </p:spPr>
        <p:txBody>
          <a:bodyPr wrap="none" fromWordArt="1">
            <a:prstTxWarp prst="textDoubleWave1">
              <a:avLst>
                <a:gd name="adj1" fmla="val 6500"/>
                <a:gd name="adj2" fmla="val 0"/>
              </a:avLst>
            </a:prstTxWarp>
          </a:bodyPr>
          <a:lstStyle/>
          <a:p>
            <a:pPr algn="ctr"/>
            <a:r>
              <a:rPr lang="es-ES"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MUCHAS GRACIAS</a:t>
            </a:r>
          </a:p>
        </p:txBody>
      </p:sp>
      <p:sp>
        <p:nvSpPr>
          <p:cNvPr id="11" name="Título 1"/>
          <p:cNvSpPr txBox="1">
            <a:spLocks/>
          </p:cNvSpPr>
          <p:nvPr/>
        </p:nvSpPr>
        <p:spPr>
          <a:xfrm>
            <a:off x="645432" y="5223173"/>
            <a:ext cx="8196943" cy="600684"/>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000" b="1" dirty="0" smtClean="0">
                <a:latin typeface="+mn-lt"/>
              </a:rPr>
              <a:t>Pronostico numérico a corto plazo de la rapidez del viento para los parques eólicos de Gibara I y II</a:t>
            </a:r>
            <a:endParaRPr lang="es-ES" sz="2000" dirty="0">
              <a:latin typeface="+mn-lt"/>
            </a:endParaRPr>
          </a:p>
        </p:txBody>
      </p:sp>
      <p:sp>
        <p:nvSpPr>
          <p:cNvPr id="12" name="CuadroTexto 11"/>
          <p:cNvSpPr txBox="1"/>
          <p:nvPr/>
        </p:nvSpPr>
        <p:spPr>
          <a:xfrm>
            <a:off x="1872343" y="5823857"/>
            <a:ext cx="6639446" cy="369332"/>
          </a:xfrm>
          <a:prstGeom prst="rect">
            <a:avLst/>
          </a:prstGeom>
          <a:noFill/>
        </p:spPr>
        <p:txBody>
          <a:bodyPr wrap="none" rtlCol="0">
            <a:spAutoFit/>
          </a:bodyPr>
          <a:lstStyle/>
          <a:p>
            <a:r>
              <a:rPr lang="es-ES" b="1" dirty="0" smtClean="0"/>
              <a:t>Contacto:</a:t>
            </a:r>
            <a:r>
              <a:rPr lang="es-ES" dirty="0" smtClean="0"/>
              <a:t> </a:t>
            </a:r>
            <a:r>
              <a:rPr lang="es-ES" dirty="0" smtClean="0">
                <a:hlinkClick r:id="rId5"/>
              </a:rPr>
              <a:t>alfredo.roque@Insmet.cu</a:t>
            </a:r>
            <a:r>
              <a:rPr lang="es-ES" dirty="0" smtClean="0"/>
              <a:t> </a:t>
            </a:r>
            <a:r>
              <a:rPr lang="en-US" dirty="0" smtClean="0"/>
              <a:t>  </a:t>
            </a:r>
            <a:r>
              <a:rPr lang="en-US" dirty="0" smtClean="0">
                <a:hlinkClick r:id="rId6"/>
              </a:rPr>
              <a:t>alfroquerodriguez@gmail.com</a:t>
            </a:r>
            <a:r>
              <a:rPr lang="en-US" dirty="0" smtClean="0"/>
              <a:t> </a:t>
            </a:r>
            <a:endParaRPr lang="es-ES" dirty="0"/>
          </a:p>
        </p:txBody>
      </p:sp>
    </p:spTree>
    <p:extLst>
      <p:ext uri="{BB962C8B-B14F-4D97-AF65-F5344CB8AC3E}">
        <p14:creationId xmlns:p14="http://schemas.microsoft.com/office/powerpoint/2010/main" val="258741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26951" y="271399"/>
            <a:ext cx="2070118" cy="523220"/>
          </a:xfrm>
          <a:prstGeom prst="rect">
            <a:avLst/>
          </a:prstGeom>
          <a:noFill/>
        </p:spPr>
        <p:txBody>
          <a:bodyPr wrap="none" rtlCol="0">
            <a:spAutoFit/>
          </a:bodyPr>
          <a:lstStyle/>
          <a:p>
            <a:r>
              <a:rPr lang="es-ES" sz="2800" b="1" dirty="0" smtClean="0">
                <a:solidFill>
                  <a:schemeClr val="bg1"/>
                </a:solidFill>
              </a:rPr>
              <a:t>Introducción</a:t>
            </a:r>
            <a:endParaRPr lang="es-ES" sz="2800" b="1" dirty="0">
              <a:solidFill>
                <a:schemeClr val="bg1"/>
              </a:solidFill>
            </a:endParaRPr>
          </a:p>
        </p:txBody>
      </p:sp>
      <p:pic>
        <p:nvPicPr>
          <p:cNvPr id="8" name="Imagen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5921" y="673757"/>
            <a:ext cx="3296893" cy="2564904"/>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185" y="3514328"/>
            <a:ext cx="682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119743" y="323111"/>
            <a:ext cx="2070118" cy="523220"/>
          </a:xfrm>
          <a:prstGeom prst="rect">
            <a:avLst/>
          </a:prstGeom>
          <a:noFill/>
        </p:spPr>
        <p:txBody>
          <a:bodyPr wrap="none" rtlCol="0">
            <a:spAutoFit/>
          </a:bodyPr>
          <a:lstStyle/>
          <a:p>
            <a:r>
              <a:rPr lang="es-ES" sz="2800" b="1" dirty="0" smtClean="0">
                <a:solidFill>
                  <a:schemeClr val="bg1"/>
                </a:solidFill>
              </a:rPr>
              <a:t>Introducción</a:t>
            </a:r>
            <a:endParaRPr lang="es-ES" sz="2800" b="1" dirty="0">
              <a:solidFill>
                <a:schemeClr val="bg1"/>
              </a:solidFill>
            </a:endParaRPr>
          </a:p>
        </p:txBody>
      </p:sp>
      <p:pic>
        <p:nvPicPr>
          <p:cNvPr id="13" name="Picture 11" descr="MAPA CUBA - CARIBE"/>
          <p:cNvPicPr>
            <a:picLocks noChangeAspect="1" noChangeArrowheads="1"/>
          </p:cNvPicPr>
          <p:nvPr/>
        </p:nvPicPr>
        <p:blipFill>
          <a:blip r:embed="rId4">
            <a:extLst>
              <a:ext uri="{28A0092B-C50C-407E-A947-70E740481C1C}">
                <a14:useLocalDpi xmlns:a14="http://schemas.microsoft.com/office/drawing/2010/main" val="0"/>
              </a:ext>
            </a:extLst>
          </a:blip>
          <a:srcRect l="25008" t="38451" r="28580" b="38449"/>
          <a:stretch>
            <a:fillRect/>
          </a:stretch>
        </p:blipFill>
        <p:spPr bwMode="auto">
          <a:xfrm>
            <a:off x="3470150" y="3341664"/>
            <a:ext cx="37226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Oval 15"/>
          <p:cNvSpPr>
            <a:spLocks noChangeArrowheads="1"/>
          </p:cNvSpPr>
          <p:nvPr/>
        </p:nvSpPr>
        <p:spPr bwMode="auto">
          <a:xfrm>
            <a:off x="6233354" y="3982150"/>
            <a:ext cx="288925" cy="215900"/>
          </a:xfrm>
          <a:prstGeom prst="ellipse">
            <a:avLst/>
          </a:prstGeom>
          <a:solidFill>
            <a:srgbClr val="FFCC99">
              <a:alpha val="59999"/>
            </a:srgb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ES" altLang="es-ES"/>
          </a:p>
        </p:txBody>
      </p:sp>
      <p:sp>
        <p:nvSpPr>
          <p:cNvPr id="15" name="Oval 15"/>
          <p:cNvSpPr>
            <a:spLocks noChangeArrowheads="1"/>
          </p:cNvSpPr>
          <p:nvPr/>
        </p:nvSpPr>
        <p:spPr bwMode="auto">
          <a:xfrm>
            <a:off x="4352232" y="4146285"/>
            <a:ext cx="132661" cy="111204"/>
          </a:xfrm>
          <a:prstGeom prst="ellipse">
            <a:avLst/>
          </a:prstGeom>
          <a:solidFill>
            <a:srgbClr val="FFCC99">
              <a:alpha val="59999"/>
            </a:srgb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ES" altLang="es-ES"/>
          </a:p>
        </p:txBody>
      </p:sp>
      <p:pic>
        <p:nvPicPr>
          <p:cNvPr id="16" name="Imagen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499" y="4392238"/>
            <a:ext cx="16256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ine 24"/>
          <p:cNvSpPr>
            <a:spLocks noChangeShapeType="1"/>
          </p:cNvSpPr>
          <p:nvPr/>
        </p:nvSpPr>
        <p:spPr bwMode="auto">
          <a:xfrm flipV="1">
            <a:off x="2183099" y="4201887"/>
            <a:ext cx="2198983" cy="631588"/>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19" name="Picture 24" descr="TURIGUANO -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0575" y="673757"/>
            <a:ext cx="3131840" cy="256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5"/>
          <p:cNvSpPr>
            <a:spLocks noChangeArrowheads="1"/>
          </p:cNvSpPr>
          <p:nvPr/>
        </p:nvSpPr>
        <p:spPr bwMode="auto">
          <a:xfrm>
            <a:off x="5534903" y="3682273"/>
            <a:ext cx="288925" cy="215900"/>
          </a:xfrm>
          <a:prstGeom prst="ellipse">
            <a:avLst/>
          </a:prstGeom>
          <a:solidFill>
            <a:srgbClr val="FFCC99">
              <a:alpha val="59999"/>
            </a:srgbClr>
          </a:solidFill>
          <a:ln w="28575">
            <a:solidFill>
              <a:srgbClr val="FF0000"/>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ES" altLang="es-ES"/>
          </a:p>
        </p:txBody>
      </p:sp>
      <p:sp>
        <p:nvSpPr>
          <p:cNvPr id="21" name="Line 24"/>
          <p:cNvSpPr>
            <a:spLocks noChangeShapeType="1"/>
          </p:cNvSpPr>
          <p:nvPr/>
        </p:nvSpPr>
        <p:spPr bwMode="auto">
          <a:xfrm>
            <a:off x="4727570" y="2891052"/>
            <a:ext cx="949494" cy="799674"/>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22" name="Line 24"/>
          <p:cNvSpPr>
            <a:spLocks noChangeShapeType="1"/>
          </p:cNvSpPr>
          <p:nvPr/>
        </p:nvSpPr>
        <p:spPr bwMode="auto">
          <a:xfrm>
            <a:off x="6377816" y="3020897"/>
            <a:ext cx="10246" cy="1017438"/>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graphicFrame>
        <p:nvGraphicFramePr>
          <p:cNvPr id="23" name="3 Marcador de contenido"/>
          <p:cNvGraphicFramePr>
            <a:graphicFrameLocks/>
          </p:cNvGraphicFramePr>
          <p:nvPr>
            <p:extLst>
              <p:ext uri="{D42A27DB-BD31-4B8C-83A1-F6EECF244321}">
                <p14:modId xmlns:p14="http://schemas.microsoft.com/office/powerpoint/2010/main" val="1432496923"/>
              </p:ext>
            </p:extLst>
          </p:nvPr>
        </p:nvGraphicFramePr>
        <p:xfrm>
          <a:off x="2485755" y="4778101"/>
          <a:ext cx="6357074" cy="2042160"/>
        </p:xfrm>
        <a:graphic>
          <a:graphicData uri="http://schemas.openxmlformats.org/drawingml/2006/table">
            <a:tbl>
              <a:tblPr firstRow="1" bandRow="1">
                <a:tableStyleId>{5940675A-B579-460E-94D1-54222C63F5DA}</a:tableStyleId>
              </a:tblPr>
              <a:tblGrid>
                <a:gridCol w="1213289"/>
                <a:gridCol w="1262743"/>
                <a:gridCol w="1072528"/>
                <a:gridCol w="1066800"/>
                <a:gridCol w="1741714"/>
              </a:tblGrid>
              <a:tr h="0">
                <a:tc>
                  <a:txBody>
                    <a:bodyPr/>
                    <a:lstStyle/>
                    <a:p>
                      <a:pPr algn="ctr"/>
                      <a:r>
                        <a:rPr lang="es-ES" sz="1400" b="1" dirty="0" smtClean="0"/>
                        <a:t>PROVINCIA</a:t>
                      </a:r>
                      <a:endParaRPr lang="es-ES" sz="1400" b="1" dirty="0"/>
                    </a:p>
                  </a:txBody>
                  <a:tcPr/>
                </a:tc>
                <a:tc>
                  <a:txBody>
                    <a:bodyPr/>
                    <a:lstStyle/>
                    <a:p>
                      <a:pPr algn="ctr"/>
                      <a:r>
                        <a:rPr lang="es-ES" sz="1400" b="1" dirty="0" smtClean="0"/>
                        <a:t>LUGAR</a:t>
                      </a:r>
                      <a:endParaRPr lang="es-ES" sz="1400" b="1" dirty="0"/>
                    </a:p>
                  </a:txBody>
                  <a:tcPr/>
                </a:tc>
                <a:tc>
                  <a:txBody>
                    <a:bodyPr/>
                    <a:lstStyle/>
                    <a:p>
                      <a:pPr algn="just"/>
                      <a:r>
                        <a:rPr lang="es-ES" sz="1400" b="1" baseline="0" dirty="0" smtClean="0"/>
                        <a:t>No. DE AG</a:t>
                      </a:r>
                      <a:endParaRPr lang="es-ES" sz="1400" b="1" dirty="0"/>
                    </a:p>
                  </a:txBody>
                  <a:tcPr/>
                </a:tc>
                <a:tc>
                  <a:txBody>
                    <a:bodyPr/>
                    <a:lstStyle/>
                    <a:p>
                      <a:r>
                        <a:rPr lang="es-ES" sz="1200" b="1" dirty="0" smtClean="0"/>
                        <a:t>POT.   (KW)</a:t>
                      </a:r>
                      <a:endParaRPr lang="es-ES" sz="1200" b="1" dirty="0"/>
                    </a:p>
                  </a:txBody>
                  <a:tcPr/>
                </a:tc>
                <a:tc>
                  <a:txBody>
                    <a:bodyPr/>
                    <a:lstStyle/>
                    <a:p>
                      <a:pPr algn="just"/>
                      <a:r>
                        <a:rPr lang="es-ES" sz="1200" b="1" dirty="0" smtClean="0"/>
                        <a:t>POT.</a:t>
                      </a:r>
                      <a:r>
                        <a:rPr lang="es-ES" sz="1200" b="1" baseline="0" dirty="0" smtClean="0"/>
                        <a:t> </a:t>
                      </a:r>
                      <a:r>
                        <a:rPr lang="es-ES" sz="1200" b="1" dirty="0" smtClean="0"/>
                        <a:t>INSTALADA    (KW)</a:t>
                      </a:r>
                      <a:endParaRPr lang="es-ES" sz="1200" b="1" dirty="0"/>
                    </a:p>
                  </a:txBody>
                  <a:tcPr/>
                </a:tc>
              </a:tr>
              <a:tr h="234467">
                <a:tc>
                  <a:txBody>
                    <a:bodyPr/>
                    <a:lstStyle/>
                    <a:p>
                      <a:pPr algn="l"/>
                      <a:r>
                        <a:rPr lang="es-ES" sz="1200" b="1" dirty="0" smtClean="0"/>
                        <a:t>CIEGO</a:t>
                      </a:r>
                      <a:r>
                        <a:rPr lang="es-ES" sz="1200" b="1" baseline="0" dirty="0" smtClean="0"/>
                        <a:t> DE ÁVILA</a:t>
                      </a:r>
                      <a:endParaRPr lang="es-ES" sz="1200" b="1" dirty="0"/>
                    </a:p>
                  </a:txBody>
                  <a:tcPr/>
                </a:tc>
                <a:tc>
                  <a:txBody>
                    <a:bodyPr/>
                    <a:lstStyle/>
                    <a:p>
                      <a:pPr algn="l"/>
                      <a:r>
                        <a:rPr lang="es-ES" sz="1400" dirty="0" smtClean="0"/>
                        <a:t>TURIGUANO</a:t>
                      </a:r>
                      <a:endParaRPr lang="es-ES" sz="1400" dirty="0"/>
                    </a:p>
                  </a:txBody>
                  <a:tcPr/>
                </a:tc>
                <a:tc>
                  <a:txBody>
                    <a:bodyPr/>
                    <a:lstStyle/>
                    <a:p>
                      <a:pPr algn="ctr"/>
                      <a:r>
                        <a:rPr lang="es-ES" sz="1400" dirty="0" smtClean="0"/>
                        <a:t>2</a:t>
                      </a:r>
                      <a:endParaRPr lang="es-ES" sz="1400" dirty="0"/>
                    </a:p>
                  </a:txBody>
                  <a:tcPr/>
                </a:tc>
                <a:tc>
                  <a:txBody>
                    <a:bodyPr/>
                    <a:lstStyle/>
                    <a:p>
                      <a:pPr algn="ctr"/>
                      <a:r>
                        <a:rPr lang="es-ES" sz="1400" dirty="0" smtClean="0"/>
                        <a:t>225</a:t>
                      </a:r>
                      <a:endParaRPr lang="es-ES" sz="1400" dirty="0"/>
                    </a:p>
                  </a:txBody>
                  <a:tcPr/>
                </a:tc>
                <a:tc>
                  <a:txBody>
                    <a:bodyPr/>
                    <a:lstStyle/>
                    <a:p>
                      <a:pPr algn="ctr"/>
                      <a:r>
                        <a:rPr lang="es-ES" sz="1400" dirty="0" smtClean="0"/>
                        <a:t>450</a:t>
                      </a:r>
                      <a:endParaRPr lang="es-ES" sz="1400" dirty="0"/>
                    </a:p>
                  </a:txBody>
                  <a:tcPr/>
                </a:tc>
              </a:tr>
              <a:tr h="234467">
                <a:tc>
                  <a:txBody>
                    <a:bodyPr/>
                    <a:lstStyle/>
                    <a:p>
                      <a:pPr algn="l"/>
                      <a:r>
                        <a:rPr lang="es-ES" sz="1200" b="1" dirty="0" smtClean="0"/>
                        <a:t>HOLGUÍN</a:t>
                      </a:r>
                      <a:endParaRPr lang="es-ES" sz="1200" b="1" dirty="0"/>
                    </a:p>
                  </a:txBody>
                  <a:tcPr/>
                </a:tc>
                <a:tc>
                  <a:txBody>
                    <a:bodyPr/>
                    <a:lstStyle/>
                    <a:p>
                      <a:pPr algn="l"/>
                      <a:r>
                        <a:rPr lang="es-ES" sz="1400" dirty="0" smtClean="0"/>
                        <a:t>GIBARA I</a:t>
                      </a:r>
                      <a:endParaRPr lang="es-ES" sz="1400" dirty="0"/>
                    </a:p>
                  </a:txBody>
                  <a:tcPr/>
                </a:tc>
                <a:tc>
                  <a:txBody>
                    <a:bodyPr/>
                    <a:lstStyle/>
                    <a:p>
                      <a:pPr algn="ctr"/>
                      <a:r>
                        <a:rPr lang="es-ES" sz="1400" dirty="0" smtClean="0"/>
                        <a:t>6</a:t>
                      </a:r>
                      <a:endParaRPr lang="es-ES" sz="1400" dirty="0"/>
                    </a:p>
                  </a:txBody>
                  <a:tcPr/>
                </a:tc>
                <a:tc>
                  <a:txBody>
                    <a:bodyPr/>
                    <a:lstStyle/>
                    <a:p>
                      <a:pPr algn="ctr"/>
                      <a:r>
                        <a:rPr lang="es-ES" sz="1400" dirty="0" smtClean="0"/>
                        <a:t>850</a:t>
                      </a:r>
                      <a:endParaRPr lang="es-ES" sz="1400" dirty="0"/>
                    </a:p>
                  </a:txBody>
                  <a:tcPr/>
                </a:tc>
                <a:tc>
                  <a:txBody>
                    <a:bodyPr/>
                    <a:lstStyle/>
                    <a:p>
                      <a:pPr algn="ctr"/>
                      <a:r>
                        <a:rPr lang="es-ES" sz="1400" dirty="0" smtClean="0"/>
                        <a:t>5100</a:t>
                      </a:r>
                      <a:endParaRPr lang="es-ES" sz="1400" dirty="0"/>
                    </a:p>
                  </a:txBody>
                  <a:tcPr/>
                </a:tc>
              </a:tr>
              <a:tr h="273546">
                <a:tc>
                  <a:txBody>
                    <a:bodyPr/>
                    <a:lstStyle/>
                    <a:p>
                      <a:pPr algn="l"/>
                      <a:r>
                        <a:rPr lang="es-ES" sz="1200" b="1" dirty="0" smtClean="0"/>
                        <a:t>HOLGUÍN</a:t>
                      </a:r>
                      <a:endParaRPr lang="es-ES" sz="1200" b="1" dirty="0"/>
                    </a:p>
                  </a:txBody>
                  <a:tcPr/>
                </a:tc>
                <a:tc>
                  <a:txBody>
                    <a:bodyPr/>
                    <a:lstStyle/>
                    <a:p>
                      <a:pPr algn="l"/>
                      <a:r>
                        <a:rPr lang="es-ES" sz="1400" dirty="0" smtClean="0"/>
                        <a:t>GIBARA II</a:t>
                      </a:r>
                      <a:endParaRPr lang="es-ES" sz="1400" dirty="0"/>
                    </a:p>
                  </a:txBody>
                  <a:tcPr/>
                </a:tc>
                <a:tc>
                  <a:txBody>
                    <a:bodyPr/>
                    <a:lstStyle/>
                    <a:p>
                      <a:pPr algn="ctr"/>
                      <a:r>
                        <a:rPr lang="es-ES" sz="1400" dirty="0" smtClean="0"/>
                        <a:t>6</a:t>
                      </a:r>
                      <a:endParaRPr lang="es-ES" sz="1400" dirty="0"/>
                    </a:p>
                  </a:txBody>
                  <a:tcPr/>
                </a:tc>
                <a:tc>
                  <a:txBody>
                    <a:bodyPr/>
                    <a:lstStyle/>
                    <a:p>
                      <a:pPr algn="ctr"/>
                      <a:r>
                        <a:rPr lang="es-ES" sz="1400" dirty="0" smtClean="0"/>
                        <a:t>750</a:t>
                      </a:r>
                      <a:endParaRPr lang="es-ES" sz="1400" dirty="0"/>
                    </a:p>
                  </a:txBody>
                  <a:tcPr/>
                </a:tc>
                <a:tc>
                  <a:txBody>
                    <a:bodyPr/>
                    <a:lstStyle/>
                    <a:p>
                      <a:pPr algn="ctr"/>
                      <a:r>
                        <a:rPr lang="es-ES" sz="1400" dirty="0" smtClean="0"/>
                        <a:t>4500</a:t>
                      </a:r>
                      <a:endParaRPr lang="es-ES" sz="1400" dirty="0"/>
                    </a:p>
                  </a:txBody>
                  <a:tcPr/>
                </a:tc>
              </a:tr>
              <a:tr h="235215">
                <a:tc>
                  <a:txBody>
                    <a:bodyPr/>
                    <a:lstStyle/>
                    <a:p>
                      <a:pPr algn="l"/>
                      <a:r>
                        <a:rPr lang="es-ES" sz="1200" b="1" dirty="0" smtClean="0"/>
                        <a:t>ISLA</a:t>
                      </a:r>
                      <a:r>
                        <a:rPr lang="es-ES" sz="1200" b="1" baseline="0" dirty="0" smtClean="0"/>
                        <a:t> DE LA JUVENTUD</a:t>
                      </a:r>
                      <a:endParaRPr lang="es-ES" sz="1200" b="1" dirty="0"/>
                    </a:p>
                  </a:txBody>
                  <a:tcPr/>
                </a:tc>
                <a:tc>
                  <a:txBody>
                    <a:bodyPr/>
                    <a:lstStyle/>
                    <a:p>
                      <a:pPr algn="l"/>
                      <a:r>
                        <a:rPr lang="es-ES" sz="1400" dirty="0" smtClean="0"/>
                        <a:t>LOS</a:t>
                      </a:r>
                      <a:r>
                        <a:rPr lang="es-ES" sz="1400" baseline="0" dirty="0" smtClean="0"/>
                        <a:t> CANARREOS</a:t>
                      </a:r>
                      <a:endParaRPr lang="es-ES" sz="1400" dirty="0"/>
                    </a:p>
                  </a:txBody>
                  <a:tcPr/>
                </a:tc>
                <a:tc>
                  <a:txBody>
                    <a:bodyPr/>
                    <a:lstStyle/>
                    <a:p>
                      <a:pPr algn="ctr"/>
                      <a:r>
                        <a:rPr lang="es-ES" sz="1400" dirty="0" smtClean="0"/>
                        <a:t>6</a:t>
                      </a:r>
                      <a:endParaRPr lang="es-ES" sz="1400" dirty="0"/>
                    </a:p>
                  </a:txBody>
                  <a:tcPr/>
                </a:tc>
                <a:tc>
                  <a:txBody>
                    <a:bodyPr/>
                    <a:lstStyle/>
                    <a:p>
                      <a:pPr algn="ctr"/>
                      <a:r>
                        <a:rPr lang="es-ES" sz="1400" dirty="0" smtClean="0"/>
                        <a:t>275</a:t>
                      </a:r>
                      <a:endParaRPr lang="es-ES" sz="1400" dirty="0"/>
                    </a:p>
                  </a:txBody>
                  <a:tcPr/>
                </a:tc>
                <a:tc>
                  <a:txBody>
                    <a:bodyPr/>
                    <a:lstStyle/>
                    <a:p>
                      <a:pPr algn="ctr"/>
                      <a:r>
                        <a:rPr lang="es-ES" sz="1400" dirty="0" smtClean="0"/>
                        <a:t>1650</a:t>
                      </a:r>
                      <a:endParaRPr lang="es-ES" sz="1400" dirty="0"/>
                    </a:p>
                  </a:txBody>
                  <a:tcPr/>
                </a:tc>
              </a:tr>
              <a:tr h="235215">
                <a:tc>
                  <a:txBody>
                    <a:bodyPr/>
                    <a:lstStyle/>
                    <a:p>
                      <a:pPr algn="l"/>
                      <a:r>
                        <a:rPr lang="es-ES" sz="1200" b="1" dirty="0" smtClean="0"/>
                        <a:t>TOTAL</a:t>
                      </a:r>
                      <a:endParaRPr lang="es-ES" sz="1200" b="1" dirty="0"/>
                    </a:p>
                  </a:txBody>
                  <a:tcPr/>
                </a:tc>
                <a:tc>
                  <a:txBody>
                    <a:bodyPr/>
                    <a:lstStyle/>
                    <a:p>
                      <a:pPr algn="l"/>
                      <a:endParaRPr lang="es-ES" sz="1400" dirty="0"/>
                    </a:p>
                  </a:txBody>
                  <a:tcPr/>
                </a:tc>
                <a:tc>
                  <a:txBody>
                    <a:bodyPr/>
                    <a:lstStyle/>
                    <a:p>
                      <a:pPr algn="ctr"/>
                      <a:r>
                        <a:rPr lang="es-ES" sz="1400" dirty="0" smtClean="0"/>
                        <a:t>20</a:t>
                      </a:r>
                      <a:endParaRPr lang="es-ES" sz="1400" dirty="0"/>
                    </a:p>
                  </a:txBody>
                  <a:tcPr/>
                </a:tc>
                <a:tc>
                  <a:txBody>
                    <a:bodyPr/>
                    <a:lstStyle/>
                    <a:p>
                      <a:pPr algn="ctr"/>
                      <a:endParaRPr lang="es-ES" sz="1400" dirty="0"/>
                    </a:p>
                  </a:txBody>
                  <a:tcPr/>
                </a:tc>
                <a:tc>
                  <a:txBody>
                    <a:bodyPr/>
                    <a:lstStyle/>
                    <a:p>
                      <a:pPr algn="ctr"/>
                      <a:r>
                        <a:rPr lang="es-ES" sz="1400" dirty="0" smtClean="0"/>
                        <a:t>11700</a:t>
                      </a:r>
                      <a:endParaRPr lang="es-ES" sz="1400" dirty="0"/>
                    </a:p>
                  </a:txBody>
                  <a:tcPr/>
                </a:tc>
              </a:tr>
            </a:tbl>
          </a:graphicData>
        </a:graphic>
      </p:graphicFrame>
      <p:sp>
        <p:nvSpPr>
          <p:cNvPr id="24" name="CuadroTexto 23"/>
          <p:cNvSpPr txBox="1"/>
          <p:nvPr/>
        </p:nvSpPr>
        <p:spPr>
          <a:xfrm>
            <a:off x="364380" y="74686"/>
            <a:ext cx="2070118" cy="523220"/>
          </a:xfrm>
          <a:prstGeom prst="rect">
            <a:avLst/>
          </a:prstGeom>
          <a:noFill/>
        </p:spPr>
        <p:txBody>
          <a:bodyPr wrap="none" rtlCol="0">
            <a:spAutoFit/>
          </a:bodyPr>
          <a:lstStyle/>
          <a:p>
            <a:r>
              <a:rPr lang="es-ES" sz="2800" b="1" dirty="0" smtClean="0"/>
              <a:t>Introducción</a:t>
            </a:r>
            <a:endParaRPr lang="es-ES" sz="2800" b="1" dirty="0"/>
          </a:p>
        </p:txBody>
      </p:sp>
      <p:sp>
        <p:nvSpPr>
          <p:cNvPr id="25" name="CuadroTexto 24"/>
          <p:cNvSpPr txBox="1"/>
          <p:nvPr/>
        </p:nvSpPr>
        <p:spPr>
          <a:xfrm>
            <a:off x="2642200" y="53284"/>
            <a:ext cx="5378588" cy="523220"/>
          </a:xfrm>
          <a:prstGeom prst="rect">
            <a:avLst/>
          </a:prstGeom>
          <a:noFill/>
        </p:spPr>
        <p:txBody>
          <a:bodyPr wrap="none" rtlCol="0">
            <a:spAutoFit/>
          </a:bodyPr>
          <a:lstStyle/>
          <a:p>
            <a:r>
              <a:rPr lang="es-ES" sz="2800" b="1" dirty="0" smtClean="0"/>
              <a:t>Parques eólicos instalados en Cuba</a:t>
            </a:r>
            <a:endParaRPr lang="es-ES" sz="2800" b="1" dirty="0"/>
          </a:p>
        </p:txBody>
      </p:sp>
      <p:pic>
        <p:nvPicPr>
          <p:cNvPr id="26"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1822" y="673758"/>
            <a:ext cx="2260375" cy="372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5630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0" y="0"/>
            <a:ext cx="9194800" cy="6858000"/>
          </a:xfrm>
          <a:prstGeom prst="rect">
            <a:avLst/>
          </a:prstGeom>
        </p:spPr>
      </p:pic>
      <p:pic>
        <p:nvPicPr>
          <p:cNvPr id="4" name="Picture 2" descr="fuentes-renovables-energia-cuba-tecnologias-2030-580x5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51" y="1338161"/>
            <a:ext cx="2922137" cy="292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226951" y="271399"/>
            <a:ext cx="2070118" cy="523220"/>
          </a:xfrm>
          <a:prstGeom prst="rect">
            <a:avLst/>
          </a:prstGeom>
          <a:noFill/>
        </p:spPr>
        <p:txBody>
          <a:bodyPr wrap="none" rtlCol="0">
            <a:spAutoFit/>
          </a:bodyPr>
          <a:lstStyle/>
          <a:p>
            <a:r>
              <a:rPr lang="es-ES" sz="2800" b="1" dirty="0" smtClean="0">
                <a:solidFill>
                  <a:schemeClr val="bg1"/>
                </a:solidFill>
              </a:rPr>
              <a:t>Introducción</a:t>
            </a:r>
            <a:endParaRPr lang="es-ES" sz="2800" b="1" dirty="0">
              <a:solidFill>
                <a:schemeClr val="bg1"/>
              </a:solidFill>
            </a:endParaRPr>
          </a:p>
        </p:txBody>
      </p:sp>
      <p:pic>
        <p:nvPicPr>
          <p:cNvPr id="8" name="Imagen 7"/>
          <p:cNvPicPr>
            <a:picLocks noChangeAspect="1"/>
          </p:cNvPicPr>
          <p:nvPr/>
        </p:nvPicPr>
        <p:blipFill>
          <a:blip r:embed="rId4"/>
          <a:stretch>
            <a:fillRect/>
          </a:stretch>
        </p:blipFill>
        <p:spPr>
          <a:xfrm>
            <a:off x="3728811" y="3429000"/>
            <a:ext cx="5338989" cy="3408152"/>
          </a:xfrm>
          <a:prstGeom prst="rect">
            <a:avLst/>
          </a:prstGeom>
        </p:spPr>
      </p:pic>
      <p:sp>
        <p:nvSpPr>
          <p:cNvPr id="2" name="CuadroTexto 1"/>
          <p:cNvSpPr txBox="1"/>
          <p:nvPr/>
        </p:nvSpPr>
        <p:spPr>
          <a:xfrm>
            <a:off x="4778829" y="164029"/>
            <a:ext cx="3864712" cy="523220"/>
          </a:xfrm>
          <a:prstGeom prst="rect">
            <a:avLst/>
          </a:prstGeom>
          <a:noFill/>
        </p:spPr>
        <p:txBody>
          <a:bodyPr wrap="none" rtlCol="0">
            <a:spAutoFit/>
          </a:bodyPr>
          <a:lstStyle/>
          <a:p>
            <a:r>
              <a:rPr lang="es-ES" sz="2800" b="1" dirty="0">
                <a:solidFill>
                  <a:schemeClr val="bg1"/>
                </a:solidFill>
              </a:rPr>
              <a:t>Proyección hasta el 2030</a:t>
            </a: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814" y="5419328"/>
            <a:ext cx="6826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7740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22073" y="104977"/>
            <a:ext cx="3880101" cy="415498"/>
          </a:xfrm>
          <a:prstGeom prst="rect">
            <a:avLst/>
          </a:prstGeom>
          <a:noFill/>
        </p:spPr>
        <p:txBody>
          <a:bodyPr wrap="none" rtlCol="0">
            <a:spAutoFit/>
          </a:bodyPr>
          <a:lstStyle/>
          <a:p>
            <a:r>
              <a:rPr lang="es-ES" sz="2100" b="1" dirty="0"/>
              <a:t>Por qué un pronóstico de viento?</a:t>
            </a:r>
          </a:p>
        </p:txBody>
      </p:sp>
      <p:sp>
        <p:nvSpPr>
          <p:cNvPr id="3" name="CuadroTexto 2"/>
          <p:cNvSpPr txBox="1"/>
          <p:nvPr/>
        </p:nvSpPr>
        <p:spPr>
          <a:xfrm>
            <a:off x="462642" y="1362332"/>
            <a:ext cx="8278586" cy="1708160"/>
          </a:xfrm>
          <a:prstGeom prst="rect">
            <a:avLst/>
          </a:prstGeom>
          <a:noFill/>
        </p:spPr>
        <p:txBody>
          <a:bodyPr wrap="square" rtlCol="0">
            <a:spAutoFit/>
          </a:bodyPr>
          <a:lstStyle/>
          <a:p>
            <a:pPr marL="214313" indent="-214313">
              <a:buFont typeface="Wingdings" panose="05000000000000000000" pitchFamily="2" charset="2"/>
              <a:buChar char="v"/>
            </a:pPr>
            <a:r>
              <a:rPr lang="es-ES" sz="1500" dirty="0"/>
              <a:t>Fluctuaciones del viento no pronosticadas incrementan las reservas  para la entrada al sistema de unidades de generación  ante la caída abrupta del viento, aumentando considerablemente los costos de producción.</a:t>
            </a:r>
          </a:p>
          <a:p>
            <a:pPr marL="214313" indent="-214313" algn="just">
              <a:buFont typeface="Wingdings" panose="05000000000000000000" pitchFamily="2" charset="2"/>
              <a:buChar char="v"/>
            </a:pPr>
            <a:r>
              <a:rPr lang="es-ES" sz="1500" dirty="0"/>
              <a:t>Lo eventos no pronosticados de subidas y caídas abruptas del viento pueden afectar la fiabilidad del sistema eléctrico.</a:t>
            </a:r>
          </a:p>
          <a:p>
            <a:pPr marL="214313" indent="-214313">
              <a:buFont typeface="Wingdings" panose="05000000000000000000" pitchFamily="2" charset="2"/>
              <a:buChar char="v"/>
            </a:pPr>
            <a:r>
              <a:rPr lang="es-ES" sz="1500" dirty="0"/>
              <a:t>Los pronósticos de vientos resultan ser esenciales para el manejo efectivo de la red eléctrica cuando la penetración </a:t>
            </a:r>
            <a:r>
              <a:rPr lang="es-ES" sz="1500" dirty="0" smtClean="0"/>
              <a:t>Eólica </a:t>
            </a:r>
            <a:r>
              <a:rPr lang="es-ES" sz="1500" dirty="0"/>
              <a:t>supera el 5 %.</a:t>
            </a:r>
          </a:p>
        </p:txBody>
      </p:sp>
      <p:pic>
        <p:nvPicPr>
          <p:cNvPr id="4" name="Imagen 3"/>
          <p:cNvPicPr>
            <a:picLocks noChangeAspect="1"/>
          </p:cNvPicPr>
          <p:nvPr/>
        </p:nvPicPr>
        <p:blipFill>
          <a:blip r:embed="rId2"/>
          <a:stretch>
            <a:fillRect/>
          </a:stretch>
        </p:blipFill>
        <p:spPr>
          <a:xfrm>
            <a:off x="2074409" y="3129109"/>
            <a:ext cx="5741534" cy="2190848"/>
          </a:xfrm>
          <a:prstGeom prst="rect">
            <a:avLst/>
          </a:prstGeom>
        </p:spPr>
      </p:pic>
      <p:sp>
        <p:nvSpPr>
          <p:cNvPr id="5" name="CuadroTexto 4"/>
          <p:cNvSpPr txBox="1"/>
          <p:nvPr/>
        </p:nvSpPr>
        <p:spPr>
          <a:xfrm>
            <a:off x="318626" y="5437191"/>
            <a:ext cx="8566619" cy="1200329"/>
          </a:xfrm>
          <a:prstGeom prst="rect">
            <a:avLst/>
          </a:prstGeom>
          <a:noFill/>
        </p:spPr>
        <p:txBody>
          <a:bodyPr wrap="square" rtlCol="0">
            <a:spAutoFit/>
          </a:bodyPr>
          <a:lstStyle/>
          <a:p>
            <a:pPr algn="just"/>
            <a:r>
              <a:rPr lang="es-ES" b="1" dirty="0"/>
              <a:t>Cómo se mide el ¨</a:t>
            </a:r>
            <a:r>
              <a:rPr lang="es-ES" b="1" dirty="0" err="1"/>
              <a:t>skill</a:t>
            </a:r>
            <a:r>
              <a:rPr lang="es-ES" b="1" dirty="0"/>
              <a:t>¨ </a:t>
            </a:r>
            <a:r>
              <a:rPr lang="es-ES" b="1" dirty="0"/>
              <a:t>del pronostico?</a:t>
            </a:r>
          </a:p>
          <a:p>
            <a:pPr algn="just"/>
            <a:endParaRPr lang="es-ES" b="1" dirty="0"/>
          </a:p>
          <a:p>
            <a:pPr algn="just"/>
            <a:r>
              <a:rPr lang="es-ES" b="1" dirty="0"/>
              <a:t>Los más utilizados son </a:t>
            </a:r>
            <a:r>
              <a:rPr lang="es-ES" b="1" dirty="0" smtClean="0"/>
              <a:t>el </a:t>
            </a:r>
            <a:r>
              <a:rPr lang="es-ES" b="1" dirty="0"/>
              <a:t>error medio absoluto (EMA) y </a:t>
            </a:r>
            <a:r>
              <a:rPr lang="es-ES" b="1" dirty="0" smtClean="0"/>
              <a:t>la raíz </a:t>
            </a:r>
            <a:r>
              <a:rPr lang="es-ES" b="1" dirty="0"/>
              <a:t>del error cuadrático medio (RMSE</a:t>
            </a:r>
            <a:r>
              <a:rPr lang="es-ES" b="1" dirty="0" smtClean="0"/>
              <a:t>)</a:t>
            </a:r>
            <a:endParaRPr lang="es-ES" b="1" dirty="0"/>
          </a:p>
        </p:txBody>
      </p:sp>
      <p:sp>
        <p:nvSpPr>
          <p:cNvPr id="6" name="Rectángulo 5"/>
          <p:cNvSpPr/>
          <p:nvPr/>
        </p:nvSpPr>
        <p:spPr>
          <a:xfrm>
            <a:off x="462643" y="535468"/>
            <a:ext cx="8278586" cy="784830"/>
          </a:xfrm>
          <a:prstGeom prst="rect">
            <a:avLst/>
          </a:prstGeom>
        </p:spPr>
        <p:txBody>
          <a:bodyPr wrap="square">
            <a:spAutoFit/>
          </a:bodyPr>
          <a:lstStyle/>
          <a:p>
            <a:pPr algn="just">
              <a:lnSpc>
                <a:spcPct val="100000"/>
              </a:lnSpc>
              <a:spcBef>
                <a:spcPct val="0"/>
              </a:spcBef>
              <a:buFontTx/>
              <a:buNone/>
            </a:pPr>
            <a:r>
              <a:rPr lang="es-ES" altLang="es-ES" sz="1500" b="1" dirty="0"/>
              <a:t>Debido a su enorme variabilidad e imprevisibilidad</a:t>
            </a:r>
            <a:r>
              <a:rPr lang="es-ES" altLang="es-ES" sz="1500" dirty="0"/>
              <a:t>, p</a:t>
            </a:r>
            <a:r>
              <a:rPr lang="es-ES" altLang="es-ES" sz="1500" b="1" dirty="0"/>
              <a:t>ara poder llevar a cabo una integración a gran escala de la energía eólica en el sistema eléctrico, es preciso disponer de herramientas avanzadas que posibiliten la realización de pronósticos fiables del recurso eólico con suficiente antelación.</a:t>
            </a:r>
            <a:endParaRPr lang="es-ES" altLang="es-ES" sz="1500" b="1" dirty="0"/>
          </a:p>
        </p:txBody>
      </p:sp>
    </p:spTree>
    <p:extLst>
      <p:ext uri="{BB962C8B-B14F-4D97-AF65-F5344CB8AC3E}">
        <p14:creationId xmlns:p14="http://schemas.microsoft.com/office/powerpoint/2010/main" val="1369738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vist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4175"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830984" y="1040584"/>
            <a:ext cx="4572000" cy="369332"/>
          </a:xfrm>
          <a:prstGeom prst="rect">
            <a:avLst/>
          </a:prstGeom>
        </p:spPr>
        <p:txBody>
          <a:bodyPr>
            <a:spAutoFit/>
          </a:bodyPr>
          <a:lstStyle/>
          <a:p>
            <a:r>
              <a:rPr lang="es-ES" b="1" i="0" u="none" strike="noStrike" baseline="0" dirty="0" smtClean="0">
                <a:solidFill>
                  <a:schemeClr val="bg1"/>
                </a:solidFill>
                <a:latin typeface="Arial" panose="020B0604020202020204" pitchFamily="34" charset="0"/>
              </a:rPr>
              <a:t>Zona </a:t>
            </a:r>
            <a:r>
              <a:rPr lang="es-ES" b="1" i="0" u="none" strike="noStrike" baseline="0" dirty="0" smtClean="0">
                <a:solidFill>
                  <a:schemeClr val="bg1"/>
                </a:solidFill>
                <a:latin typeface="Arial" panose="020B0604020202020204" pitchFamily="34" charset="0"/>
              </a:rPr>
              <a:t>de </a:t>
            </a:r>
            <a:r>
              <a:rPr lang="es-ES" b="1" i="0" u="none" strike="noStrike" baseline="0" dirty="0" smtClean="0">
                <a:solidFill>
                  <a:schemeClr val="bg1"/>
                </a:solidFill>
                <a:latin typeface="Arial" panose="020B0604020202020204" pitchFamily="34" charset="0"/>
              </a:rPr>
              <a:t>estudio</a:t>
            </a:r>
            <a:endParaRPr lang="es-ES" dirty="0">
              <a:solidFill>
                <a:schemeClr val="bg1"/>
              </a:solidFill>
            </a:endParaRPr>
          </a:p>
        </p:txBody>
      </p:sp>
      <p:sp>
        <p:nvSpPr>
          <p:cNvPr id="2" name="Rectángulo 1"/>
          <p:cNvSpPr/>
          <p:nvPr/>
        </p:nvSpPr>
        <p:spPr>
          <a:xfrm>
            <a:off x="140033" y="5213705"/>
            <a:ext cx="8994108" cy="1200329"/>
          </a:xfrm>
          <a:prstGeom prst="rect">
            <a:avLst/>
          </a:prstGeom>
        </p:spPr>
        <p:txBody>
          <a:bodyPr wrap="square">
            <a:spAutoFit/>
          </a:bodyPr>
          <a:lstStyle/>
          <a:p>
            <a:pPr algn="just"/>
            <a:r>
              <a:rPr lang="es-ES" dirty="0" smtClean="0">
                <a:solidFill>
                  <a:schemeClr val="bg1"/>
                </a:solidFill>
                <a:latin typeface="Arial" panose="020B0604020202020204" pitchFamily="34" charset="0"/>
                <a:ea typeface="Calibri" panose="020F0502020204030204" pitchFamily="34" charset="0"/>
              </a:rPr>
              <a:t>La </a:t>
            </a:r>
            <a:r>
              <a:rPr lang="es-ES" dirty="0">
                <a:solidFill>
                  <a:schemeClr val="bg1"/>
                </a:solidFill>
                <a:latin typeface="Arial" panose="020B0604020202020204" pitchFamily="34" charset="0"/>
                <a:ea typeface="Calibri" panose="020F0502020204030204" pitchFamily="34" charset="0"/>
              </a:rPr>
              <a:t>zona de estudio se ubica en el municipio Gibara en la provincia de Holguín, Cuba, donde se ha prospectado este recurso </a:t>
            </a:r>
            <a:r>
              <a:rPr lang="es-ES" dirty="0" smtClean="0">
                <a:solidFill>
                  <a:schemeClr val="bg1"/>
                </a:solidFill>
                <a:latin typeface="Arial" panose="020B0604020202020204" pitchFamily="34" charset="0"/>
                <a:ea typeface="Calibri" panose="020F0502020204030204" pitchFamily="34" charset="0"/>
              </a:rPr>
              <a:t>eólico, </a:t>
            </a:r>
            <a:r>
              <a:rPr lang="es-ES" dirty="0">
                <a:solidFill>
                  <a:schemeClr val="bg1"/>
                </a:solidFill>
                <a:latin typeface="Arial" panose="020B0604020202020204" pitchFamily="34" charset="0"/>
                <a:ea typeface="Calibri" panose="020F0502020204030204" pitchFamily="34" charset="0"/>
              </a:rPr>
              <a:t>para su utilización en la producción de electricidad a gran escala. En la misma, puede apreciarse la ubicación de los parques eólicos, así como sus características principales.</a:t>
            </a:r>
            <a:endParaRPr lang="es-ES" dirty="0">
              <a:solidFill>
                <a:schemeClr val="bg1"/>
              </a:solidFill>
            </a:endParaRPr>
          </a:p>
        </p:txBody>
      </p:sp>
      <p:sp>
        <p:nvSpPr>
          <p:cNvPr id="9" name="Rectángulo 8"/>
          <p:cNvSpPr/>
          <p:nvPr/>
        </p:nvSpPr>
        <p:spPr>
          <a:xfrm>
            <a:off x="352013" y="326520"/>
            <a:ext cx="3297698" cy="461665"/>
          </a:xfrm>
          <a:prstGeom prst="rect">
            <a:avLst/>
          </a:prstGeom>
        </p:spPr>
        <p:txBody>
          <a:bodyPr wrap="none">
            <a:spAutoFit/>
          </a:bodyPr>
          <a:lstStyle/>
          <a:p>
            <a:r>
              <a:rPr lang="es-ES" sz="2400" b="1" dirty="0">
                <a:solidFill>
                  <a:schemeClr val="bg1"/>
                </a:solidFill>
                <a:latin typeface="Arial" panose="020B0604020202020204" pitchFamily="34" charset="0"/>
              </a:rPr>
              <a:t>Materiales y Métodos</a:t>
            </a:r>
            <a:endParaRPr lang="es-ES" sz="2400" dirty="0">
              <a:solidFill>
                <a:schemeClr val="bg1"/>
              </a:solidFill>
              <a:latin typeface="Arial" panose="020B0604020202020204" pitchFamily="34" charset="0"/>
            </a:endParaRPr>
          </a:p>
        </p:txBody>
      </p:sp>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4430486" y="153761"/>
            <a:ext cx="4713514" cy="3101068"/>
          </a:xfrm>
          <a:prstGeom prst="rect">
            <a:avLst/>
          </a:prstGeom>
          <a:noFill/>
          <a:ln>
            <a:noFill/>
          </a:ln>
        </p:spPr>
      </p:pic>
    </p:spTree>
    <p:extLst>
      <p:ext uri="{BB962C8B-B14F-4D97-AF65-F5344CB8AC3E}">
        <p14:creationId xmlns:p14="http://schemas.microsoft.com/office/powerpoint/2010/main" val="4142314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vist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4175"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4430486" y="153761"/>
            <a:ext cx="4713514" cy="3101068"/>
          </a:xfrm>
          <a:prstGeom prst="rect">
            <a:avLst/>
          </a:prstGeom>
          <a:noFill/>
          <a:ln>
            <a:noFill/>
          </a:ln>
        </p:spPr>
      </p:pic>
      <p:sp>
        <p:nvSpPr>
          <p:cNvPr id="5" name="Rectángulo 4"/>
          <p:cNvSpPr/>
          <p:nvPr/>
        </p:nvSpPr>
        <p:spPr>
          <a:xfrm>
            <a:off x="163058" y="4709556"/>
            <a:ext cx="8948057" cy="2031325"/>
          </a:xfrm>
          <a:prstGeom prst="rect">
            <a:avLst/>
          </a:prstGeom>
        </p:spPr>
        <p:txBody>
          <a:bodyPr wrap="square">
            <a:spAutoFit/>
          </a:bodyPr>
          <a:lstStyle/>
          <a:p>
            <a:pPr algn="just"/>
            <a:r>
              <a:rPr lang="es-ES" dirty="0">
                <a:solidFill>
                  <a:schemeClr val="bg1"/>
                </a:solidFill>
                <a:latin typeface="Arial" panose="020B0604020202020204" pitchFamily="34" charset="0"/>
                <a:ea typeface="Calibri" panose="020F0502020204030204" pitchFamily="34" charset="0"/>
              </a:rPr>
              <a:t>Para la realización de este trabajo, se utilizaron los datos de viento proporcionados por el anemómetro ubicado en las góndolas de los  aerogeneradores, cuya altura se ubica en Gibara I a 55 m </a:t>
            </a:r>
            <a:r>
              <a:rPr lang="es-ES" dirty="0" smtClean="0">
                <a:solidFill>
                  <a:schemeClr val="bg1"/>
                </a:solidFill>
                <a:latin typeface="Arial" panose="020B0604020202020204" pitchFamily="34" charset="0"/>
                <a:ea typeface="Calibri" panose="020F0502020204030204" pitchFamily="34" charset="0"/>
              </a:rPr>
              <a:t>(APEGI</a:t>
            </a:r>
            <a:r>
              <a:rPr lang="es-ES" dirty="0">
                <a:solidFill>
                  <a:schemeClr val="bg1"/>
                </a:solidFill>
                <a:latin typeface="Arial" panose="020B0604020202020204" pitchFamily="34" charset="0"/>
                <a:ea typeface="Calibri" panose="020F0502020204030204" pitchFamily="34" charset="0"/>
              </a:rPr>
              <a:t>) y en Gibara II a 50 m </a:t>
            </a:r>
            <a:r>
              <a:rPr lang="es-ES" dirty="0" smtClean="0">
                <a:solidFill>
                  <a:schemeClr val="bg1"/>
                </a:solidFill>
                <a:latin typeface="Arial" panose="020B0604020202020204" pitchFamily="34" charset="0"/>
                <a:ea typeface="Calibri" panose="020F0502020204030204" pitchFamily="34" charset="0"/>
              </a:rPr>
              <a:t>(APEGII</a:t>
            </a:r>
            <a:r>
              <a:rPr lang="es-ES" dirty="0">
                <a:solidFill>
                  <a:schemeClr val="bg1"/>
                </a:solidFill>
                <a:latin typeface="Arial" panose="020B0604020202020204" pitchFamily="34" charset="0"/>
                <a:ea typeface="Calibri" panose="020F0502020204030204" pitchFamily="34" charset="0"/>
              </a:rPr>
              <a:t>). Se utilizaron los valores promedios horarios de la rapidez del viento a esas alturas durante el período enero – julio del 2014, período en el cual los dos parques tenían funcionando sus 6 aerogeneradores. De igual manera se procedió con los datos del nivel de 50m del mástil de Los Cocos en igual </a:t>
            </a:r>
            <a:r>
              <a:rPr lang="es-ES" dirty="0" smtClean="0">
                <a:solidFill>
                  <a:schemeClr val="bg1"/>
                </a:solidFill>
                <a:latin typeface="Arial" panose="020B0604020202020204" pitchFamily="34" charset="0"/>
                <a:ea typeface="Calibri" panose="020F0502020204030204" pitchFamily="34" charset="0"/>
              </a:rPr>
              <a:t>período M2014.</a:t>
            </a:r>
            <a:endParaRPr lang="es-ES" dirty="0">
              <a:solidFill>
                <a:schemeClr val="bg1"/>
              </a:solidFill>
            </a:endParaRPr>
          </a:p>
        </p:txBody>
      </p:sp>
      <p:sp>
        <p:nvSpPr>
          <p:cNvPr id="9" name="Rectángulo 8"/>
          <p:cNvSpPr/>
          <p:nvPr/>
        </p:nvSpPr>
        <p:spPr>
          <a:xfrm>
            <a:off x="566394" y="306192"/>
            <a:ext cx="3297698" cy="461665"/>
          </a:xfrm>
          <a:prstGeom prst="rect">
            <a:avLst/>
          </a:prstGeom>
        </p:spPr>
        <p:txBody>
          <a:bodyPr wrap="none">
            <a:spAutoFit/>
          </a:bodyPr>
          <a:lstStyle/>
          <a:p>
            <a:r>
              <a:rPr lang="es-ES" sz="2400" b="1" dirty="0">
                <a:solidFill>
                  <a:schemeClr val="bg1"/>
                </a:solidFill>
                <a:latin typeface="Arial" panose="020B0604020202020204" pitchFamily="34" charset="0"/>
              </a:rPr>
              <a:t>Materiales y Métodos</a:t>
            </a:r>
            <a:endParaRPr lang="es-ES" sz="2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016445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vist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4175"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272143" y="946949"/>
            <a:ext cx="7630886" cy="369332"/>
          </a:xfrm>
          <a:prstGeom prst="rect">
            <a:avLst/>
          </a:prstGeom>
        </p:spPr>
        <p:txBody>
          <a:bodyPr wrap="square">
            <a:spAutoFit/>
          </a:bodyPr>
          <a:lstStyle/>
          <a:p>
            <a:r>
              <a:rPr lang="en-US" b="1" i="0" u="none" strike="noStrike" baseline="0" dirty="0" err="1" smtClean="0">
                <a:solidFill>
                  <a:schemeClr val="bg1"/>
                </a:solidFill>
                <a:latin typeface="Arial" panose="020B0604020202020204" pitchFamily="34" charset="0"/>
              </a:rPr>
              <a:t>Modelo</a:t>
            </a:r>
            <a:r>
              <a:rPr lang="en-US" b="1" i="0" u="none" strike="noStrike" baseline="0" dirty="0" smtClean="0">
                <a:solidFill>
                  <a:schemeClr val="bg1"/>
                </a:solidFill>
                <a:latin typeface="Arial" panose="020B0604020202020204" pitchFamily="34" charset="0"/>
              </a:rPr>
              <a:t> </a:t>
            </a:r>
            <a:r>
              <a:rPr lang="en-US" b="1" i="0" u="none" strike="noStrike" baseline="0" dirty="0" err="1" smtClean="0">
                <a:solidFill>
                  <a:schemeClr val="bg1"/>
                </a:solidFill>
                <a:latin typeface="Arial" panose="020B0604020202020204" pitchFamily="34" charset="0"/>
              </a:rPr>
              <a:t>Numérico</a:t>
            </a:r>
            <a:r>
              <a:rPr lang="en-US" b="1" i="0" u="none" strike="noStrike" baseline="0" dirty="0" smtClean="0">
                <a:solidFill>
                  <a:schemeClr val="bg1"/>
                </a:solidFill>
                <a:latin typeface="Arial" panose="020B0604020202020204" pitchFamily="34" charset="0"/>
              </a:rPr>
              <a:t> Weather Research Forecasting (WRF). </a:t>
            </a:r>
            <a:endParaRPr lang="en-US" b="0" i="0" u="none" strike="noStrike" baseline="0" dirty="0" smtClean="0">
              <a:solidFill>
                <a:schemeClr val="bg1"/>
              </a:solidFill>
              <a:latin typeface="Arial" panose="020B0604020202020204" pitchFamily="34" charset="0"/>
            </a:endParaRPr>
          </a:p>
        </p:txBody>
      </p:sp>
      <p:pic>
        <p:nvPicPr>
          <p:cNvPr id="7" name="Imagen 6"/>
          <p:cNvPicPr>
            <a:picLocks noChangeAspect="1"/>
          </p:cNvPicPr>
          <p:nvPr/>
        </p:nvPicPr>
        <p:blipFill>
          <a:blip r:embed="rId3"/>
          <a:stretch>
            <a:fillRect/>
          </a:stretch>
        </p:blipFill>
        <p:spPr>
          <a:xfrm>
            <a:off x="4876800" y="2943554"/>
            <a:ext cx="3892029" cy="2816288"/>
          </a:xfrm>
          <a:prstGeom prst="rect">
            <a:avLst/>
          </a:prstGeom>
        </p:spPr>
      </p:pic>
      <p:sp>
        <p:nvSpPr>
          <p:cNvPr id="8" name="Rectángulo 7"/>
          <p:cNvSpPr/>
          <p:nvPr/>
        </p:nvSpPr>
        <p:spPr>
          <a:xfrm>
            <a:off x="3052885" y="251764"/>
            <a:ext cx="3297698" cy="461665"/>
          </a:xfrm>
          <a:prstGeom prst="rect">
            <a:avLst/>
          </a:prstGeom>
        </p:spPr>
        <p:txBody>
          <a:bodyPr wrap="none">
            <a:spAutoFit/>
          </a:bodyPr>
          <a:lstStyle/>
          <a:p>
            <a:r>
              <a:rPr lang="es-ES" sz="2400" b="1" dirty="0">
                <a:solidFill>
                  <a:schemeClr val="bg1"/>
                </a:solidFill>
                <a:latin typeface="Arial" panose="020B0604020202020204" pitchFamily="34" charset="0"/>
              </a:rPr>
              <a:t>Materiales y Métodos</a:t>
            </a:r>
            <a:endParaRPr lang="es-ES" sz="2400" dirty="0">
              <a:solidFill>
                <a:schemeClr val="bg1"/>
              </a:solidFill>
              <a:latin typeface="Arial" panose="020B0604020202020204" pitchFamily="34" charset="0"/>
            </a:endParaRPr>
          </a:p>
        </p:txBody>
      </p:sp>
      <p:pic>
        <p:nvPicPr>
          <p:cNvPr id="11" name="Imagen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857" y="6187106"/>
            <a:ext cx="2206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255814" y="1454111"/>
            <a:ext cx="8724900" cy="646331"/>
          </a:xfrm>
          <a:prstGeom prst="rect">
            <a:avLst/>
          </a:prstGeom>
        </p:spPr>
        <p:txBody>
          <a:bodyPr wrap="square">
            <a:spAutoFit/>
          </a:bodyPr>
          <a:lstStyle/>
          <a:p>
            <a:pPr algn="just"/>
            <a:r>
              <a:rPr lang="es-ES" dirty="0" smtClean="0">
                <a:solidFill>
                  <a:schemeClr val="bg1"/>
                </a:solidFill>
                <a:latin typeface="Arial" panose="020B0604020202020204" pitchFamily="34" charset="0"/>
                <a:ea typeface="Calibri" panose="020F0502020204030204" pitchFamily="34" charset="0"/>
              </a:rPr>
              <a:t>En </a:t>
            </a:r>
            <a:r>
              <a:rPr lang="es-ES" dirty="0">
                <a:solidFill>
                  <a:schemeClr val="bg1"/>
                </a:solidFill>
                <a:latin typeface="Arial" panose="020B0604020202020204" pitchFamily="34" charset="0"/>
                <a:ea typeface="Calibri" panose="020F0502020204030204" pitchFamily="34" charset="0"/>
              </a:rPr>
              <a:t>este trabajo se empleó como modelo numérico de pronóstico del tiempo el </a:t>
            </a:r>
            <a:r>
              <a:rPr lang="es-ES" dirty="0" err="1">
                <a:solidFill>
                  <a:schemeClr val="bg1"/>
                </a:solidFill>
                <a:latin typeface="Arial" panose="020B0604020202020204" pitchFamily="34" charset="0"/>
                <a:ea typeface="Calibri" panose="020F0502020204030204" pitchFamily="34" charset="0"/>
              </a:rPr>
              <a:t>Weather</a:t>
            </a:r>
            <a:r>
              <a:rPr lang="es-ES" dirty="0">
                <a:solidFill>
                  <a:schemeClr val="bg1"/>
                </a:solidFill>
                <a:latin typeface="Arial" panose="020B0604020202020204" pitchFamily="34" charset="0"/>
                <a:ea typeface="Calibri" panose="020F0502020204030204" pitchFamily="34" charset="0"/>
              </a:rPr>
              <a:t> </a:t>
            </a:r>
            <a:r>
              <a:rPr lang="es-ES" dirty="0" err="1">
                <a:solidFill>
                  <a:schemeClr val="bg1"/>
                </a:solidFill>
                <a:latin typeface="Arial" panose="020B0604020202020204" pitchFamily="34" charset="0"/>
                <a:ea typeface="Calibri" panose="020F0502020204030204" pitchFamily="34" charset="0"/>
              </a:rPr>
              <a:t>Research</a:t>
            </a:r>
            <a:r>
              <a:rPr lang="es-ES" dirty="0">
                <a:solidFill>
                  <a:schemeClr val="bg1"/>
                </a:solidFill>
                <a:latin typeface="Arial" panose="020B0604020202020204" pitchFamily="34" charset="0"/>
                <a:ea typeface="Calibri" panose="020F0502020204030204" pitchFamily="34" charset="0"/>
              </a:rPr>
              <a:t> &amp; </a:t>
            </a:r>
            <a:r>
              <a:rPr lang="es-ES" dirty="0" err="1">
                <a:solidFill>
                  <a:schemeClr val="bg1"/>
                </a:solidFill>
                <a:latin typeface="Arial" panose="020B0604020202020204" pitchFamily="34" charset="0"/>
                <a:ea typeface="Calibri" panose="020F0502020204030204" pitchFamily="34" charset="0"/>
              </a:rPr>
              <a:t>Forecasting</a:t>
            </a:r>
            <a:r>
              <a:rPr lang="es-ES" dirty="0">
                <a:solidFill>
                  <a:schemeClr val="bg1"/>
                </a:solidFill>
                <a:latin typeface="Arial" panose="020B0604020202020204" pitchFamily="34" charset="0"/>
                <a:ea typeface="Calibri" panose="020F0502020204030204" pitchFamily="34" charset="0"/>
              </a:rPr>
              <a:t> (WRF) </a:t>
            </a:r>
            <a:endParaRPr lang="es-ES" dirty="0">
              <a:solidFill>
                <a:schemeClr val="bg1"/>
              </a:solidFill>
            </a:endParaRPr>
          </a:p>
        </p:txBody>
      </p:sp>
    </p:spTree>
    <p:extLst>
      <p:ext uri="{BB962C8B-B14F-4D97-AF65-F5344CB8AC3E}">
        <p14:creationId xmlns:p14="http://schemas.microsoft.com/office/powerpoint/2010/main" val="3583622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595" name="Rectangle 2"/>
          <p:cNvSpPr>
            <a:spLocks noChangeArrowheads="1"/>
          </p:cNvSpPr>
          <p:nvPr/>
        </p:nvSpPr>
        <p:spPr bwMode="auto">
          <a:xfrm>
            <a:off x="106363" y="3414713"/>
            <a:ext cx="7667625" cy="1827212"/>
          </a:xfrm>
          <a:prstGeom prst="rect">
            <a:avLst/>
          </a:prstGeom>
          <a:solidFill>
            <a:srgbClr val="000000">
              <a:alpha val="69019"/>
            </a:srgbClr>
          </a:solidFill>
          <a:ln w="381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s-ES">
              <a:solidFill>
                <a:schemeClr val="bg1"/>
              </a:solidFill>
              <a:ea typeface="SimSun" panose="02010600030101010101" pitchFamily="2" charset="-122"/>
            </a:endParaRPr>
          </a:p>
        </p:txBody>
      </p:sp>
      <p:sp>
        <p:nvSpPr>
          <p:cNvPr id="110596" name="Text Box 6"/>
          <p:cNvSpPr txBox="1">
            <a:spLocks noChangeArrowheads="1"/>
          </p:cNvSpPr>
          <p:nvPr/>
        </p:nvSpPr>
        <p:spPr bwMode="auto">
          <a:xfrm>
            <a:off x="-141288" y="228600"/>
            <a:ext cx="4244976" cy="321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F243E"/>
                </a:solidFill>
                <a:latin typeface="Calibri" panose="020F050202020403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66092"/>
                </a:solidFill>
                <a:latin typeface="Calibri" panose="020F050202020403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F243E"/>
                </a:solidFill>
                <a:latin typeface="Calibri" panose="020F050202020403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66092"/>
                </a:solidFill>
                <a:latin typeface="Calibri" panose="020F050202020403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9pPr>
          </a:lstStyle>
          <a:p>
            <a:pPr algn="ctr" eaLnBrk="1" hangingPunct="1">
              <a:spcBef>
                <a:spcPct val="0"/>
              </a:spcBef>
            </a:pPr>
            <a:r>
              <a:rPr lang="es-ES" altLang="es-ES" sz="4000" b="1" dirty="0">
                <a:solidFill>
                  <a:srgbClr val="FFFFCC"/>
                </a:solidFill>
              </a:rPr>
              <a:t>Qué es el modelo WRF?</a:t>
            </a:r>
          </a:p>
          <a:p>
            <a:pPr algn="ctr" eaLnBrk="1" hangingPunct="1">
              <a:spcBef>
                <a:spcPct val="0"/>
              </a:spcBef>
            </a:pPr>
            <a:endParaRPr lang="es-ES" altLang="es-ES" sz="2500" b="1" dirty="0">
              <a:solidFill>
                <a:srgbClr val="FFFFCC"/>
              </a:solidFill>
            </a:endParaRPr>
          </a:p>
          <a:p>
            <a:pPr algn="ctr" eaLnBrk="1" hangingPunct="1">
              <a:spcBef>
                <a:spcPct val="0"/>
              </a:spcBef>
            </a:pPr>
            <a:r>
              <a:rPr lang="en-US" altLang="es-ES" sz="2800" b="1" dirty="0">
                <a:solidFill>
                  <a:srgbClr val="FFFF00"/>
                </a:solidFill>
                <a:latin typeface="Arial" panose="020B0604020202020204" pitchFamily="34" charset="0"/>
              </a:rPr>
              <a:t>W</a:t>
            </a:r>
            <a:r>
              <a:rPr lang="en-US" altLang="es-ES" sz="2800" dirty="0">
                <a:solidFill>
                  <a:schemeClr val="bg1"/>
                </a:solidFill>
                <a:latin typeface="Arial" panose="020B0604020202020204" pitchFamily="34" charset="0"/>
              </a:rPr>
              <a:t>eather </a:t>
            </a:r>
            <a:r>
              <a:rPr lang="en-US" altLang="es-ES" sz="2800" b="1" dirty="0">
                <a:solidFill>
                  <a:srgbClr val="FFFF00"/>
                </a:solidFill>
                <a:latin typeface="Arial" panose="020B0604020202020204" pitchFamily="34" charset="0"/>
              </a:rPr>
              <a:t>R</a:t>
            </a:r>
            <a:r>
              <a:rPr lang="en-US" altLang="es-ES" sz="2800" dirty="0">
                <a:solidFill>
                  <a:schemeClr val="bg1"/>
                </a:solidFill>
                <a:latin typeface="Arial" panose="020B0604020202020204" pitchFamily="34" charset="0"/>
              </a:rPr>
              <a:t>esearch and </a:t>
            </a:r>
            <a:r>
              <a:rPr lang="en-US" altLang="es-ES" sz="2800" b="1" dirty="0">
                <a:solidFill>
                  <a:srgbClr val="FFFF00"/>
                </a:solidFill>
                <a:latin typeface="Arial" panose="020B0604020202020204" pitchFamily="34" charset="0"/>
              </a:rPr>
              <a:t>F</a:t>
            </a:r>
            <a:r>
              <a:rPr lang="en-US" altLang="es-ES" sz="2800" dirty="0">
                <a:solidFill>
                  <a:schemeClr val="bg1"/>
                </a:solidFill>
                <a:latin typeface="Arial" panose="020B0604020202020204" pitchFamily="34" charset="0"/>
              </a:rPr>
              <a:t>orecasting Model</a:t>
            </a:r>
            <a:endParaRPr lang="es-ES" altLang="es-ES" sz="2500" b="1" dirty="0">
              <a:solidFill>
                <a:srgbClr val="FFFFCC"/>
              </a:solidFill>
            </a:endParaRPr>
          </a:p>
          <a:p>
            <a:pPr algn="ctr" eaLnBrk="1" hangingPunct="1">
              <a:spcBef>
                <a:spcPct val="0"/>
              </a:spcBef>
            </a:pPr>
            <a:endParaRPr lang="en-US" altLang="es-ES" sz="2500" b="1" dirty="0">
              <a:solidFill>
                <a:srgbClr val="FFFFCC"/>
              </a:solidFill>
            </a:endParaRPr>
          </a:p>
          <a:p>
            <a:pPr algn="ctr" eaLnBrk="1" hangingPunct="1">
              <a:spcBef>
                <a:spcPct val="0"/>
              </a:spcBef>
              <a:buClrTx/>
              <a:buFontTx/>
              <a:buNone/>
            </a:pPr>
            <a:endParaRPr lang="es-ES" altLang="es-ES" sz="2500" b="1" dirty="0">
              <a:solidFill>
                <a:srgbClr val="FFFFFF"/>
              </a:solidFill>
              <a:latin typeface="Arial" panose="020B0604020202020204" pitchFamily="34" charset="0"/>
            </a:endParaRPr>
          </a:p>
        </p:txBody>
      </p:sp>
      <p:sp>
        <p:nvSpPr>
          <p:cNvPr id="110597" name="Text Box 7"/>
          <p:cNvSpPr txBox="1">
            <a:spLocks noChangeArrowheads="1"/>
          </p:cNvSpPr>
          <p:nvPr/>
        </p:nvSpPr>
        <p:spPr bwMode="auto">
          <a:xfrm>
            <a:off x="96838" y="5989638"/>
            <a:ext cx="4094162" cy="33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182880" bIns="46800"/>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F243E"/>
                </a:solidFill>
                <a:latin typeface="Calibri" panose="020F050202020403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66092"/>
                </a:solidFill>
                <a:latin typeface="Calibri" panose="020F050202020403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F243E"/>
                </a:solidFill>
                <a:latin typeface="Calibri" panose="020F050202020403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66092"/>
                </a:solidFill>
                <a:latin typeface="Calibri" panose="020F050202020403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9pPr>
          </a:lstStyle>
          <a:p>
            <a:pPr algn="just">
              <a:spcBef>
                <a:spcPct val="0"/>
              </a:spcBef>
            </a:pPr>
            <a:r>
              <a:rPr lang="es-ES" altLang="es-ES" sz="1400" dirty="0">
                <a:solidFill>
                  <a:schemeClr val="bg1"/>
                </a:solidFill>
                <a:latin typeface="Arial" panose="020B0604020202020204" pitchFamily="34" charset="0"/>
              </a:rPr>
              <a:t>Sitio web: http://www2.mmm.ucar.edu/wrf/users/</a:t>
            </a:r>
          </a:p>
        </p:txBody>
      </p:sp>
      <p:sp>
        <p:nvSpPr>
          <p:cNvPr id="110598" name="Text Box 20"/>
          <p:cNvSpPr txBox="1">
            <a:spLocks noChangeArrowheads="1"/>
          </p:cNvSpPr>
          <p:nvPr/>
        </p:nvSpPr>
        <p:spPr bwMode="auto">
          <a:xfrm>
            <a:off x="7643813" y="6572250"/>
            <a:ext cx="1357312"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F243E"/>
                </a:solidFill>
                <a:latin typeface="Calibri" panose="020F050202020403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366092"/>
                </a:solidFill>
                <a:latin typeface="Calibri" panose="020F050202020403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F243E"/>
                </a:solidFill>
                <a:latin typeface="Calibri" panose="020F050202020403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366092"/>
                </a:solidFill>
                <a:latin typeface="Calibri" panose="020F050202020403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538CD5"/>
                </a:solidFill>
                <a:latin typeface="Calibri" panose="020F0502020204030204" pitchFamily="34" charset="0"/>
                <a:ea typeface="SimSun" panose="02010600030101010101" pitchFamily="2" charset="-122"/>
              </a:defRPr>
            </a:lvl9pPr>
          </a:lstStyle>
          <a:p>
            <a:pPr algn="r">
              <a:spcBef>
                <a:spcPct val="0"/>
              </a:spcBef>
              <a:buClrTx/>
              <a:buFontTx/>
              <a:buNone/>
            </a:pPr>
            <a:r>
              <a:rPr lang="es-ES" altLang="es-ES" sz="1200" b="1">
                <a:solidFill>
                  <a:srgbClr val="FFFFFF"/>
                </a:solidFill>
                <a:latin typeface="Arial" panose="020B0604020202020204" pitchFamily="34" charset="0"/>
              </a:rPr>
              <a:t>Abril, 2019</a:t>
            </a:r>
          </a:p>
        </p:txBody>
      </p:sp>
      <p:sp>
        <p:nvSpPr>
          <p:cNvPr id="110599" name="Rectángulo 1"/>
          <p:cNvSpPr>
            <a:spLocks noChangeArrowheads="1"/>
          </p:cNvSpPr>
          <p:nvPr/>
        </p:nvSpPr>
        <p:spPr bwMode="auto">
          <a:xfrm>
            <a:off x="93663" y="3560763"/>
            <a:ext cx="77136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Clr>
                <a:srgbClr val="000000"/>
              </a:buClr>
              <a:buSzPct val="100000"/>
              <a:buFont typeface="Times New Roman" panose="02020603050405020304" pitchFamily="18" charset="0"/>
              <a:buNone/>
            </a:pPr>
            <a:r>
              <a:rPr lang="en-US" altLang="es-ES" dirty="0">
                <a:solidFill>
                  <a:schemeClr val="bg1"/>
                </a:solidFill>
              </a:rPr>
              <a:t>WRF  </a:t>
            </a:r>
            <a:r>
              <a:rPr lang="en-US" altLang="es-ES" dirty="0" err="1">
                <a:solidFill>
                  <a:schemeClr val="bg1"/>
                </a:solidFill>
              </a:rPr>
              <a:t>constituye</a:t>
            </a:r>
            <a:r>
              <a:rPr lang="en-US" altLang="es-ES" dirty="0">
                <a:solidFill>
                  <a:schemeClr val="bg1"/>
                </a:solidFill>
              </a:rPr>
              <a:t> el Estado del Arte del Sistema de </a:t>
            </a:r>
            <a:r>
              <a:rPr lang="en-US" altLang="es-ES" dirty="0" err="1">
                <a:solidFill>
                  <a:schemeClr val="bg1"/>
                </a:solidFill>
              </a:rPr>
              <a:t>Modelación</a:t>
            </a:r>
            <a:r>
              <a:rPr lang="en-US" altLang="es-ES" dirty="0">
                <a:solidFill>
                  <a:schemeClr val="bg1"/>
                </a:solidFill>
              </a:rPr>
              <a:t> </a:t>
            </a:r>
            <a:r>
              <a:rPr lang="en-US" altLang="es-ES" dirty="0" err="1">
                <a:solidFill>
                  <a:schemeClr val="bg1"/>
                </a:solidFill>
              </a:rPr>
              <a:t>Atmosférico</a:t>
            </a:r>
            <a:r>
              <a:rPr lang="en-US" altLang="es-ES" dirty="0">
                <a:solidFill>
                  <a:schemeClr val="bg1"/>
                </a:solidFill>
              </a:rPr>
              <a:t>. </a:t>
            </a:r>
            <a:r>
              <a:rPr lang="en-US" altLang="es-ES" dirty="0" err="1">
                <a:solidFill>
                  <a:schemeClr val="bg1"/>
                </a:solidFill>
              </a:rPr>
              <a:t>Fue</a:t>
            </a:r>
            <a:r>
              <a:rPr lang="en-US" altLang="es-ES" dirty="0">
                <a:solidFill>
                  <a:schemeClr val="bg1"/>
                </a:solidFill>
              </a:rPr>
              <a:t> </a:t>
            </a:r>
            <a:r>
              <a:rPr lang="en-US" altLang="es-ES" dirty="0" err="1">
                <a:solidFill>
                  <a:schemeClr val="bg1"/>
                </a:solidFill>
              </a:rPr>
              <a:t>diseñado</a:t>
            </a:r>
            <a:r>
              <a:rPr lang="en-US" altLang="es-ES" dirty="0">
                <a:solidFill>
                  <a:schemeClr val="bg1"/>
                </a:solidFill>
              </a:rPr>
              <a:t> </a:t>
            </a:r>
            <a:r>
              <a:rPr lang="en-US" altLang="es-ES" dirty="0" err="1">
                <a:solidFill>
                  <a:schemeClr val="bg1"/>
                </a:solidFill>
              </a:rPr>
              <a:t>tanto</a:t>
            </a:r>
            <a:r>
              <a:rPr lang="en-US" altLang="es-ES" dirty="0">
                <a:solidFill>
                  <a:schemeClr val="bg1"/>
                </a:solidFill>
              </a:rPr>
              <a:t> para </a:t>
            </a:r>
            <a:r>
              <a:rPr lang="en-US" altLang="es-ES" dirty="0" err="1">
                <a:solidFill>
                  <a:schemeClr val="bg1"/>
                </a:solidFill>
              </a:rPr>
              <a:t>investigaciones</a:t>
            </a:r>
            <a:r>
              <a:rPr lang="en-US" altLang="es-ES" dirty="0">
                <a:solidFill>
                  <a:schemeClr val="bg1"/>
                </a:solidFill>
              </a:rPr>
              <a:t> </a:t>
            </a:r>
            <a:r>
              <a:rPr lang="en-US" altLang="es-ES" dirty="0" err="1">
                <a:solidFill>
                  <a:schemeClr val="bg1"/>
                </a:solidFill>
              </a:rPr>
              <a:t>meteorológicas</a:t>
            </a:r>
            <a:r>
              <a:rPr lang="en-US" altLang="es-ES" dirty="0">
                <a:solidFill>
                  <a:schemeClr val="bg1"/>
                </a:solidFill>
              </a:rPr>
              <a:t> </a:t>
            </a:r>
            <a:r>
              <a:rPr lang="en-US" altLang="es-ES" dirty="0" err="1">
                <a:solidFill>
                  <a:schemeClr val="bg1"/>
                </a:solidFill>
              </a:rPr>
              <a:t>como</a:t>
            </a:r>
            <a:r>
              <a:rPr lang="en-US" altLang="es-ES" dirty="0">
                <a:solidFill>
                  <a:schemeClr val="bg1"/>
                </a:solidFill>
              </a:rPr>
              <a:t> para la </a:t>
            </a:r>
            <a:r>
              <a:rPr lang="en-US" altLang="es-ES" dirty="0" err="1">
                <a:solidFill>
                  <a:schemeClr val="bg1"/>
                </a:solidFill>
              </a:rPr>
              <a:t>predicción</a:t>
            </a:r>
            <a:r>
              <a:rPr lang="en-US" altLang="es-ES" dirty="0">
                <a:solidFill>
                  <a:schemeClr val="bg1"/>
                </a:solidFill>
              </a:rPr>
              <a:t> </a:t>
            </a:r>
            <a:r>
              <a:rPr lang="en-US" altLang="es-ES" dirty="0" err="1">
                <a:solidFill>
                  <a:schemeClr val="bg1"/>
                </a:solidFill>
              </a:rPr>
              <a:t>numérica</a:t>
            </a:r>
            <a:r>
              <a:rPr lang="en-US" altLang="es-ES" dirty="0">
                <a:solidFill>
                  <a:schemeClr val="bg1"/>
                </a:solidFill>
              </a:rPr>
              <a:t> del </a:t>
            </a:r>
            <a:r>
              <a:rPr lang="en-US" altLang="es-ES" dirty="0" err="1">
                <a:solidFill>
                  <a:schemeClr val="bg1"/>
                </a:solidFill>
              </a:rPr>
              <a:t>tiempo</a:t>
            </a:r>
            <a:r>
              <a:rPr lang="en-US" altLang="es-ES" dirty="0">
                <a:solidFill>
                  <a:schemeClr val="bg1"/>
                </a:solidFill>
              </a:rPr>
              <a:t>. WRF </a:t>
            </a:r>
            <a:r>
              <a:rPr lang="en-US" altLang="es-ES" dirty="0" err="1">
                <a:solidFill>
                  <a:schemeClr val="bg1"/>
                </a:solidFill>
              </a:rPr>
              <a:t>sobresale</a:t>
            </a:r>
            <a:r>
              <a:rPr lang="en-US" altLang="es-ES" dirty="0">
                <a:solidFill>
                  <a:schemeClr val="bg1"/>
                </a:solidFill>
              </a:rPr>
              <a:t> </a:t>
            </a:r>
            <a:r>
              <a:rPr lang="en-US" altLang="es-ES" dirty="0" err="1">
                <a:solidFill>
                  <a:schemeClr val="bg1"/>
                </a:solidFill>
              </a:rPr>
              <a:t>en</a:t>
            </a:r>
            <a:r>
              <a:rPr lang="en-US" altLang="es-ES" dirty="0">
                <a:solidFill>
                  <a:schemeClr val="bg1"/>
                </a:solidFill>
              </a:rPr>
              <a:t> un </a:t>
            </a:r>
            <a:r>
              <a:rPr lang="en-US" altLang="es-ES" dirty="0" err="1">
                <a:solidFill>
                  <a:schemeClr val="bg1"/>
                </a:solidFill>
              </a:rPr>
              <a:t>amplio</a:t>
            </a:r>
            <a:r>
              <a:rPr lang="en-US" altLang="es-ES" dirty="0">
                <a:solidFill>
                  <a:schemeClr val="bg1"/>
                </a:solidFill>
              </a:rPr>
              <a:t> </a:t>
            </a:r>
            <a:r>
              <a:rPr lang="en-US" altLang="es-ES" dirty="0" err="1">
                <a:solidFill>
                  <a:schemeClr val="bg1"/>
                </a:solidFill>
              </a:rPr>
              <a:t>rango</a:t>
            </a:r>
            <a:r>
              <a:rPr lang="en-US" altLang="es-ES" dirty="0">
                <a:solidFill>
                  <a:schemeClr val="bg1"/>
                </a:solidFill>
              </a:rPr>
              <a:t> de </a:t>
            </a:r>
            <a:r>
              <a:rPr lang="en-US" altLang="es-ES" dirty="0" err="1">
                <a:solidFill>
                  <a:schemeClr val="bg1"/>
                </a:solidFill>
              </a:rPr>
              <a:t>aplicaciones</a:t>
            </a:r>
            <a:r>
              <a:rPr lang="en-US" altLang="es-ES" dirty="0">
                <a:solidFill>
                  <a:schemeClr val="bg1"/>
                </a:solidFill>
              </a:rPr>
              <a:t> </a:t>
            </a:r>
            <a:r>
              <a:rPr lang="en-US" altLang="es-ES" dirty="0" err="1">
                <a:solidFill>
                  <a:schemeClr val="bg1"/>
                </a:solidFill>
              </a:rPr>
              <a:t>en</a:t>
            </a:r>
            <a:r>
              <a:rPr lang="en-US" altLang="es-ES" dirty="0">
                <a:solidFill>
                  <a:schemeClr val="bg1"/>
                </a:solidFill>
              </a:rPr>
              <a:t> </a:t>
            </a:r>
            <a:r>
              <a:rPr lang="en-US" altLang="es-ES" dirty="0" err="1">
                <a:solidFill>
                  <a:schemeClr val="bg1"/>
                </a:solidFill>
              </a:rPr>
              <a:t>diferentes</a:t>
            </a:r>
            <a:r>
              <a:rPr lang="en-US" altLang="es-ES" dirty="0">
                <a:solidFill>
                  <a:schemeClr val="bg1"/>
                </a:solidFill>
              </a:rPr>
              <a:t> </a:t>
            </a:r>
            <a:r>
              <a:rPr lang="en-US" altLang="es-ES" dirty="0" err="1">
                <a:solidFill>
                  <a:schemeClr val="bg1"/>
                </a:solidFill>
              </a:rPr>
              <a:t>escalas</a:t>
            </a:r>
            <a:r>
              <a:rPr lang="en-US" altLang="es-ES" dirty="0">
                <a:solidFill>
                  <a:schemeClr val="bg1"/>
                </a:solidFill>
              </a:rPr>
              <a:t> que van </a:t>
            </a:r>
            <a:r>
              <a:rPr lang="en-US" altLang="es-ES" dirty="0" err="1">
                <a:solidFill>
                  <a:schemeClr val="bg1"/>
                </a:solidFill>
              </a:rPr>
              <a:t>desde</a:t>
            </a:r>
            <a:r>
              <a:rPr lang="en-US" altLang="es-ES" dirty="0">
                <a:solidFill>
                  <a:schemeClr val="bg1"/>
                </a:solidFill>
              </a:rPr>
              <a:t> </a:t>
            </a:r>
            <a:r>
              <a:rPr lang="en-US" altLang="es-ES" dirty="0" err="1">
                <a:solidFill>
                  <a:schemeClr val="bg1"/>
                </a:solidFill>
              </a:rPr>
              <a:t>decenas</a:t>
            </a:r>
            <a:r>
              <a:rPr lang="en-US" altLang="es-ES" dirty="0">
                <a:solidFill>
                  <a:schemeClr val="bg1"/>
                </a:solidFill>
              </a:rPr>
              <a:t> de metros hasta miles de </a:t>
            </a:r>
            <a:r>
              <a:rPr lang="en-US" altLang="es-ES" dirty="0" err="1">
                <a:solidFill>
                  <a:schemeClr val="bg1"/>
                </a:solidFill>
              </a:rPr>
              <a:t>kilómetros</a:t>
            </a:r>
            <a:r>
              <a:rPr lang="en-US" altLang="es-ES" dirty="0">
                <a:solidFill>
                  <a:schemeClr val="bg1"/>
                </a:solidFill>
              </a:rPr>
              <a:t>.</a:t>
            </a:r>
          </a:p>
        </p:txBody>
      </p:sp>
      <p:pic>
        <p:nvPicPr>
          <p:cNvPr id="8" name="Imagen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8044" y="6061529"/>
            <a:ext cx="22066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8254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2527</TotalTime>
  <Words>1405</Words>
  <Application>Microsoft Office PowerPoint</Application>
  <PresentationFormat>Carta (216 x 279 mm)</PresentationFormat>
  <Paragraphs>162</Paragraphs>
  <Slides>23</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宋体</vt:lpstr>
      <vt:lpstr>Arial</vt:lpstr>
      <vt:lpstr>Calibri</vt:lpstr>
      <vt:lpstr>Calibri Light</vt:lpstr>
      <vt:lpstr>CMR10</vt:lpstr>
      <vt:lpstr>DejaVu Sans</vt:lpstr>
      <vt:lpstr>Impact</vt:lpstr>
      <vt:lpstr>Times New Roman</vt:lpstr>
      <vt:lpstr>Wingdings</vt:lpstr>
      <vt:lpstr>Tema de Office</vt:lpstr>
      <vt:lpstr>Pronostico numérico a corto plazo de la rapidez del viento para los parques eólicos de Gibara I y II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Pronostico numérico a corto plazo de la rapidez del viento para los parques eólicos de Gibara I y II</dc:title>
  <dc:creator>Roque1</dc:creator>
  <cp:lastModifiedBy>Roque1</cp:lastModifiedBy>
  <cp:revision>91</cp:revision>
  <dcterms:created xsi:type="dcterms:W3CDTF">2023-05-24T20:11:48Z</dcterms:created>
  <dcterms:modified xsi:type="dcterms:W3CDTF">2023-05-27T02:54:41Z</dcterms:modified>
</cp:coreProperties>
</file>