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60" r:id="rId3"/>
  </p:sldMasterIdLst>
  <p:notesMasterIdLst>
    <p:notesMasterId r:id="rId23"/>
  </p:notesMasterIdLst>
  <p:sldIdLst>
    <p:sldId id="320" r:id="rId4"/>
    <p:sldId id="302" r:id="rId5"/>
    <p:sldId id="322" r:id="rId6"/>
    <p:sldId id="303" r:id="rId7"/>
    <p:sldId id="304" r:id="rId8"/>
    <p:sldId id="305" r:id="rId9"/>
    <p:sldId id="323" r:id="rId10"/>
    <p:sldId id="326" r:id="rId11"/>
    <p:sldId id="327" r:id="rId12"/>
    <p:sldId id="309" r:id="rId13"/>
    <p:sldId id="328" r:id="rId14"/>
    <p:sldId id="329" r:id="rId15"/>
    <p:sldId id="330" r:id="rId16"/>
    <p:sldId id="332" r:id="rId17"/>
    <p:sldId id="372" r:id="rId18"/>
    <p:sldId id="373" r:id="rId19"/>
    <p:sldId id="336" r:id="rId20"/>
    <p:sldId id="337" r:id="rId21"/>
    <p:sldId id="374" r:id="rId22"/>
  </p:sldIdLst>
  <p:sldSz cx="18286413" cy="10287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ECEFE9"/>
    <a:srgbClr val="F3F3F3"/>
    <a:srgbClr val="DDEFE1"/>
    <a:srgbClr val="14601B"/>
    <a:srgbClr val="8A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87722" autoAdjust="0"/>
  </p:normalViewPr>
  <p:slideViewPr>
    <p:cSldViewPr>
      <p:cViewPr varScale="1">
        <p:scale>
          <a:sx n="49" d="100"/>
          <a:sy n="49" d="100"/>
        </p:scale>
        <p:origin x="-546" y="-90"/>
      </p:cViewPr>
      <p:guideLst>
        <p:guide orient="horz" pos="3240"/>
        <p:guide pos="57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1430A-1052-4FBB-B145-97E3617DABC2}" type="datetimeFigureOut">
              <a:rPr lang="x-none" smtClean="0"/>
              <a:pPr/>
              <a:t>30/04/2024</a:t>
            </a:fld>
            <a:endParaRPr lang="x-non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7226-FF96-4CC1-8D64-5F223D654C5F}" type="slidenum">
              <a:rPr lang="x-none" smtClean="0"/>
              <a:pPr/>
              <a:t>‹Nº›</a:t>
            </a:fld>
            <a:endParaRPr lang="x-none"/>
          </a:p>
        </p:txBody>
      </p:sp>
    </p:spTree>
    <p:extLst>
      <p:ext uri="{BB962C8B-B14F-4D97-AF65-F5344CB8AC3E}">
        <p14:creationId xmlns:p14="http://schemas.microsoft.com/office/powerpoint/2010/main" xmlns="" val="118433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x-none" dirty="0"/>
          </a:p>
        </p:txBody>
      </p:sp>
      <p:sp>
        <p:nvSpPr>
          <p:cNvPr id="4" name="Marcador de número de diapositiva 3"/>
          <p:cNvSpPr>
            <a:spLocks noGrp="1"/>
          </p:cNvSpPr>
          <p:nvPr>
            <p:ph type="sldNum" sz="quarter" idx="5"/>
          </p:nvPr>
        </p:nvSpPr>
        <p:spPr/>
        <p:txBody>
          <a:bodyPr/>
          <a:lstStyle/>
          <a:p>
            <a:fld id="{0F507226-FF96-4CC1-8D64-5F223D654C5F}" type="slidenum">
              <a:rPr lang="x-none" smtClean="0"/>
              <a:pPr/>
              <a:t>6</a:t>
            </a:fld>
            <a:endParaRPr lang="x-none"/>
          </a:p>
        </p:txBody>
      </p:sp>
    </p:spTree>
    <p:extLst>
      <p:ext uri="{BB962C8B-B14F-4D97-AF65-F5344CB8AC3E}">
        <p14:creationId xmlns:p14="http://schemas.microsoft.com/office/powerpoint/2010/main" xmlns="" val="2097114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smtClean="0"/>
              <a:t>Constituyen referentes para el desarrollo de la investigación:</a:t>
            </a:r>
          </a:p>
          <a:p>
            <a:r>
              <a:rPr lang="es-ES" altLang="en-US" smtClean="0"/>
              <a:t>Concepción dialéctica materialista de la historia.   Marx (1983) - La teoría de la actividad desde la concepción materialista-dialéctica. Marx, C. y Engels, F. (1973), Pupo (2006)</a:t>
            </a:r>
          </a:p>
          <a:p>
            <a:r>
              <a:rPr lang="es-ES" altLang="en-US" smtClean="0"/>
              <a:t>Relación  individuo –sociedad, Blanco (2001)-   Educación como fenómeno social. Blanco (2001), Alvarez (2019).</a:t>
            </a:r>
          </a:p>
          <a:p>
            <a:r>
              <a:rPr lang="es-ES" altLang="en-US" smtClean="0"/>
              <a:t>Relación actividad y comunicación.- Influencia educativa y la mediación. Vigotsky (1987), Fernández (2013), Santiesteban (2020)        </a:t>
            </a:r>
          </a:p>
          <a:p>
            <a:r>
              <a:rPr lang="es-ES" altLang="en-US" smtClean="0"/>
              <a:t>Formación como un proceso social y cultural , Fuentes (2008)- Educación para toda la vida. Martí (1961), Castro (1981, 2000)</a:t>
            </a:r>
          </a:p>
          <a:p>
            <a:r>
              <a:rPr lang="es-ES" altLang="en-US" smtClean="0"/>
              <a:t>Principios de la dirección del proceso pedagógico. Addine, González y Recarey (2006) - Principio de la doble intencionalidad pedagógica. López (2008), Reyes (2021)</a:t>
            </a:r>
          </a:p>
          <a:p>
            <a:r>
              <a:rPr lang="es-ES" altLang="en-US" smtClean="0"/>
              <a:t>Relación sexualidad personalidad. Marx (1844), Castillo (2005)     - Educación de la sexualidad desde un enfoque alternativo y participativo. (González y Castellanos, 2006)</a:t>
            </a:r>
          </a:p>
          <a:p>
            <a:r>
              <a:rPr lang="es-ES" altLang="en-US" smtClean="0"/>
              <a:t>Educación integral de la sexualidad. Roca (2015), Reyes (2021) y Mosqueda, Díaz y Rafael (2022). </a:t>
            </a:r>
            <a:endParaRPr lang="en-US" altLang="en-US" smtClean="0"/>
          </a:p>
        </p:txBody>
      </p:sp>
      <p:sp>
        <p:nvSpPr>
          <p:cNvPr id="79876"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BE2D3698-BD39-40DC-B1EF-2050391AE909}" type="slidenum">
              <a:rPr lang="en-US" altLang="en-US" smtClean="0"/>
              <a:pPr/>
              <a:t>18</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x-none" dirty="0"/>
          </a:p>
        </p:txBody>
      </p:sp>
      <p:sp>
        <p:nvSpPr>
          <p:cNvPr id="4" name="Marcador de número de diapositiva 3"/>
          <p:cNvSpPr>
            <a:spLocks noGrp="1"/>
          </p:cNvSpPr>
          <p:nvPr>
            <p:ph type="sldNum" sz="quarter" idx="5"/>
          </p:nvPr>
        </p:nvSpPr>
        <p:spPr/>
        <p:txBody>
          <a:bodyPr/>
          <a:lstStyle/>
          <a:p>
            <a:fld id="{0F507226-FF96-4CC1-8D64-5F223D654C5F}" type="slidenum">
              <a:rPr lang="x-none" smtClean="0"/>
              <a:pPr/>
              <a:t>7</a:t>
            </a:fld>
            <a:endParaRPr lang="x-none"/>
          </a:p>
        </p:txBody>
      </p:sp>
    </p:spTree>
    <p:extLst>
      <p:ext uri="{BB962C8B-B14F-4D97-AF65-F5344CB8AC3E}">
        <p14:creationId xmlns:p14="http://schemas.microsoft.com/office/powerpoint/2010/main" xmlns="" val="209711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
        <p:nvSpPr>
          <p:cNvPr id="70660"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A43672B-9A45-44D6-B238-0EC2C9594ACC}" type="slidenum">
              <a:rPr lang="en-US" altLang="en-US" smtClean="0"/>
              <a:pPr/>
              <a:t>8</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s-ES" altLang="es-ES" dirty="0" smtClean="0"/>
          </a:p>
        </p:txBody>
      </p:sp>
      <p:sp>
        <p:nvSpPr>
          <p:cNvPr id="71684"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4759ADD-2F33-4F50-83BF-05EF70FBB632}" type="slidenum">
              <a:rPr lang="es-ES" altLang="es-ES" smtClean="0">
                <a:latin typeface="Arial" charset="0"/>
                <a:cs typeface="Arial" charset="0"/>
              </a:rPr>
              <a:pPr/>
              <a:t>9</a:t>
            </a:fld>
            <a:endParaRPr lang="es-ES" altLang="es-E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002A3CDC-E33B-41FE-88F2-A26878ED60A2}" type="slidenum">
              <a:rPr lang="es-ES" altLang="es-ES" smtClean="0">
                <a:latin typeface="Arial" charset="0"/>
                <a:cs typeface="Arial" charset="0"/>
              </a:rPr>
              <a:pPr/>
              <a:t>13</a:t>
            </a:fld>
            <a:endParaRPr lang="es-ES" altLang="es-ES" smtClean="0">
              <a:latin typeface="Arial" charset="0"/>
              <a:cs typeface="Arial"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s-ES" altLang="es-ES"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EBBCC1E-6A91-4260-8A67-15C3EF6B57BB}" type="slidenum">
              <a:rPr lang="en-US" altLang="en-US"/>
              <a:pPr/>
              <a:t>14</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EBBCC1E-6A91-4260-8A67-15C3EF6B57BB}" type="slidenum">
              <a:rPr lang="en-US" altLang="en-US"/>
              <a:pPr/>
              <a:t>15</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EBBCC1E-6A91-4260-8A67-15C3EF6B57BB}" type="slidenum">
              <a:rPr lang="en-US" altLang="en-US"/>
              <a:pPr/>
              <a:t>16</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smtClean="0"/>
              <a:t>Constituyen referentes para el desarrollo de la investigación:</a:t>
            </a:r>
          </a:p>
          <a:p>
            <a:r>
              <a:rPr lang="es-ES" altLang="en-US" smtClean="0"/>
              <a:t>Concepción dialéctica materialista de la historia.   Marx (1983) - La teoría de la actividad desde la concepción materialista-dialéctica. Marx, C. y Engels, F. (1973), Pupo (2006)</a:t>
            </a:r>
          </a:p>
          <a:p>
            <a:r>
              <a:rPr lang="es-ES" altLang="en-US" smtClean="0"/>
              <a:t>Relación  individuo –sociedad, Blanco (2001)-   Educación como fenómeno social. Blanco (2001), Alvarez (2019).</a:t>
            </a:r>
          </a:p>
          <a:p>
            <a:r>
              <a:rPr lang="es-ES" altLang="en-US" smtClean="0"/>
              <a:t>Relación actividad y comunicación.- Influencia educativa y la mediación. Vigotsky (1987), Fernández (2013), Santiesteban (2020)        </a:t>
            </a:r>
          </a:p>
          <a:p>
            <a:r>
              <a:rPr lang="es-ES" altLang="en-US" smtClean="0"/>
              <a:t>Formación como un proceso social y cultural , Fuentes (2008)- Educación para toda la vida. Martí (1961), Castro (1981, 2000)</a:t>
            </a:r>
          </a:p>
          <a:p>
            <a:r>
              <a:rPr lang="es-ES" altLang="en-US" smtClean="0"/>
              <a:t>Principios de la dirección del proceso pedagógico. Addine, González y Recarey (2006) - Principio de la doble intencionalidad pedagógica. López (2008), Reyes (2021)</a:t>
            </a:r>
          </a:p>
          <a:p>
            <a:r>
              <a:rPr lang="es-ES" altLang="en-US" smtClean="0"/>
              <a:t>Relación sexualidad personalidad. Marx (1844), Castillo (2005)     - Educación de la sexualidad desde un enfoque alternativo y participativo. (González y Castellanos, 2006)</a:t>
            </a:r>
          </a:p>
          <a:p>
            <a:r>
              <a:rPr lang="es-ES" altLang="en-US" smtClean="0"/>
              <a:t>Educación integral de la sexualidad. Roca (2015), Reyes (2021) y Mosqueda, Díaz y Rafael (2022). </a:t>
            </a:r>
            <a:endParaRPr lang="en-US" altLang="en-US" smtClean="0"/>
          </a:p>
        </p:txBody>
      </p:sp>
      <p:sp>
        <p:nvSpPr>
          <p:cNvPr id="78852"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76468141-02C8-4C77-B69C-F0DE2FBAF1EE}" type="slidenum">
              <a:rPr lang="en-US" altLang="en-US" smtClean="0"/>
              <a:pPr/>
              <a:t>17</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321" y="411957"/>
            <a:ext cx="16457772" cy="17145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914321" y="2400302"/>
            <a:ext cx="16457772" cy="678894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914320" y="9534527"/>
            <a:ext cx="4266830" cy="547688"/>
          </a:xfrm>
          <a:prstGeom prst="rect">
            <a:avLst/>
          </a:prstGeom>
        </p:spPr>
        <p:txBody>
          <a:bodyPr/>
          <a:lstStyle/>
          <a:p>
            <a:fld id="{7A847CFC-816F-41D0-AAC0-9BF4FEBC753E}" type="datetimeFigureOut">
              <a:rPr lang="es-ES" smtClean="0"/>
              <a:pPr/>
              <a:t>30/04/2024</a:t>
            </a:fld>
            <a:endParaRPr lang="es-ES"/>
          </a:p>
        </p:txBody>
      </p:sp>
      <p:sp>
        <p:nvSpPr>
          <p:cNvPr id="5" name="4 Marcador de pie de página"/>
          <p:cNvSpPr>
            <a:spLocks noGrp="1"/>
          </p:cNvSpPr>
          <p:nvPr>
            <p:ph type="ftr" sz="quarter" idx="11"/>
          </p:nvPr>
        </p:nvSpPr>
        <p:spPr>
          <a:xfrm>
            <a:off x="6247859" y="9534527"/>
            <a:ext cx="5790697" cy="547688"/>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13105263" y="9534527"/>
            <a:ext cx="4266830" cy="547688"/>
          </a:xfrm>
          <a:prstGeom prst="rect">
            <a:avLst/>
          </a:prstGeom>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321" y="411957"/>
            <a:ext cx="16457772" cy="1714500"/>
          </a:xfrm>
          <a:prstGeom prst="rect">
            <a:avLst/>
          </a:prstGeom>
        </p:spPr>
        <p:txBody>
          <a:bodyPr/>
          <a:lstStyle/>
          <a:p>
            <a:r>
              <a:rPr lang="es-ES"/>
              <a:t>Haga clic para modificar el estilo de título del patrón</a:t>
            </a:r>
          </a:p>
        </p:txBody>
      </p:sp>
      <p:sp>
        <p:nvSpPr>
          <p:cNvPr id="3" name="2 Marcador de fecha"/>
          <p:cNvSpPr>
            <a:spLocks noGrp="1"/>
          </p:cNvSpPr>
          <p:nvPr>
            <p:ph type="dt" sz="half" idx="10"/>
          </p:nvPr>
        </p:nvSpPr>
        <p:spPr>
          <a:xfrm>
            <a:off x="914320" y="9534527"/>
            <a:ext cx="4266830" cy="547688"/>
          </a:xfrm>
          <a:prstGeom prst="rect">
            <a:avLst/>
          </a:prstGeom>
        </p:spPr>
        <p:txBody>
          <a:bodyPr/>
          <a:lstStyle/>
          <a:p>
            <a:fld id="{7A847CFC-816F-41D0-AAC0-9BF4FEBC753E}" type="datetimeFigureOut">
              <a:rPr lang="es-ES" smtClean="0"/>
              <a:pPr/>
              <a:t>30/04/2024</a:t>
            </a:fld>
            <a:endParaRPr lang="es-ES"/>
          </a:p>
        </p:txBody>
      </p:sp>
      <p:sp>
        <p:nvSpPr>
          <p:cNvPr id="4" name="3 Marcador de pie de página"/>
          <p:cNvSpPr>
            <a:spLocks noGrp="1"/>
          </p:cNvSpPr>
          <p:nvPr>
            <p:ph type="ftr" sz="quarter" idx="11"/>
          </p:nvPr>
        </p:nvSpPr>
        <p:spPr>
          <a:xfrm>
            <a:off x="6247859" y="9534527"/>
            <a:ext cx="5790697" cy="547688"/>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13105263" y="9534527"/>
            <a:ext cx="4266830" cy="547688"/>
          </a:xfrm>
          <a:prstGeom prst="rect">
            <a:avLst/>
          </a:prstGeom>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2EE1DBFC-F481-3A72-6C13-7FF22060E469}"/>
              </a:ext>
            </a:extLst>
          </p:cNvPr>
          <p:cNvSpPr>
            <a:spLocks noGrp="1"/>
          </p:cNvSpPr>
          <p:nvPr>
            <p:ph type="dt" sz="half" idx="10"/>
          </p:nvPr>
        </p:nvSpPr>
        <p:spPr>
          <a:xfrm>
            <a:off x="1257300" y="9534525"/>
            <a:ext cx="4114800" cy="547688"/>
          </a:xfrm>
          <a:prstGeom prst="rect">
            <a:avLst/>
          </a:prstGeom>
        </p:spPr>
        <p:txBody>
          <a:bodyPr/>
          <a:lstStyle/>
          <a:p>
            <a:fld id="{02041CCF-6654-4C8F-925E-8F3D4A57775D}" type="datetimeFigureOut">
              <a:rPr lang="x-none" smtClean="0"/>
              <a:pPr/>
              <a:t>30/04/2024</a:t>
            </a:fld>
            <a:endParaRPr lang="x-none"/>
          </a:p>
        </p:txBody>
      </p:sp>
      <p:sp>
        <p:nvSpPr>
          <p:cNvPr id="3" name="Marcador de pie de página 2">
            <a:extLst>
              <a:ext uri="{FF2B5EF4-FFF2-40B4-BE49-F238E27FC236}">
                <a16:creationId xmlns:a16="http://schemas.microsoft.com/office/drawing/2014/main" xmlns="" id="{56A62E4D-B959-C16D-107B-2F102FCD102F}"/>
              </a:ext>
            </a:extLst>
          </p:cNvPr>
          <p:cNvSpPr>
            <a:spLocks noGrp="1"/>
          </p:cNvSpPr>
          <p:nvPr>
            <p:ph type="ftr" sz="quarter" idx="11"/>
          </p:nvPr>
        </p:nvSpPr>
        <p:spPr>
          <a:xfrm>
            <a:off x="6057900" y="9534525"/>
            <a:ext cx="6170613" cy="547688"/>
          </a:xfrm>
          <a:prstGeom prst="rect">
            <a:avLst/>
          </a:prstGeom>
        </p:spPr>
        <p:txBody>
          <a:bodyPr/>
          <a:lstStyle/>
          <a:p>
            <a:endParaRPr lang="x-none"/>
          </a:p>
        </p:txBody>
      </p:sp>
      <p:sp>
        <p:nvSpPr>
          <p:cNvPr id="4" name="Marcador de número de diapositiva 3">
            <a:extLst>
              <a:ext uri="{FF2B5EF4-FFF2-40B4-BE49-F238E27FC236}">
                <a16:creationId xmlns:a16="http://schemas.microsoft.com/office/drawing/2014/main" xmlns="" id="{38D6A03B-A862-A187-D10A-E6D5789F6B56}"/>
              </a:ext>
            </a:extLst>
          </p:cNvPr>
          <p:cNvSpPr>
            <a:spLocks noGrp="1"/>
          </p:cNvSpPr>
          <p:nvPr>
            <p:ph type="sldNum" sz="quarter" idx="12"/>
          </p:nvPr>
        </p:nvSpPr>
        <p:spPr>
          <a:xfrm>
            <a:off x="12914313" y="9534525"/>
            <a:ext cx="4114800" cy="547688"/>
          </a:xfrm>
          <a:prstGeom prst="rect">
            <a:avLst/>
          </a:prstGeom>
        </p:spPr>
        <p:txBody>
          <a:bodyPr/>
          <a:lstStyle/>
          <a:p>
            <a:fld id="{B7B4BF10-305E-4CB6-8127-419FDF2760B2}" type="slidenum">
              <a:rPr lang="x-none" smtClean="0"/>
              <a:pPr/>
              <a:t>‹Nº›</a:t>
            </a:fld>
            <a:endParaRPr lang="x-none"/>
          </a:p>
        </p:txBody>
      </p:sp>
    </p:spTree>
    <p:extLst>
      <p:ext uri="{BB962C8B-B14F-4D97-AF65-F5344CB8AC3E}">
        <p14:creationId xmlns:p14="http://schemas.microsoft.com/office/powerpoint/2010/main" xmlns="" val="4164639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alpha val="77000"/>
          </a:schemeClr>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DC39CDBA-FFBD-92DD-947D-A1210C104D6A}"/>
              </a:ext>
            </a:extLst>
          </p:cNvPr>
          <p:cNvSpPr/>
          <p:nvPr userDrawn="1"/>
        </p:nvSpPr>
        <p:spPr>
          <a:xfrm rot="18000000">
            <a:off x="-3464790" y="-2655694"/>
            <a:ext cx="17279216" cy="13131596"/>
          </a:xfrm>
          <a:custGeom>
            <a:avLst/>
            <a:gdLst>
              <a:gd name="connsiteX0" fmla="*/ 0 w 20797235"/>
              <a:gd name="connsiteY0" fmla="*/ 0 h 13738986"/>
              <a:gd name="connsiteX1" fmla="*/ 20797235 w 20797235"/>
              <a:gd name="connsiteY1" fmla="*/ 0 h 13738986"/>
              <a:gd name="connsiteX2" fmla="*/ 20797235 w 20797235"/>
              <a:gd name="connsiteY2" fmla="*/ 13738986 h 13738986"/>
              <a:gd name="connsiteX3" fmla="*/ 0 w 20797235"/>
              <a:gd name="connsiteY3" fmla="*/ 13738986 h 13738986"/>
              <a:gd name="connsiteX4" fmla="*/ 0 w 20797235"/>
              <a:gd name="connsiteY4" fmla="*/ 0 h 13738986"/>
              <a:gd name="connsiteX0" fmla="*/ 0 w 20797235"/>
              <a:gd name="connsiteY0" fmla="*/ 0 h 13738986"/>
              <a:gd name="connsiteX1" fmla="*/ 10150907 w 20797235"/>
              <a:gd name="connsiteY1" fmla="*/ 83991 h 13738986"/>
              <a:gd name="connsiteX2" fmla="*/ 20797235 w 20797235"/>
              <a:gd name="connsiteY2" fmla="*/ 13738986 h 13738986"/>
              <a:gd name="connsiteX3" fmla="*/ 0 w 20797235"/>
              <a:gd name="connsiteY3" fmla="*/ 13738986 h 13738986"/>
              <a:gd name="connsiteX4" fmla="*/ 0 w 20797235"/>
              <a:gd name="connsiteY4" fmla="*/ 0 h 13738986"/>
              <a:gd name="connsiteX0" fmla="*/ 0 w 20797235"/>
              <a:gd name="connsiteY0" fmla="*/ 0 h 13738986"/>
              <a:gd name="connsiteX1" fmla="*/ 9358522 w 20797235"/>
              <a:gd name="connsiteY1" fmla="*/ 2074172 h 13738986"/>
              <a:gd name="connsiteX2" fmla="*/ 20797235 w 20797235"/>
              <a:gd name="connsiteY2" fmla="*/ 13738986 h 13738986"/>
              <a:gd name="connsiteX3" fmla="*/ 0 w 20797235"/>
              <a:gd name="connsiteY3" fmla="*/ 13738986 h 13738986"/>
              <a:gd name="connsiteX4" fmla="*/ 0 w 20797235"/>
              <a:gd name="connsiteY4" fmla="*/ 0 h 13738986"/>
              <a:gd name="connsiteX0" fmla="*/ 0 w 20797235"/>
              <a:gd name="connsiteY0" fmla="*/ 0 h 13738986"/>
              <a:gd name="connsiteX1" fmla="*/ 9999755 w 20797235"/>
              <a:gd name="connsiteY1" fmla="*/ 648098 h 13738986"/>
              <a:gd name="connsiteX2" fmla="*/ 20797235 w 20797235"/>
              <a:gd name="connsiteY2" fmla="*/ 13738986 h 13738986"/>
              <a:gd name="connsiteX3" fmla="*/ 0 w 20797235"/>
              <a:gd name="connsiteY3" fmla="*/ 13738986 h 13738986"/>
              <a:gd name="connsiteX4" fmla="*/ 0 w 20797235"/>
              <a:gd name="connsiteY4" fmla="*/ 0 h 13738986"/>
              <a:gd name="connsiteX0" fmla="*/ 0 w 17731274"/>
              <a:gd name="connsiteY0" fmla="*/ 0 h 13738986"/>
              <a:gd name="connsiteX1" fmla="*/ 9999755 w 17731274"/>
              <a:gd name="connsiteY1" fmla="*/ 648098 h 13738986"/>
              <a:gd name="connsiteX2" fmla="*/ 17731274 w 17731274"/>
              <a:gd name="connsiteY2" fmla="*/ 13738003 h 13738986"/>
              <a:gd name="connsiteX3" fmla="*/ 0 w 17731274"/>
              <a:gd name="connsiteY3" fmla="*/ 13738986 h 13738986"/>
              <a:gd name="connsiteX4" fmla="*/ 0 w 17731274"/>
              <a:gd name="connsiteY4" fmla="*/ 0 h 13738986"/>
              <a:gd name="connsiteX0" fmla="*/ 0 w 17761678"/>
              <a:gd name="connsiteY0" fmla="*/ 5670544 h 13090888"/>
              <a:gd name="connsiteX1" fmla="*/ 10030159 w 17761678"/>
              <a:gd name="connsiteY1" fmla="*/ 0 h 13090888"/>
              <a:gd name="connsiteX2" fmla="*/ 17761678 w 17761678"/>
              <a:gd name="connsiteY2" fmla="*/ 13089905 h 13090888"/>
              <a:gd name="connsiteX3" fmla="*/ 30404 w 17761678"/>
              <a:gd name="connsiteY3" fmla="*/ 13090888 h 13090888"/>
              <a:gd name="connsiteX4" fmla="*/ 0 w 17761678"/>
              <a:gd name="connsiteY4" fmla="*/ 5670544 h 13090888"/>
              <a:gd name="connsiteX0" fmla="*/ 0 w 17761678"/>
              <a:gd name="connsiteY0" fmla="*/ 5670544 h 13131596"/>
              <a:gd name="connsiteX1" fmla="*/ 10030159 w 17761678"/>
              <a:gd name="connsiteY1" fmla="*/ 0 h 13131596"/>
              <a:gd name="connsiteX2" fmla="*/ 17761678 w 17761678"/>
              <a:gd name="connsiteY2" fmla="*/ 13089905 h 13131596"/>
              <a:gd name="connsiteX3" fmla="*/ 4856359 w 17761678"/>
              <a:gd name="connsiteY3" fmla="*/ 13131596 h 13131596"/>
              <a:gd name="connsiteX4" fmla="*/ 0 w 17761678"/>
              <a:gd name="connsiteY4" fmla="*/ 5670544 h 13131596"/>
              <a:gd name="connsiteX0" fmla="*/ 0 w 17279216"/>
              <a:gd name="connsiteY0" fmla="*/ 5562294 h 13131596"/>
              <a:gd name="connsiteX1" fmla="*/ 9547697 w 17279216"/>
              <a:gd name="connsiteY1" fmla="*/ 0 h 13131596"/>
              <a:gd name="connsiteX2" fmla="*/ 17279216 w 17279216"/>
              <a:gd name="connsiteY2" fmla="*/ 13089905 h 13131596"/>
              <a:gd name="connsiteX3" fmla="*/ 4373897 w 17279216"/>
              <a:gd name="connsiteY3" fmla="*/ 13131596 h 13131596"/>
              <a:gd name="connsiteX4" fmla="*/ 0 w 17279216"/>
              <a:gd name="connsiteY4" fmla="*/ 5562294 h 1313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9216" h="13131596">
                <a:moveTo>
                  <a:pt x="0" y="5562294"/>
                </a:moveTo>
                <a:lnTo>
                  <a:pt x="9547697" y="0"/>
                </a:lnTo>
                <a:lnTo>
                  <a:pt x="17279216" y="13089905"/>
                </a:lnTo>
                <a:lnTo>
                  <a:pt x="4373897" y="13131596"/>
                </a:lnTo>
                <a:lnTo>
                  <a:pt x="0" y="5562294"/>
                </a:lnTo>
                <a:close/>
              </a:path>
            </a:pathLst>
          </a:custGeom>
          <a:solidFill>
            <a:srgbClr val="1460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8" name="Rectángulo 7">
            <a:extLst>
              <a:ext uri="{FF2B5EF4-FFF2-40B4-BE49-F238E27FC236}">
                <a16:creationId xmlns:a16="http://schemas.microsoft.com/office/drawing/2014/main" xmlns="" id="{85817395-EDCC-D41E-D277-41C6A0A7CDBC}"/>
              </a:ext>
            </a:extLst>
          </p:cNvPr>
          <p:cNvSpPr/>
          <p:nvPr userDrawn="1"/>
        </p:nvSpPr>
        <p:spPr>
          <a:xfrm>
            <a:off x="430238" y="2119164"/>
            <a:ext cx="17425935" cy="7776864"/>
          </a:xfrm>
          <a:prstGeom prst="rect">
            <a:avLst/>
          </a:prstGeom>
          <a:solidFill>
            <a:schemeClr val="bg1"/>
          </a:solidFill>
          <a:ln>
            <a:noFill/>
          </a:ln>
          <a:effectLst>
            <a:outerShdw blurRad="1524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CEFE9"/>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049F1879-F1ED-4844-408A-6C4DE52E7765}"/>
              </a:ext>
            </a:extLst>
          </p:cNvPr>
          <p:cNvSpPr/>
          <p:nvPr userDrawn="1"/>
        </p:nvSpPr>
        <p:spPr>
          <a:xfrm rot="18000000">
            <a:off x="-3464790" y="-2655694"/>
            <a:ext cx="17279216" cy="13131596"/>
          </a:xfrm>
          <a:custGeom>
            <a:avLst/>
            <a:gdLst>
              <a:gd name="connsiteX0" fmla="*/ 0 w 20797235"/>
              <a:gd name="connsiteY0" fmla="*/ 0 h 13738986"/>
              <a:gd name="connsiteX1" fmla="*/ 20797235 w 20797235"/>
              <a:gd name="connsiteY1" fmla="*/ 0 h 13738986"/>
              <a:gd name="connsiteX2" fmla="*/ 20797235 w 20797235"/>
              <a:gd name="connsiteY2" fmla="*/ 13738986 h 13738986"/>
              <a:gd name="connsiteX3" fmla="*/ 0 w 20797235"/>
              <a:gd name="connsiteY3" fmla="*/ 13738986 h 13738986"/>
              <a:gd name="connsiteX4" fmla="*/ 0 w 20797235"/>
              <a:gd name="connsiteY4" fmla="*/ 0 h 13738986"/>
              <a:gd name="connsiteX0" fmla="*/ 0 w 20797235"/>
              <a:gd name="connsiteY0" fmla="*/ 0 h 13738986"/>
              <a:gd name="connsiteX1" fmla="*/ 10150907 w 20797235"/>
              <a:gd name="connsiteY1" fmla="*/ 83991 h 13738986"/>
              <a:gd name="connsiteX2" fmla="*/ 20797235 w 20797235"/>
              <a:gd name="connsiteY2" fmla="*/ 13738986 h 13738986"/>
              <a:gd name="connsiteX3" fmla="*/ 0 w 20797235"/>
              <a:gd name="connsiteY3" fmla="*/ 13738986 h 13738986"/>
              <a:gd name="connsiteX4" fmla="*/ 0 w 20797235"/>
              <a:gd name="connsiteY4" fmla="*/ 0 h 13738986"/>
              <a:gd name="connsiteX0" fmla="*/ 0 w 20797235"/>
              <a:gd name="connsiteY0" fmla="*/ 0 h 13738986"/>
              <a:gd name="connsiteX1" fmla="*/ 9358522 w 20797235"/>
              <a:gd name="connsiteY1" fmla="*/ 2074172 h 13738986"/>
              <a:gd name="connsiteX2" fmla="*/ 20797235 w 20797235"/>
              <a:gd name="connsiteY2" fmla="*/ 13738986 h 13738986"/>
              <a:gd name="connsiteX3" fmla="*/ 0 w 20797235"/>
              <a:gd name="connsiteY3" fmla="*/ 13738986 h 13738986"/>
              <a:gd name="connsiteX4" fmla="*/ 0 w 20797235"/>
              <a:gd name="connsiteY4" fmla="*/ 0 h 13738986"/>
              <a:gd name="connsiteX0" fmla="*/ 0 w 20797235"/>
              <a:gd name="connsiteY0" fmla="*/ 0 h 13738986"/>
              <a:gd name="connsiteX1" fmla="*/ 9999755 w 20797235"/>
              <a:gd name="connsiteY1" fmla="*/ 648098 h 13738986"/>
              <a:gd name="connsiteX2" fmla="*/ 20797235 w 20797235"/>
              <a:gd name="connsiteY2" fmla="*/ 13738986 h 13738986"/>
              <a:gd name="connsiteX3" fmla="*/ 0 w 20797235"/>
              <a:gd name="connsiteY3" fmla="*/ 13738986 h 13738986"/>
              <a:gd name="connsiteX4" fmla="*/ 0 w 20797235"/>
              <a:gd name="connsiteY4" fmla="*/ 0 h 13738986"/>
              <a:gd name="connsiteX0" fmla="*/ 0 w 17731274"/>
              <a:gd name="connsiteY0" fmla="*/ 0 h 13738986"/>
              <a:gd name="connsiteX1" fmla="*/ 9999755 w 17731274"/>
              <a:gd name="connsiteY1" fmla="*/ 648098 h 13738986"/>
              <a:gd name="connsiteX2" fmla="*/ 17731274 w 17731274"/>
              <a:gd name="connsiteY2" fmla="*/ 13738003 h 13738986"/>
              <a:gd name="connsiteX3" fmla="*/ 0 w 17731274"/>
              <a:gd name="connsiteY3" fmla="*/ 13738986 h 13738986"/>
              <a:gd name="connsiteX4" fmla="*/ 0 w 17731274"/>
              <a:gd name="connsiteY4" fmla="*/ 0 h 13738986"/>
              <a:gd name="connsiteX0" fmla="*/ 0 w 17761678"/>
              <a:gd name="connsiteY0" fmla="*/ 5670544 h 13090888"/>
              <a:gd name="connsiteX1" fmla="*/ 10030159 w 17761678"/>
              <a:gd name="connsiteY1" fmla="*/ 0 h 13090888"/>
              <a:gd name="connsiteX2" fmla="*/ 17761678 w 17761678"/>
              <a:gd name="connsiteY2" fmla="*/ 13089905 h 13090888"/>
              <a:gd name="connsiteX3" fmla="*/ 30404 w 17761678"/>
              <a:gd name="connsiteY3" fmla="*/ 13090888 h 13090888"/>
              <a:gd name="connsiteX4" fmla="*/ 0 w 17761678"/>
              <a:gd name="connsiteY4" fmla="*/ 5670544 h 13090888"/>
              <a:gd name="connsiteX0" fmla="*/ 0 w 17761678"/>
              <a:gd name="connsiteY0" fmla="*/ 5670544 h 13131596"/>
              <a:gd name="connsiteX1" fmla="*/ 10030159 w 17761678"/>
              <a:gd name="connsiteY1" fmla="*/ 0 h 13131596"/>
              <a:gd name="connsiteX2" fmla="*/ 17761678 w 17761678"/>
              <a:gd name="connsiteY2" fmla="*/ 13089905 h 13131596"/>
              <a:gd name="connsiteX3" fmla="*/ 4856359 w 17761678"/>
              <a:gd name="connsiteY3" fmla="*/ 13131596 h 13131596"/>
              <a:gd name="connsiteX4" fmla="*/ 0 w 17761678"/>
              <a:gd name="connsiteY4" fmla="*/ 5670544 h 13131596"/>
              <a:gd name="connsiteX0" fmla="*/ 0 w 17279216"/>
              <a:gd name="connsiteY0" fmla="*/ 5562294 h 13131596"/>
              <a:gd name="connsiteX1" fmla="*/ 9547697 w 17279216"/>
              <a:gd name="connsiteY1" fmla="*/ 0 h 13131596"/>
              <a:gd name="connsiteX2" fmla="*/ 17279216 w 17279216"/>
              <a:gd name="connsiteY2" fmla="*/ 13089905 h 13131596"/>
              <a:gd name="connsiteX3" fmla="*/ 4373897 w 17279216"/>
              <a:gd name="connsiteY3" fmla="*/ 13131596 h 13131596"/>
              <a:gd name="connsiteX4" fmla="*/ 0 w 17279216"/>
              <a:gd name="connsiteY4" fmla="*/ 5562294 h 1313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9216" h="13131596">
                <a:moveTo>
                  <a:pt x="0" y="5562294"/>
                </a:moveTo>
                <a:lnTo>
                  <a:pt x="9547697" y="0"/>
                </a:lnTo>
                <a:lnTo>
                  <a:pt x="17279216" y="13089905"/>
                </a:lnTo>
                <a:lnTo>
                  <a:pt x="4373897" y="13131596"/>
                </a:lnTo>
                <a:lnTo>
                  <a:pt x="0" y="5562294"/>
                </a:lnTo>
                <a:close/>
              </a:path>
            </a:pathLst>
          </a:custGeom>
          <a:solidFill>
            <a:srgbClr val="1460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8" name="Rectángulo 7">
            <a:extLst>
              <a:ext uri="{FF2B5EF4-FFF2-40B4-BE49-F238E27FC236}">
                <a16:creationId xmlns:a16="http://schemas.microsoft.com/office/drawing/2014/main" xmlns="" id="{1D34B751-CFB1-8AC3-F469-60446CD9F0E0}"/>
              </a:ext>
            </a:extLst>
          </p:cNvPr>
          <p:cNvSpPr/>
          <p:nvPr userDrawn="1"/>
        </p:nvSpPr>
        <p:spPr>
          <a:xfrm>
            <a:off x="6982966" y="390972"/>
            <a:ext cx="10873206" cy="9505056"/>
          </a:xfrm>
          <a:prstGeom prst="rect">
            <a:avLst/>
          </a:prstGeom>
          <a:solidFill>
            <a:schemeClr val="bg1"/>
          </a:solidFill>
          <a:ln>
            <a:noFill/>
          </a:ln>
          <a:effectLst>
            <a:outerShdw blurRad="1524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xmlns="" val="213285174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CEFE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1725773"/>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0976C63B-FC0E-4F1E-87FE-F697D0F858A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696" y="0"/>
            <a:ext cx="18286409" cy="10931709"/>
          </a:xfrm>
          <a:prstGeom prst="rect">
            <a:avLst/>
          </a:prstGeom>
        </p:spPr>
      </p:pic>
      <p:sp>
        <p:nvSpPr>
          <p:cNvPr id="4" name="3 Rectángulo"/>
          <p:cNvSpPr/>
          <p:nvPr/>
        </p:nvSpPr>
        <p:spPr>
          <a:xfrm>
            <a:off x="-21696" y="318957"/>
            <a:ext cx="15522884" cy="10248960"/>
          </a:xfrm>
          <a:prstGeom prst="rect">
            <a:avLst/>
          </a:prstGeom>
        </p:spPr>
        <p:txBody>
          <a:bodyPr wrap="square">
            <a:spAutoFit/>
          </a:bodyPr>
          <a:lstStyle/>
          <a:p>
            <a:pPr algn="ctr"/>
            <a:r>
              <a:rPr sz="4800" b="1">
                <a:solidFill>
                  <a:schemeClr val="bg1"/>
                </a:solidFill>
                <a:cs typeface="Arial"/>
              </a:rPr>
              <a:t/>
            </a:r>
            <a:br>
              <a:rPr sz="4800" b="1">
                <a:solidFill>
                  <a:schemeClr val="bg1"/>
                </a:solidFill>
                <a:cs typeface="Arial"/>
              </a:rPr>
            </a:br>
            <a:r>
              <a:rPr sz="4800" b="1">
                <a:solidFill>
                  <a:schemeClr val="bg1"/>
                </a:solidFill>
                <a:cs typeface="Arial"/>
              </a:rPr>
              <a:t/>
            </a:r>
            <a:br>
              <a:rPr sz="4800" b="1">
                <a:solidFill>
                  <a:schemeClr val="bg1"/>
                </a:solidFill>
                <a:cs typeface="Arial"/>
              </a:rPr>
            </a:br>
            <a:endParaRPr lang="es-ES" sz="4800" b="1" dirty="0" smtClean="0">
              <a:solidFill>
                <a:schemeClr val="bg1"/>
              </a:solidFill>
              <a:cs typeface="Arial"/>
            </a:endParaRPr>
          </a:p>
          <a:p>
            <a:pPr algn="ctr"/>
            <a:endParaRPr lang="es-ES" sz="4800" b="1" dirty="0" smtClean="0">
              <a:solidFill>
                <a:schemeClr val="bg1"/>
              </a:solidFill>
              <a:latin typeface="Arial Narrow"/>
              <a:cs typeface="Arial"/>
            </a:endParaRPr>
          </a:p>
          <a:p>
            <a:pPr algn="ctr"/>
            <a:endParaRPr lang="es-ES" sz="4800" b="1" dirty="0" smtClean="0">
              <a:solidFill>
                <a:schemeClr val="bg1"/>
              </a:solidFill>
              <a:latin typeface="Arial Narrow"/>
              <a:cs typeface="Arial"/>
            </a:endParaRPr>
          </a:p>
          <a:p>
            <a:pPr algn="ctr"/>
            <a:r>
              <a:rPr lang="es-ES" sz="4400" b="1" dirty="0" smtClean="0">
                <a:solidFill>
                  <a:schemeClr val="bg1"/>
                </a:solidFill>
                <a:latin typeface="Arial Narrow"/>
                <a:cs typeface="Arial"/>
              </a:rPr>
              <a:t>IMPACTO DE LA </a:t>
            </a:r>
            <a:r>
              <a:rPr sz="4400" b="1" smtClean="0">
                <a:solidFill>
                  <a:schemeClr val="bg1"/>
                </a:solidFill>
                <a:latin typeface="Arial Narrow"/>
                <a:cs typeface="Arial"/>
              </a:rPr>
              <a:t>RELACIÓN </a:t>
            </a:r>
            <a:r>
              <a:rPr sz="4400" b="1">
                <a:solidFill>
                  <a:schemeClr val="bg1"/>
                </a:solidFill>
                <a:latin typeface="Arial Narrow"/>
                <a:cs typeface="Arial"/>
              </a:rPr>
              <a:t>UNIVERSIDAD-FAMILIAS EN LA FORMACIÓN DE PROFESIONALES </a:t>
            </a:r>
            <a:r>
              <a:rPr sz="4400" b="1" smtClean="0">
                <a:solidFill>
                  <a:schemeClr val="bg1"/>
                </a:solidFill>
                <a:latin typeface="Arial Narrow"/>
                <a:cs typeface="Arial"/>
              </a:rPr>
              <a:t>E</a:t>
            </a:r>
            <a:r>
              <a:rPr lang="es-ES" sz="4400" b="1" dirty="0" smtClean="0">
                <a:solidFill>
                  <a:schemeClr val="bg1"/>
                </a:solidFill>
                <a:latin typeface="Arial Narrow"/>
                <a:cs typeface="Arial"/>
              </a:rPr>
              <a:t>N</a:t>
            </a:r>
            <a:r>
              <a:rPr sz="4400" b="1" smtClean="0">
                <a:solidFill>
                  <a:schemeClr val="bg1"/>
                </a:solidFill>
                <a:latin typeface="Arial Narrow"/>
                <a:cs typeface="Arial"/>
              </a:rPr>
              <a:t> </a:t>
            </a:r>
            <a:endParaRPr sz="4400" b="1">
              <a:solidFill>
                <a:schemeClr val="bg1"/>
              </a:solidFill>
              <a:latin typeface="Arial Narrow"/>
              <a:cs typeface="Arial"/>
            </a:endParaRPr>
          </a:p>
          <a:p>
            <a:pPr algn="ctr"/>
            <a:r>
              <a:rPr sz="4400" b="1" smtClean="0">
                <a:solidFill>
                  <a:schemeClr val="bg1"/>
                </a:solidFill>
                <a:latin typeface="Arial Narrow"/>
                <a:cs typeface="Arial"/>
              </a:rPr>
              <a:t>PEDAGIGÍA-PSICOLOGÍA</a:t>
            </a:r>
            <a:endParaRPr lang="es-ES" sz="4400" b="1" dirty="0" smtClean="0">
              <a:solidFill>
                <a:schemeClr val="bg1"/>
              </a:solidFill>
              <a:latin typeface="Arial Narrow"/>
              <a:cs typeface="Arial"/>
            </a:endParaRPr>
          </a:p>
          <a:p>
            <a:pPr algn="ctr"/>
            <a:endParaRPr sz="4400" b="1">
              <a:solidFill>
                <a:schemeClr val="bg1"/>
              </a:solidFill>
              <a:latin typeface="Arial Narrow"/>
              <a:cs typeface="Arial"/>
            </a:endParaRPr>
          </a:p>
          <a:p>
            <a:pPr algn="just"/>
            <a:endParaRPr/>
          </a:p>
          <a:p>
            <a:pPr algn="just"/>
            <a:r>
              <a:rPr sz="4400" b="1" smtClean="0">
                <a:solidFill>
                  <a:schemeClr val="bg1"/>
                </a:solidFill>
                <a:latin typeface="Arial Narrow"/>
                <a:cs typeface="Arial"/>
              </a:rPr>
              <a:t>Lic</a:t>
            </a:r>
            <a:r>
              <a:rPr sz="4400" b="1">
                <a:solidFill>
                  <a:schemeClr val="bg1"/>
                </a:solidFill>
                <a:latin typeface="Arial Narrow"/>
                <a:cs typeface="Arial"/>
              </a:rPr>
              <a:t>. Yuniela Comendador González</a:t>
            </a:r>
          </a:p>
          <a:p>
            <a:pPr algn="just"/>
            <a:r>
              <a:rPr lang="es-ES" sz="4400" b="1" dirty="0" smtClean="0">
                <a:solidFill>
                  <a:schemeClr val="bg1"/>
                </a:solidFill>
                <a:latin typeface="Arial Narrow"/>
                <a:cs typeface="Arial"/>
              </a:rPr>
              <a:t>Dr.C</a:t>
            </a:r>
            <a:r>
              <a:rPr lang="es-ES" sz="4400" b="1" dirty="0" smtClean="0">
                <a:solidFill>
                  <a:schemeClr val="bg1"/>
                </a:solidFill>
                <a:latin typeface="Arial Narrow"/>
                <a:cs typeface="Arial"/>
              </a:rPr>
              <a:t>. </a:t>
            </a:r>
            <a:r>
              <a:rPr sz="4400" b="1" smtClean="0">
                <a:solidFill>
                  <a:schemeClr val="bg1"/>
                </a:solidFill>
                <a:latin typeface="Arial Narrow"/>
                <a:cs typeface="Arial"/>
              </a:rPr>
              <a:t>Pablo </a:t>
            </a:r>
            <a:r>
              <a:rPr sz="4400" b="1">
                <a:solidFill>
                  <a:schemeClr val="bg1"/>
                </a:solidFill>
                <a:latin typeface="Arial Narrow"/>
                <a:cs typeface="Arial"/>
              </a:rPr>
              <a:t>Raúl Mas </a:t>
            </a:r>
            <a:r>
              <a:rPr sz="4400" b="1" smtClean="0">
                <a:solidFill>
                  <a:schemeClr val="bg1"/>
                </a:solidFill>
                <a:latin typeface="Arial Narrow"/>
                <a:cs typeface="Arial"/>
              </a:rPr>
              <a:t>Sánchez</a:t>
            </a:r>
            <a:endParaRPr sz="4400" b="1">
              <a:solidFill>
                <a:schemeClr val="bg1"/>
              </a:solidFill>
              <a:latin typeface="Arial Narrow"/>
              <a:cs typeface="Arial"/>
            </a:endParaRPr>
          </a:p>
          <a:p>
            <a:pPr algn="just"/>
            <a:endParaRPr sz="4400" b="1">
              <a:solidFill>
                <a:schemeClr val="bg1"/>
              </a:solidFill>
              <a:latin typeface="Arial Narrow"/>
              <a:cs typeface="Arial"/>
            </a:endParaRPr>
          </a:p>
          <a:p>
            <a:pPr algn="just"/>
            <a:endParaRPr/>
          </a:p>
          <a:p>
            <a:pPr algn="ctr"/>
            <a:r>
              <a:rPr sz="4000" b="1">
                <a:solidFill>
                  <a:schemeClr val="bg1"/>
                </a:solidFill>
                <a:latin typeface="Arial Narrow"/>
                <a:cs typeface="Arial"/>
              </a:rPr>
              <a:t>Las Tunas, 2024</a:t>
            </a:r>
          </a:p>
          <a:p>
            <a:pPr algn="ctr"/>
            <a:endParaRPr/>
          </a:p>
          <a:p>
            <a:pPr marL="2686050" indent="-2686050" algn="just"/>
            <a:endParaRPr/>
          </a:p>
        </p:txBody>
      </p:sp>
    </p:spTree>
    <p:extLst>
      <p:ext uri="{BB962C8B-B14F-4D97-AF65-F5344CB8AC3E}">
        <p14:creationId xmlns:p14="http://schemas.microsoft.com/office/powerpoint/2010/main" xmlns="" val="247701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46258" y="2318425"/>
            <a:ext cx="16921883" cy="6439267"/>
          </a:xfrm>
          <a:prstGeom prst="rect">
            <a:avLst/>
          </a:prstGeom>
          <a:noFill/>
        </p:spPr>
        <p:txBody>
          <a:bodyPr wrap="square" rtlCol="0">
            <a:spAutoFit/>
          </a:bodyPr>
          <a:lstStyle/>
          <a:p>
            <a:pPr algn="just">
              <a:lnSpc>
                <a:spcPct val="150000"/>
              </a:lnSpc>
              <a:spcAft>
                <a:spcPts val="0"/>
              </a:spcAft>
            </a:pPr>
            <a:r>
              <a:rPr sz="4000">
                <a:latin typeface="Arial Narrow"/>
                <a:ea typeface="Arial"/>
                <a:cs typeface="Arial"/>
              </a:rPr>
              <a:t>En la instrumentación de los documentos legales y normativas que sustentan la relación universidad-familias en el proceso de formación de profesionales transitan del reconocimiento al perfeccionamiento de las exigencias que establecen en documentos legales como la Constitución de la República de Cuba, los Lineamientos de la Política Económica y Social del Partido y la aprobación de un nuevo Código de las Familias, no obstante, se constatan dificultades en la instrumentación práctica de la inclusión de esta agencia educativa en relación con la universidad en la formación del profesional. </a:t>
            </a:r>
          </a:p>
        </p:txBody>
      </p:sp>
      <p:sp>
        <p:nvSpPr>
          <p:cNvPr id="8" name="1 Título">
            <a:extLst>
              <a:ext uri="{FF2B5EF4-FFF2-40B4-BE49-F238E27FC236}">
                <a16:creationId xmlns:a16="http://schemas.microsoft.com/office/drawing/2014/main" xmlns="" id="{976588B7-6FAD-3A03-944C-CD530F3A92FE}"/>
              </a:ext>
            </a:extLst>
          </p:cNvPr>
          <p:cNvSpPr>
            <a:spLocks noGrp="1"/>
          </p:cNvSpPr>
          <p:nvPr>
            <p:ph type="title"/>
          </p:nvPr>
        </p:nvSpPr>
        <p:spPr>
          <a:xfrm>
            <a:off x="4894738" y="1111048"/>
            <a:ext cx="5904658" cy="792091"/>
          </a:xfrm>
        </p:spPr>
        <p:txBody>
          <a:bodyPr>
            <a:noAutofit/>
          </a:bodyPr>
          <a:lstStyle/>
          <a:p>
            <a:pPr marL="90175">
              <a:lnSpc>
                <a:spcPct val="107000"/>
              </a:lnSpc>
              <a:spcBef>
                <a:spcPts val="0"/>
              </a:spcBef>
            </a:pPr>
            <a:r>
              <a:rPr sz="5500" b="1">
                <a:solidFill>
                  <a:schemeClr val="bg1"/>
                </a:solidFill>
                <a:latin typeface="Arial Narrow"/>
                <a:ea typeface="Arial"/>
                <a:cs typeface="Arial"/>
              </a:rPr>
              <a:t>Tendencias</a:t>
            </a:r>
          </a:p>
        </p:txBody>
      </p:sp>
    </p:spTree>
    <p:extLst>
      <p:ext uri="{BB962C8B-B14F-4D97-AF65-F5344CB8AC3E}">
        <p14:creationId xmlns:p14="http://schemas.microsoft.com/office/powerpoint/2010/main" xmlns="" val="860573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46258" y="2911245"/>
            <a:ext cx="16921883" cy="5515937"/>
          </a:xfrm>
          <a:prstGeom prst="rect">
            <a:avLst/>
          </a:prstGeom>
          <a:noFill/>
        </p:spPr>
        <p:txBody>
          <a:bodyPr wrap="square" rtlCol="0">
            <a:spAutoFit/>
          </a:bodyPr>
          <a:lstStyle/>
          <a:p>
            <a:pPr algn="just">
              <a:lnSpc>
                <a:spcPct val="150000"/>
              </a:lnSpc>
              <a:spcAft>
                <a:spcPts val="0"/>
              </a:spcAft>
            </a:pPr>
            <a:r>
              <a:rPr sz="4000">
                <a:latin typeface="Arial Narrow"/>
                <a:ea typeface="Arial"/>
                <a:cs typeface="Arial"/>
              </a:rPr>
              <a:t>La valoración del trabajo práctico que realiza el colectivo pedagógico con las familias de los profesionales en formación de la carrera Pedagogía-Psicología transita de un trabajo educativo propicio a un trabajo educativo insuficiente que vincule la universidad-familias en la formación de profesionales, lo que evidencia la necesidad de establecer los fundamentos pedagógicos de la relación sistematizada universidad-familias que posibiliten su concreción en la práctica educativa.</a:t>
            </a:r>
          </a:p>
        </p:txBody>
      </p:sp>
      <p:sp>
        <p:nvSpPr>
          <p:cNvPr id="8" name="1 Título">
            <a:extLst>
              <a:ext uri="{FF2B5EF4-FFF2-40B4-BE49-F238E27FC236}">
                <a16:creationId xmlns:a16="http://schemas.microsoft.com/office/drawing/2014/main" xmlns="" id="{976588B7-6FAD-3A03-944C-CD530F3A92FE}"/>
              </a:ext>
            </a:extLst>
          </p:cNvPr>
          <p:cNvSpPr>
            <a:spLocks noGrp="1"/>
          </p:cNvSpPr>
          <p:nvPr>
            <p:ph type="title"/>
          </p:nvPr>
        </p:nvSpPr>
        <p:spPr>
          <a:xfrm>
            <a:off x="4894738" y="1111048"/>
            <a:ext cx="5904658" cy="792091"/>
          </a:xfrm>
        </p:spPr>
        <p:txBody>
          <a:bodyPr>
            <a:noAutofit/>
          </a:bodyPr>
          <a:lstStyle/>
          <a:p>
            <a:pPr marL="90175">
              <a:lnSpc>
                <a:spcPct val="107000"/>
              </a:lnSpc>
              <a:spcBef>
                <a:spcPts val="0"/>
              </a:spcBef>
            </a:pPr>
            <a:r>
              <a:rPr sz="5500" b="1">
                <a:solidFill>
                  <a:schemeClr val="bg1"/>
                </a:solidFill>
                <a:latin typeface="Arial Narrow"/>
                <a:ea typeface="Arial"/>
                <a:cs typeface="Arial"/>
              </a:rPr>
              <a:t>Tendencias</a:t>
            </a:r>
          </a:p>
        </p:txBody>
      </p:sp>
    </p:spTree>
    <p:extLst>
      <p:ext uri="{BB962C8B-B14F-4D97-AF65-F5344CB8AC3E}">
        <p14:creationId xmlns:p14="http://schemas.microsoft.com/office/powerpoint/2010/main" xmlns="" val="752281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46258" y="3271293"/>
            <a:ext cx="16921883" cy="3669278"/>
          </a:xfrm>
          <a:prstGeom prst="rect">
            <a:avLst/>
          </a:prstGeom>
          <a:noFill/>
        </p:spPr>
        <p:txBody>
          <a:bodyPr wrap="square" rtlCol="0">
            <a:spAutoFit/>
          </a:bodyPr>
          <a:lstStyle/>
          <a:p>
            <a:pPr algn="just">
              <a:lnSpc>
                <a:spcPct val="150000"/>
              </a:lnSpc>
            </a:pPr>
            <a:r>
              <a:rPr sz="4000">
                <a:latin typeface="Arial Narrow"/>
                <a:cs typeface="Arial"/>
              </a:rPr>
              <a:t>El impacto de la relación universidad-familias en la formación de los profesionales de Pedagogía-Psicología transita desde el logro de las influencias educativas sistemáticas y positivas a insuficientes influencias educativas de la familia en conjunto con la universidad en la formación integral que se logra en el proceso formativo.</a:t>
            </a:r>
          </a:p>
        </p:txBody>
      </p:sp>
      <p:sp>
        <p:nvSpPr>
          <p:cNvPr id="8" name="1 Título">
            <a:extLst>
              <a:ext uri="{FF2B5EF4-FFF2-40B4-BE49-F238E27FC236}">
                <a16:creationId xmlns:a16="http://schemas.microsoft.com/office/drawing/2014/main" xmlns="" id="{976588B7-6FAD-3A03-944C-CD530F3A92FE}"/>
              </a:ext>
            </a:extLst>
          </p:cNvPr>
          <p:cNvSpPr>
            <a:spLocks noGrp="1"/>
          </p:cNvSpPr>
          <p:nvPr>
            <p:ph type="title"/>
          </p:nvPr>
        </p:nvSpPr>
        <p:spPr>
          <a:xfrm>
            <a:off x="4894738" y="1111048"/>
            <a:ext cx="5904658" cy="792091"/>
          </a:xfrm>
        </p:spPr>
        <p:txBody>
          <a:bodyPr>
            <a:noAutofit/>
          </a:bodyPr>
          <a:lstStyle/>
          <a:p>
            <a:pPr marL="90175">
              <a:lnSpc>
                <a:spcPct val="107000"/>
              </a:lnSpc>
              <a:spcBef>
                <a:spcPts val="0"/>
              </a:spcBef>
            </a:pPr>
            <a:r>
              <a:rPr sz="5500" b="1">
                <a:solidFill>
                  <a:schemeClr val="bg1"/>
                </a:solidFill>
                <a:latin typeface="Arial Narrow"/>
                <a:ea typeface="Arial"/>
                <a:cs typeface="Arial"/>
              </a:rPr>
              <a:t>Tendencias</a:t>
            </a:r>
          </a:p>
        </p:txBody>
      </p:sp>
    </p:spTree>
    <p:extLst>
      <p:ext uri="{BB962C8B-B14F-4D97-AF65-F5344CB8AC3E}">
        <p14:creationId xmlns:p14="http://schemas.microsoft.com/office/powerpoint/2010/main" xmlns="" val="752281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6 CuadroTexto"/>
          <p:cNvSpPr txBox="1">
            <a:spLocks noChangeArrowheads="1"/>
          </p:cNvSpPr>
          <p:nvPr/>
        </p:nvSpPr>
        <p:spPr bwMode="auto">
          <a:xfrm>
            <a:off x="742880" y="3402810"/>
            <a:ext cx="16907791" cy="3005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40374" tIns="70186" rIns="140374" bIns="7018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lnSpc>
                <a:spcPct val="150000"/>
              </a:lnSpc>
            </a:pPr>
            <a:r>
              <a:rPr sz="4600">
                <a:latin typeface="Arial Narrow"/>
                <a:cs typeface="Calibri"/>
              </a:rPr>
              <a:t>La necesidad de argumentar la relación universidad-familias, en la formación de los profesionales de Pedagogía-Psicología.</a:t>
            </a:r>
          </a:p>
          <a:p>
            <a:pPr algn="just"/>
            <a:endParaRPr/>
          </a:p>
        </p:txBody>
      </p:sp>
    </p:spTree>
    <p:extLst>
      <p:ext uri="{BB962C8B-B14F-4D97-AF65-F5344CB8AC3E}">
        <p14:creationId xmlns:p14="http://schemas.microsoft.com/office/powerpoint/2010/main" xmlns="" val="14076836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54378" y="751014"/>
            <a:ext cx="11338526" cy="984874"/>
          </a:xfrm>
          <a:prstGeom prst="rect">
            <a:avLst/>
          </a:prstGeom>
          <a:noFill/>
        </p:spPr>
        <p:txBody>
          <a:bodyPr lIns="137151" tIns="68575" rIns="137151" bIns="68575">
            <a:spAutoFit/>
          </a:bodyPr>
          <a:lstStyle/>
          <a:p>
            <a:pPr algn="ctr"/>
            <a:r>
              <a:rPr sz="5500" b="1">
                <a:solidFill>
                  <a:schemeClr val="bg1"/>
                </a:solidFill>
                <a:latin typeface="Arial Narrow"/>
                <a:ea typeface="Arial"/>
                <a:cs typeface="Arial"/>
              </a:rPr>
              <a:t>Fundamentos</a:t>
            </a:r>
          </a:p>
        </p:txBody>
      </p:sp>
      <p:sp>
        <p:nvSpPr>
          <p:cNvPr id="16387" name="Marcador de contenido 1"/>
          <p:cNvSpPr>
            <a:spLocks noGrp="1"/>
          </p:cNvSpPr>
          <p:nvPr>
            <p:ph idx="1"/>
          </p:nvPr>
        </p:nvSpPr>
        <p:spPr>
          <a:xfrm>
            <a:off x="430243" y="2191177"/>
            <a:ext cx="17425936" cy="7704855"/>
          </a:xfrm>
        </p:spPr>
        <p:txBody>
          <a:bodyPr lIns="137154" tIns="68577" rIns="137154" bIns="68577"/>
          <a:lstStyle/>
          <a:p>
            <a:pPr algn="just">
              <a:buFont typeface="Wingdings"/>
              <a:buChar char="ü"/>
            </a:pPr>
            <a:r>
              <a:rPr sz="4800">
                <a:latin typeface="Arial Narrow"/>
              </a:rPr>
              <a:t>La familia es una categoría histórica (Engels,1976).</a:t>
            </a:r>
          </a:p>
          <a:p>
            <a:pPr algn="just">
              <a:buFont typeface="Wingdings"/>
              <a:buChar char="ü"/>
            </a:pPr>
            <a:endParaRPr/>
          </a:p>
          <a:p>
            <a:pPr algn="just">
              <a:buFont typeface="Wingdings"/>
              <a:buChar char="ü"/>
            </a:pPr>
            <a:r>
              <a:rPr sz="4800">
                <a:latin typeface="Arial Narrow"/>
              </a:rPr>
              <a:t>La educabilidad en la educación desde, durante y para la vida, como principio de la Filosofía de la Educación (Arteaga y Reyes, 2018).</a:t>
            </a:r>
          </a:p>
          <a:p>
            <a:pPr algn="just">
              <a:buFont typeface="Wingdings"/>
              <a:buChar char="ü"/>
            </a:pPr>
            <a:endParaRPr/>
          </a:p>
          <a:p>
            <a:pPr algn="just">
              <a:buFont typeface="Wingdings"/>
              <a:buChar char="ü"/>
            </a:pPr>
            <a:r>
              <a:rPr sz="4800">
                <a:latin typeface="Arial Narrow"/>
              </a:rPr>
              <a:t> El proceso educativo, como proceso de socialización (Arteaga, 2016).</a:t>
            </a:r>
          </a:p>
          <a:p>
            <a:pPr algn="just">
              <a:buFont typeface="Wingdings"/>
              <a:buChar char="ü"/>
            </a:pPr>
            <a:endParaRPr/>
          </a:p>
          <a:p>
            <a:pPr algn="just">
              <a:buFont typeface="Wingdings"/>
              <a:buChar char="ü"/>
            </a:pPr>
            <a:r>
              <a:rPr sz="4800">
                <a:latin typeface="Arial Narrow"/>
              </a:rPr>
              <a:t> La unidad de lo afectivo y lo cognitivo (Vigotsky, 1987),(Bozhovich, 1976), (Domínguez, 2014).</a:t>
            </a:r>
          </a:p>
          <a:p>
            <a:pPr marL="0" indent="0" algn="just">
              <a:buNone/>
            </a:pPr>
            <a:endParaRPr/>
          </a:p>
        </p:txBody>
      </p:sp>
    </p:spTree>
    <p:extLst>
      <p:ext uri="{BB962C8B-B14F-4D97-AF65-F5344CB8AC3E}">
        <p14:creationId xmlns:p14="http://schemas.microsoft.com/office/powerpoint/2010/main" xmlns="" val="22504247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54378" y="751014"/>
            <a:ext cx="11338526" cy="984874"/>
          </a:xfrm>
          <a:prstGeom prst="rect">
            <a:avLst/>
          </a:prstGeom>
          <a:noFill/>
        </p:spPr>
        <p:txBody>
          <a:bodyPr lIns="137151" tIns="68575" rIns="137151" bIns="68575">
            <a:spAutoFit/>
          </a:bodyPr>
          <a:lstStyle/>
          <a:p>
            <a:pPr algn="ctr"/>
            <a:r>
              <a:rPr sz="5500" b="1">
                <a:solidFill>
                  <a:schemeClr val="bg1"/>
                </a:solidFill>
                <a:latin typeface="Arial Narrow"/>
                <a:ea typeface="Arial"/>
                <a:cs typeface="Arial"/>
              </a:rPr>
              <a:t>Fundamentos</a:t>
            </a:r>
          </a:p>
        </p:txBody>
      </p:sp>
      <p:sp>
        <p:nvSpPr>
          <p:cNvPr id="16387" name="Marcador de contenido 1"/>
          <p:cNvSpPr>
            <a:spLocks noGrp="1"/>
          </p:cNvSpPr>
          <p:nvPr>
            <p:ph idx="1"/>
          </p:nvPr>
        </p:nvSpPr>
        <p:spPr>
          <a:xfrm>
            <a:off x="430243" y="2263173"/>
            <a:ext cx="17353926" cy="7488826"/>
          </a:xfrm>
        </p:spPr>
        <p:txBody>
          <a:bodyPr lIns="137154" tIns="68577" rIns="137154" bIns="68577"/>
          <a:lstStyle/>
          <a:p>
            <a:pPr algn="just">
              <a:buFont typeface="Wingdings"/>
              <a:buChar char="ü"/>
            </a:pPr>
            <a:r>
              <a:rPr sz="4800">
                <a:latin typeface="Arial Narrow"/>
              </a:rPr>
              <a:t> La formación como un proceso social y cultural (Fuentes, 2008).</a:t>
            </a:r>
          </a:p>
          <a:p>
            <a:pPr algn="just">
              <a:buFont typeface="Wingdings"/>
              <a:buChar char="ü"/>
            </a:pPr>
            <a:endParaRPr/>
          </a:p>
          <a:p>
            <a:pPr algn="just">
              <a:buFont typeface="Wingdings"/>
              <a:buChar char="ü"/>
            </a:pPr>
            <a:r>
              <a:rPr sz="4800">
                <a:latin typeface="Arial Narrow"/>
              </a:rPr>
              <a:t>La formación como orientación del desarrollo hacia los objetivos de la educación (López, 2003),(Chávez, 2005),(Rodríguez, 2018).</a:t>
            </a:r>
          </a:p>
          <a:p>
            <a:pPr marL="0" indent="0" algn="just">
              <a:buNone/>
            </a:pPr>
            <a:endParaRPr/>
          </a:p>
          <a:p>
            <a:pPr algn="just">
              <a:buFont typeface="Wingdings"/>
              <a:buChar char="ü"/>
            </a:pPr>
            <a:r>
              <a:rPr sz="4800">
                <a:latin typeface="Arial Narrow"/>
              </a:rPr>
              <a:t>Las influencias educativas Bartutis (2015),(Santisteban,2020). </a:t>
            </a:r>
          </a:p>
          <a:p>
            <a:pPr algn="just">
              <a:buFont typeface="Wingdings"/>
              <a:buChar char="ü"/>
            </a:pPr>
            <a:endParaRPr/>
          </a:p>
          <a:p>
            <a:pPr algn="just">
              <a:buFont typeface="Wingdings"/>
              <a:buChar char="ü"/>
            </a:pPr>
            <a:r>
              <a:rPr sz="4800">
                <a:latin typeface="Arial Narrow"/>
              </a:rPr>
              <a:t>La familia como entorno educativo en la construcción de conocimientos y significados (Paéz y Pérez, 2018),(Sánchez y Callejas, 2020).</a:t>
            </a:r>
          </a:p>
          <a:p>
            <a:pPr marL="0" indent="0" algn="just">
              <a:buNone/>
            </a:pPr>
            <a:endParaRPr/>
          </a:p>
          <a:p>
            <a:pPr marL="0" indent="0" algn="just">
              <a:buNone/>
            </a:pPr>
            <a:endParaRPr/>
          </a:p>
          <a:p>
            <a:pPr algn="just">
              <a:buFont typeface="Wingdings"/>
              <a:buChar char="ü"/>
            </a:pPr>
            <a:endParaRPr/>
          </a:p>
          <a:p>
            <a:pPr marL="0" indent="0" algn="just">
              <a:buNone/>
            </a:pPr>
            <a:endParaRPr/>
          </a:p>
        </p:txBody>
      </p:sp>
    </p:spTree>
    <p:extLst>
      <p:ext uri="{BB962C8B-B14F-4D97-AF65-F5344CB8AC3E}">
        <p14:creationId xmlns:p14="http://schemas.microsoft.com/office/powerpoint/2010/main" xmlns="" val="11647151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54378" y="751014"/>
            <a:ext cx="11338526" cy="984874"/>
          </a:xfrm>
          <a:prstGeom prst="rect">
            <a:avLst/>
          </a:prstGeom>
          <a:noFill/>
        </p:spPr>
        <p:txBody>
          <a:bodyPr lIns="137151" tIns="68575" rIns="137151" bIns="68575">
            <a:spAutoFit/>
          </a:bodyPr>
          <a:lstStyle/>
          <a:p>
            <a:pPr algn="ctr"/>
            <a:r>
              <a:rPr sz="5500" b="1">
                <a:solidFill>
                  <a:schemeClr val="bg1"/>
                </a:solidFill>
                <a:latin typeface="Arial Narrow"/>
                <a:ea typeface="Arial"/>
                <a:cs typeface="Arial"/>
              </a:rPr>
              <a:t>Fundamentos</a:t>
            </a:r>
          </a:p>
        </p:txBody>
      </p:sp>
      <p:sp>
        <p:nvSpPr>
          <p:cNvPr id="16387" name="Marcador de contenido 1"/>
          <p:cNvSpPr>
            <a:spLocks noGrp="1"/>
          </p:cNvSpPr>
          <p:nvPr>
            <p:ph idx="1"/>
          </p:nvPr>
        </p:nvSpPr>
        <p:spPr>
          <a:xfrm>
            <a:off x="502239" y="2479202"/>
            <a:ext cx="16955411" cy="6696749"/>
          </a:xfrm>
        </p:spPr>
        <p:txBody>
          <a:bodyPr lIns="137154" tIns="68577" rIns="137154" bIns="68577"/>
          <a:lstStyle/>
          <a:p>
            <a:pPr algn="just">
              <a:buFont typeface="Wingdings"/>
              <a:buChar char="ü"/>
            </a:pPr>
            <a:r>
              <a:rPr sz="4800">
                <a:latin typeface="Arial Narrow"/>
              </a:rPr>
              <a:t>La educación para la vida (Martí, 1961), (Reyes, 2023).</a:t>
            </a:r>
          </a:p>
          <a:p>
            <a:pPr algn="just">
              <a:buFont typeface="Wingdings"/>
              <a:buChar char="ü"/>
            </a:pPr>
            <a:endParaRPr/>
          </a:p>
          <a:p>
            <a:pPr algn="just">
              <a:buFont typeface="Wingdings"/>
              <a:buChar char="ü"/>
            </a:pPr>
            <a:r>
              <a:rPr sz="4800">
                <a:latin typeface="Arial Narrow"/>
              </a:rPr>
              <a:t> Los pilares de la educación ante las condiciones de la sociedad (Delors, 1996), (Torroella, 2002), (UNESCO, 2016).</a:t>
            </a:r>
          </a:p>
          <a:p>
            <a:pPr algn="just">
              <a:buFont typeface="Wingdings"/>
              <a:buChar char="ü"/>
            </a:pPr>
            <a:endParaRPr/>
          </a:p>
          <a:p>
            <a:pPr algn="just">
              <a:buFont typeface="Wingdings"/>
              <a:buChar char="ü"/>
            </a:pPr>
            <a:r>
              <a:rPr sz="4800">
                <a:latin typeface="Arial Narrow"/>
              </a:rPr>
              <a:t> Papel de la escuela en la formación de valores a partir de transformaciones en el trabajo educativo (Báxter, 2008). </a:t>
            </a:r>
          </a:p>
        </p:txBody>
      </p:sp>
    </p:spTree>
    <p:extLst>
      <p:ext uri="{BB962C8B-B14F-4D97-AF65-F5344CB8AC3E}">
        <p14:creationId xmlns:p14="http://schemas.microsoft.com/office/powerpoint/2010/main" xmlns="" val="42767997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CuadroTexto"/>
          <p:cNvSpPr txBox="1">
            <a:spLocks noChangeArrowheads="1"/>
          </p:cNvSpPr>
          <p:nvPr/>
        </p:nvSpPr>
        <p:spPr bwMode="auto">
          <a:xfrm>
            <a:off x="3400131" y="704845"/>
            <a:ext cx="11338526" cy="98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37151" tIns="68575" rIns="137151" bIns="6857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sz="5500" b="1">
                <a:solidFill>
                  <a:schemeClr val="bg1"/>
                </a:solidFill>
                <a:latin typeface="Arial Narrow"/>
                <a:ea typeface="Arial"/>
                <a:cs typeface="Arial"/>
              </a:rPr>
              <a:t>Categorías esenciales</a:t>
            </a:r>
          </a:p>
        </p:txBody>
      </p:sp>
      <p:sp>
        <p:nvSpPr>
          <p:cNvPr id="22531" name="CuadroTexto 1"/>
          <p:cNvSpPr txBox="1">
            <a:spLocks noChangeArrowheads="1"/>
          </p:cNvSpPr>
          <p:nvPr/>
        </p:nvSpPr>
        <p:spPr bwMode="auto">
          <a:xfrm>
            <a:off x="602405" y="2659860"/>
            <a:ext cx="17103030" cy="5355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37151" tIns="68575" rIns="137151" bIns="6857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r>
              <a:rPr sz="4200" b="1">
                <a:latin typeface="Arial Narrow"/>
                <a:cs typeface="Arial"/>
              </a:rPr>
              <a:t>Formación profesional</a:t>
            </a:r>
          </a:p>
          <a:p>
            <a:pPr algn="just">
              <a:lnSpc>
                <a:spcPct val="150000"/>
              </a:lnSpc>
              <a:spcBef>
                <a:spcPts val="1500"/>
              </a:spcBef>
              <a:spcAft>
                <a:spcPts val="1200"/>
              </a:spcAft>
            </a:pPr>
            <a:r>
              <a:rPr sz="4200">
                <a:latin typeface="Arial Narrow"/>
              </a:rPr>
              <a:t>Proceso organizado y dirigido de forma ascendente que marca la actitud ante tareas profesionales y su desarrollo creativo ante la complejidad y exigencias sociales, se despliega la doble funcionalidad en la formación para sí y para la profesión (…)</a:t>
            </a:r>
          </a:p>
          <a:p>
            <a:pPr algn="r">
              <a:lnSpc>
                <a:spcPct val="150000"/>
              </a:lnSpc>
              <a:spcBef>
                <a:spcPts val="1500"/>
              </a:spcBef>
              <a:spcAft>
                <a:spcPts val="1200"/>
              </a:spcAft>
            </a:pPr>
            <a:r>
              <a:rPr sz="4200">
                <a:latin typeface="Arial Narrow"/>
                <a:cs typeface="Arial"/>
              </a:rPr>
              <a:t>(Díaz y Pérez, 2021) </a:t>
            </a:r>
          </a:p>
        </p:txBody>
      </p:sp>
    </p:spTree>
    <p:extLst>
      <p:ext uri="{BB962C8B-B14F-4D97-AF65-F5344CB8AC3E}">
        <p14:creationId xmlns:p14="http://schemas.microsoft.com/office/powerpoint/2010/main" xmlns="" val="207783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CuadroTexto"/>
          <p:cNvSpPr txBox="1">
            <a:spLocks noChangeArrowheads="1"/>
          </p:cNvSpPr>
          <p:nvPr/>
        </p:nvSpPr>
        <p:spPr bwMode="auto">
          <a:xfrm>
            <a:off x="3400131" y="678656"/>
            <a:ext cx="11338526" cy="98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37151" tIns="68575" rIns="137151" bIns="6857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sz="5500" b="1">
                <a:solidFill>
                  <a:schemeClr val="bg1"/>
                </a:solidFill>
                <a:latin typeface="Arial Narrow"/>
                <a:ea typeface="Arial"/>
                <a:cs typeface="Arial"/>
              </a:rPr>
              <a:t>Categorías esenciales</a:t>
            </a:r>
          </a:p>
        </p:txBody>
      </p:sp>
      <p:sp>
        <p:nvSpPr>
          <p:cNvPr id="23555" name="CuadroTexto 1"/>
          <p:cNvSpPr txBox="1">
            <a:spLocks noChangeArrowheads="1"/>
          </p:cNvSpPr>
          <p:nvPr/>
        </p:nvSpPr>
        <p:spPr bwMode="auto">
          <a:xfrm>
            <a:off x="516680" y="2447920"/>
            <a:ext cx="17103030" cy="5032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37151" tIns="68575" rIns="137151" bIns="6857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r>
              <a:rPr sz="4200" b="1">
                <a:latin typeface="Arial Narrow"/>
                <a:cs typeface="Arial"/>
              </a:rPr>
              <a:t>Relación universidad-familia</a:t>
            </a:r>
          </a:p>
          <a:p>
            <a:pPr algn="just">
              <a:lnSpc>
                <a:spcPct val="150000"/>
              </a:lnSpc>
              <a:spcBef>
                <a:spcPts val="1500"/>
              </a:spcBef>
              <a:spcAft>
                <a:spcPts val="1200"/>
              </a:spcAft>
            </a:pPr>
            <a:r>
              <a:rPr sz="4200">
                <a:latin typeface="Arial Narrow"/>
              </a:rPr>
              <a:t>Proceso de socialización abierta y complementaria entre sí, con posibilidad de recibir influencia el uno del otro, de otros agentes externos y de los cambios sociales que están directamente relacionados con el ambiente. </a:t>
            </a:r>
          </a:p>
          <a:p>
            <a:pPr algn="r"/>
            <a:r>
              <a:rPr sz="4200">
                <a:latin typeface="Arial Narrow"/>
              </a:rPr>
              <a:t>(Sánchez y Callejas, 2020)</a:t>
            </a:r>
          </a:p>
        </p:txBody>
      </p:sp>
    </p:spTree>
    <p:extLst>
      <p:ext uri="{BB962C8B-B14F-4D97-AF65-F5344CB8AC3E}">
        <p14:creationId xmlns:p14="http://schemas.microsoft.com/office/powerpoint/2010/main" xmlns="" val="19434222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0976C63B-FC0E-4F1E-87FE-F697D0F858A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696" y="0"/>
            <a:ext cx="18286409" cy="10931709"/>
          </a:xfrm>
          <a:prstGeom prst="rect">
            <a:avLst/>
          </a:prstGeom>
        </p:spPr>
      </p:pic>
      <p:sp>
        <p:nvSpPr>
          <p:cNvPr id="4" name="3 Rectángulo"/>
          <p:cNvSpPr/>
          <p:nvPr/>
        </p:nvSpPr>
        <p:spPr>
          <a:xfrm>
            <a:off x="-21696" y="318957"/>
            <a:ext cx="15522884" cy="10248960"/>
          </a:xfrm>
          <a:prstGeom prst="rect">
            <a:avLst/>
          </a:prstGeom>
        </p:spPr>
        <p:txBody>
          <a:bodyPr wrap="square">
            <a:spAutoFit/>
          </a:bodyPr>
          <a:lstStyle/>
          <a:p>
            <a:pPr algn="ctr"/>
            <a:r>
              <a:rPr sz="4800" b="1">
                <a:solidFill>
                  <a:schemeClr val="bg1"/>
                </a:solidFill>
                <a:cs typeface="Arial"/>
              </a:rPr>
              <a:t/>
            </a:r>
            <a:br>
              <a:rPr sz="4800" b="1">
                <a:solidFill>
                  <a:schemeClr val="bg1"/>
                </a:solidFill>
                <a:cs typeface="Arial"/>
              </a:rPr>
            </a:br>
            <a:r>
              <a:rPr sz="4800" b="1">
                <a:solidFill>
                  <a:schemeClr val="bg1"/>
                </a:solidFill>
                <a:cs typeface="Arial"/>
              </a:rPr>
              <a:t/>
            </a:r>
            <a:br>
              <a:rPr sz="4800" b="1">
                <a:solidFill>
                  <a:schemeClr val="bg1"/>
                </a:solidFill>
                <a:cs typeface="Arial"/>
              </a:rPr>
            </a:br>
            <a:endParaRPr lang="es-ES" sz="4800" b="1" dirty="0" smtClean="0">
              <a:solidFill>
                <a:schemeClr val="bg1"/>
              </a:solidFill>
              <a:cs typeface="Arial"/>
            </a:endParaRPr>
          </a:p>
          <a:p>
            <a:pPr algn="ctr"/>
            <a:endParaRPr lang="es-ES" sz="4800" b="1" dirty="0" smtClean="0">
              <a:solidFill>
                <a:schemeClr val="bg1"/>
              </a:solidFill>
              <a:latin typeface="Arial Narrow"/>
              <a:cs typeface="Arial"/>
            </a:endParaRPr>
          </a:p>
          <a:p>
            <a:pPr algn="ctr"/>
            <a:endParaRPr lang="es-ES" sz="4800" b="1" dirty="0" smtClean="0">
              <a:solidFill>
                <a:schemeClr val="bg1"/>
              </a:solidFill>
              <a:latin typeface="Arial Narrow"/>
              <a:cs typeface="Arial"/>
            </a:endParaRPr>
          </a:p>
          <a:p>
            <a:pPr algn="ctr"/>
            <a:r>
              <a:rPr lang="es-ES" sz="4400" b="1" dirty="0" smtClean="0">
                <a:solidFill>
                  <a:schemeClr val="bg1"/>
                </a:solidFill>
                <a:latin typeface="Arial Narrow"/>
                <a:cs typeface="Arial"/>
              </a:rPr>
              <a:t>IMPACTO DE LA </a:t>
            </a:r>
            <a:r>
              <a:rPr sz="4400" b="1" smtClean="0">
                <a:solidFill>
                  <a:schemeClr val="bg1"/>
                </a:solidFill>
                <a:latin typeface="Arial Narrow"/>
                <a:cs typeface="Arial"/>
              </a:rPr>
              <a:t>RELACIÓN </a:t>
            </a:r>
            <a:r>
              <a:rPr sz="4400" b="1">
                <a:solidFill>
                  <a:schemeClr val="bg1"/>
                </a:solidFill>
                <a:latin typeface="Arial Narrow"/>
                <a:cs typeface="Arial"/>
              </a:rPr>
              <a:t>UNIVERSIDAD-FAMILIAS EN LA FORMACIÓN DE PROFESIONALES </a:t>
            </a:r>
            <a:r>
              <a:rPr sz="4400" b="1" smtClean="0">
                <a:solidFill>
                  <a:schemeClr val="bg1"/>
                </a:solidFill>
                <a:latin typeface="Arial Narrow"/>
                <a:cs typeface="Arial"/>
              </a:rPr>
              <a:t>E</a:t>
            </a:r>
            <a:r>
              <a:rPr lang="es-ES" sz="4400" b="1" dirty="0" smtClean="0">
                <a:solidFill>
                  <a:schemeClr val="bg1"/>
                </a:solidFill>
                <a:latin typeface="Arial Narrow"/>
                <a:cs typeface="Arial"/>
              </a:rPr>
              <a:t>N</a:t>
            </a:r>
            <a:r>
              <a:rPr sz="4400" b="1" smtClean="0">
                <a:solidFill>
                  <a:schemeClr val="bg1"/>
                </a:solidFill>
                <a:latin typeface="Arial Narrow"/>
                <a:cs typeface="Arial"/>
              </a:rPr>
              <a:t> </a:t>
            </a:r>
            <a:endParaRPr sz="4400" b="1">
              <a:solidFill>
                <a:schemeClr val="bg1"/>
              </a:solidFill>
              <a:latin typeface="Arial Narrow"/>
              <a:cs typeface="Arial"/>
            </a:endParaRPr>
          </a:p>
          <a:p>
            <a:pPr algn="ctr"/>
            <a:r>
              <a:rPr sz="4400" b="1" smtClean="0">
                <a:solidFill>
                  <a:schemeClr val="bg1"/>
                </a:solidFill>
                <a:latin typeface="Arial Narrow"/>
                <a:cs typeface="Arial"/>
              </a:rPr>
              <a:t>PEDAGIGÍA-PSICOLOGÍA</a:t>
            </a:r>
            <a:endParaRPr lang="es-ES" sz="4400" b="1" dirty="0" smtClean="0">
              <a:solidFill>
                <a:schemeClr val="bg1"/>
              </a:solidFill>
              <a:latin typeface="Arial Narrow"/>
              <a:cs typeface="Arial"/>
            </a:endParaRPr>
          </a:p>
          <a:p>
            <a:pPr algn="ctr"/>
            <a:endParaRPr sz="4400" b="1">
              <a:solidFill>
                <a:schemeClr val="bg1"/>
              </a:solidFill>
              <a:latin typeface="Arial Narrow"/>
              <a:cs typeface="Arial"/>
            </a:endParaRPr>
          </a:p>
          <a:p>
            <a:pPr algn="just"/>
            <a:endParaRPr/>
          </a:p>
          <a:p>
            <a:pPr algn="just"/>
            <a:r>
              <a:rPr sz="4400" b="1" smtClean="0">
                <a:solidFill>
                  <a:schemeClr val="bg1"/>
                </a:solidFill>
                <a:latin typeface="Arial Narrow"/>
                <a:cs typeface="Arial"/>
              </a:rPr>
              <a:t>Lic</a:t>
            </a:r>
            <a:r>
              <a:rPr sz="4400" b="1">
                <a:solidFill>
                  <a:schemeClr val="bg1"/>
                </a:solidFill>
                <a:latin typeface="Arial Narrow"/>
                <a:cs typeface="Arial"/>
              </a:rPr>
              <a:t>. Yuniela Comendador González</a:t>
            </a:r>
          </a:p>
          <a:p>
            <a:pPr algn="just"/>
            <a:r>
              <a:rPr lang="es-ES" sz="4400" b="1" dirty="0" smtClean="0">
                <a:solidFill>
                  <a:schemeClr val="bg1"/>
                </a:solidFill>
                <a:latin typeface="Arial Narrow"/>
                <a:cs typeface="Arial"/>
              </a:rPr>
              <a:t>Dr.C</a:t>
            </a:r>
            <a:r>
              <a:rPr lang="es-ES" sz="4400" b="1" dirty="0" smtClean="0">
                <a:solidFill>
                  <a:schemeClr val="bg1"/>
                </a:solidFill>
                <a:latin typeface="Arial Narrow"/>
                <a:cs typeface="Arial"/>
              </a:rPr>
              <a:t>. </a:t>
            </a:r>
            <a:r>
              <a:rPr sz="4400" b="1" smtClean="0">
                <a:solidFill>
                  <a:schemeClr val="bg1"/>
                </a:solidFill>
                <a:latin typeface="Arial Narrow"/>
                <a:cs typeface="Arial"/>
              </a:rPr>
              <a:t>Pablo </a:t>
            </a:r>
            <a:r>
              <a:rPr sz="4400" b="1">
                <a:solidFill>
                  <a:schemeClr val="bg1"/>
                </a:solidFill>
                <a:latin typeface="Arial Narrow"/>
                <a:cs typeface="Arial"/>
              </a:rPr>
              <a:t>Raúl Mas </a:t>
            </a:r>
            <a:r>
              <a:rPr sz="4400" b="1" smtClean="0">
                <a:solidFill>
                  <a:schemeClr val="bg1"/>
                </a:solidFill>
                <a:latin typeface="Arial Narrow"/>
                <a:cs typeface="Arial"/>
              </a:rPr>
              <a:t>Sánchez</a:t>
            </a:r>
            <a:endParaRPr sz="4400" b="1">
              <a:solidFill>
                <a:schemeClr val="bg1"/>
              </a:solidFill>
              <a:latin typeface="Arial Narrow"/>
              <a:cs typeface="Arial"/>
            </a:endParaRPr>
          </a:p>
          <a:p>
            <a:pPr algn="just"/>
            <a:endParaRPr sz="4400" b="1">
              <a:solidFill>
                <a:schemeClr val="bg1"/>
              </a:solidFill>
              <a:latin typeface="Arial Narrow"/>
              <a:cs typeface="Arial"/>
            </a:endParaRPr>
          </a:p>
          <a:p>
            <a:pPr algn="just"/>
            <a:endParaRPr/>
          </a:p>
          <a:p>
            <a:pPr algn="ctr"/>
            <a:r>
              <a:rPr sz="4000" b="1">
                <a:solidFill>
                  <a:schemeClr val="bg1"/>
                </a:solidFill>
                <a:latin typeface="Arial Narrow"/>
                <a:cs typeface="Arial"/>
              </a:rPr>
              <a:t>Las Tunas, 2024</a:t>
            </a:r>
          </a:p>
          <a:p>
            <a:pPr algn="ctr"/>
            <a:endParaRPr/>
          </a:p>
          <a:p>
            <a:pPr marL="2686050" indent="-2686050" algn="just"/>
            <a:endParaRPr/>
          </a:p>
        </p:txBody>
      </p:sp>
    </p:spTree>
    <p:extLst>
      <p:ext uri="{BB962C8B-B14F-4D97-AF65-F5344CB8AC3E}">
        <p14:creationId xmlns:p14="http://schemas.microsoft.com/office/powerpoint/2010/main" xmlns="" val="247701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37161" y="7303744"/>
            <a:ext cx="17137898" cy="2463491"/>
          </a:xfrm>
          <a:prstGeom prst="rect">
            <a:avLst/>
          </a:prstGeom>
          <a:noFill/>
        </p:spPr>
        <p:txBody>
          <a:bodyPr wrap="square" rtlCol="0">
            <a:spAutoFit/>
          </a:bodyPr>
          <a:lstStyle/>
          <a:p>
            <a:pPr marL="457200" indent="-457200" algn="just">
              <a:lnSpc>
                <a:spcPct val="107000"/>
              </a:lnSpc>
              <a:buFont typeface="Wingdings"/>
              <a:buChar char="ü"/>
            </a:pPr>
            <a:r>
              <a:rPr sz="3200">
                <a:latin typeface="Arial Narrow"/>
                <a:ea typeface="Arial"/>
                <a:cs typeface="Arial"/>
              </a:rPr>
              <a:t> </a:t>
            </a:r>
            <a:r>
              <a:rPr sz="3600">
                <a:latin typeface="Arial Narrow"/>
                <a:ea typeface="Arial"/>
                <a:cs typeface="Arial"/>
              </a:rPr>
              <a:t>Constitución de la República de Cuba (2019), Artículo 73. </a:t>
            </a:r>
          </a:p>
          <a:p>
            <a:pPr marL="457200" indent="-457200" algn="just">
              <a:lnSpc>
                <a:spcPct val="107000"/>
              </a:lnSpc>
              <a:buFont typeface="Wingdings"/>
              <a:buChar char="ü"/>
            </a:pPr>
            <a:r>
              <a:rPr sz="3600">
                <a:latin typeface="Arial Narrow"/>
                <a:ea typeface="Arial"/>
                <a:cs typeface="Arial"/>
              </a:rPr>
              <a:t> La Política Social de los Lineamientos del 8vo Congreso del Partido Comunista de Cuba (2021-2026), Artículo 91.</a:t>
            </a:r>
          </a:p>
          <a:p>
            <a:pPr marL="457200" indent="-457200" algn="just">
              <a:lnSpc>
                <a:spcPct val="107000"/>
              </a:lnSpc>
              <a:buFont typeface="Wingdings"/>
              <a:buChar char="ü"/>
            </a:pPr>
            <a:r>
              <a:rPr sz="3600">
                <a:latin typeface="Arial Narrow"/>
                <a:ea typeface="Arial"/>
                <a:cs typeface="Arial"/>
              </a:rPr>
              <a:t> Código de las familias de la República de Cuba, Artículo 2. </a:t>
            </a:r>
          </a:p>
        </p:txBody>
      </p:sp>
      <p:sp>
        <p:nvSpPr>
          <p:cNvPr id="5" name="2 CuadroTexto"/>
          <p:cNvSpPr txBox="1">
            <a:spLocks noChangeArrowheads="1"/>
          </p:cNvSpPr>
          <p:nvPr/>
        </p:nvSpPr>
        <p:spPr bwMode="auto">
          <a:xfrm>
            <a:off x="4318675" y="692497"/>
            <a:ext cx="8280917" cy="93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sz="5500" b="1">
                <a:solidFill>
                  <a:schemeClr val="bg1"/>
                </a:solidFill>
                <a:latin typeface="Arial Narrow"/>
                <a:ea typeface="Arial"/>
                <a:cs typeface="Arial"/>
              </a:rPr>
              <a:t>Documentos normativos</a:t>
            </a:r>
          </a:p>
        </p:txBody>
      </p:sp>
      <p:pic>
        <p:nvPicPr>
          <p:cNvPr id="7" name="Picture 6"/>
          <p:cNvPicPr>
            <a:picLocks noChangeAspect="1" noChangeArrowheads="1"/>
          </p:cNvPicPr>
          <p:nvPr/>
        </p:nvPicPr>
        <p:blipFill>
          <a:blip r:embed="rId2" cstate="print"/>
          <a:srcRect/>
          <a:stretch>
            <a:fillRect/>
          </a:stretch>
        </p:blipFill>
        <p:spPr bwMode="auto">
          <a:xfrm>
            <a:off x="1006306" y="2767240"/>
            <a:ext cx="2736307" cy="41244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Imagen 2"/>
          <p:cNvPicPr>
            <a:picLocks noChangeAspect="1"/>
          </p:cNvPicPr>
          <p:nvPr/>
        </p:nvPicPr>
        <p:blipFill>
          <a:blip r:embed="rId3"/>
          <a:srcRect/>
          <a:stretch>
            <a:fillRect/>
          </a:stretch>
        </p:blipFill>
        <p:spPr bwMode="auto">
          <a:xfrm>
            <a:off x="7235000" y="2767240"/>
            <a:ext cx="3600394" cy="40962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3319675" y="2471011"/>
            <a:ext cx="3380849" cy="4392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35492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28657" y="2767240"/>
            <a:ext cx="10667474" cy="6186306"/>
          </a:xfrm>
          <a:prstGeom prst="rect">
            <a:avLst/>
          </a:prstGeom>
          <a:noFill/>
        </p:spPr>
        <p:txBody>
          <a:bodyPr wrap="square" rtlCol="0">
            <a:spAutoFit/>
          </a:bodyPr>
          <a:lstStyle/>
          <a:p>
            <a:pPr algn="just">
              <a:lnSpc>
                <a:spcPct val="150000"/>
              </a:lnSpc>
            </a:pPr>
            <a:r>
              <a:rPr sz="4400">
                <a:latin typeface="Arial Narrow"/>
                <a:cs typeface="Arial"/>
              </a:rPr>
              <a:t>Concibe a este especialista en la orientación a sujetos individuales y colectivos en función de su formación y desarrollo en los contextos donde despliega su labor de orientación educativa a estudiantes, familias y comunidades. </a:t>
            </a:r>
          </a:p>
          <a:p>
            <a:pPr algn="r">
              <a:lnSpc>
                <a:spcPct val="150000"/>
              </a:lnSpc>
            </a:pPr>
            <a:r>
              <a:rPr sz="4400">
                <a:latin typeface="Arial Narrow"/>
                <a:cs typeface="Arial"/>
              </a:rPr>
              <a:t>(Ministerio de Educación Superior, 2016, p. 5)</a:t>
            </a:r>
          </a:p>
        </p:txBody>
      </p:sp>
      <p:sp>
        <p:nvSpPr>
          <p:cNvPr id="5" name="2 CuadroTexto"/>
          <p:cNvSpPr txBox="1">
            <a:spLocks noChangeArrowheads="1"/>
          </p:cNvSpPr>
          <p:nvPr/>
        </p:nvSpPr>
        <p:spPr bwMode="auto">
          <a:xfrm>
            <a:off x="671972" y="351187"/>
            <a:ext cx="12313369" cy="2416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sz="4800" b="1">
                <a:solidFill>
                  <a:schemeClr val="bg1"/>
                </a:solidFill>
                <a:latin typeface="Arial Narrow"/>
                <a:ea typeface="Arial"/>
                <a:cs typeface="Arial"/>
              </a:rPr>
              <a:t>Modelo del Profesional de la carrera </a:t>
            </a:r>
          </a:p>
          <a:p>
            <a:pPr algn="ctr"/>
            <a:r>
              <a:rPr sz="4800" b="1">
                <a:solidFill>
                  <a:schemeClr val="bg1"/>
                </a:solidFill>
                <a:latin typeface="Arial Narrow"/>
                <a:ea typeface="Arial"/>
                <a:cs typeface="Arial"/>
              </a:rPr>
              <a:t>Pedagogía-Psicología</a:t>
            </a:r>
          </a:p>
          <a:p>
            <a:pPr algn="ctr"/>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1972" y="2191177"/>
            <a:ext cx="5878943" cy="7200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7254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66339" y="606995"/>
            <a:ext cx="10631169" cy="1224134"/>
          </a:xfrm>
        </p:spPr>
        <p:txBody>
          <a:bodyPr>
            <a:noAutofit/>
          </a:bodyPr>
          <a:lstStyle/>
          <a:p>
            <a:r>
              <a:rPr sz="5500" b="1">
                <a:solidFill>
                  <a:schemeClr val="bg1"/>
                </a:solidFill>
                <a:latin typeface="Arial Narrow"/>
                <a:ea typeface="Arial"/>
                <a:cs typeface="Arial"/>
              </a:rPr>
              <a:t>Manifestaciones de insuficiencias</a:t>
            </a:r>
          </a:p>
        </p:txBody>
      </p:sp>
      <p:sp>
        <p:nvSpPr>
          <p:cNvPr id="3" name="2 CuadroTexto"/>
          <p:cNvSpPr txBox="1"/>
          <p:nvPr/>
        </p:nvSpPr>
        <p:spPr>
          <a:xfrm>
            <a:off x="646258" y="2623221"/>
            <a:ext cx="16993892" cy="6647329"/>
          </a:xfrm>
          <a:prstGeom prst="rect">
            <a:avLst/>
          </a:prstGeom>
          <a:noFill/>
        </p:spPr>
        <p:txBody>
          <a:bodyPr wrap="square" rtlCol="0">
            <a:spAutoFit/>
          </a:bodyPr>
          <a:lstStyle/>
          <a:p>
            <a:pPr marL="457200" indent="-457200">
              <a:lnSpc>
                <a:spcPct val="150000"/>
              </a:lnSpc>
              <a:buFont typeface="Wingdings"/>
              <a:buChar char="ü"/>
            </a:pPr>
            <a:r>
              <a:rPr sz="4400">
                <a:ea typeface="Calibri"/>
                <a:cs typeface="Times New Roman"/>
              </a:rPr>
              <a:t> </a:t>
            </a:r>
            <a:r>
              <a:rPr sz="4400">
                <a:latin typeface="Arial Narrow"/>
              </a:rPr>
              <a:t>Dificultades en el proceso educativo de la universidad para el trabajo con las familias.</a:t>
            </a:r>
          </a:p>
          <a:p>
            <a:pPr marL="457200" indent="-457200">
              <a:lnSpc>
                <a:spcPct val="150000"/>
              </a:lnSpc>
              <a:buFont typeface="Wingdings"/>
              <a:buChar char="ü"/>
            </a:pPr>
            <a:r>
              <a:rPr sz="4400">
                <a:latin typeface="Arial Narrow"/>
              </a:rPr>
              <a:t>Limitada responsabilidad de las familias en el proceso formativo de los profesionales en formación.</a:t>
            </a:r>
          </a:p>
          <a:p>
            <a:pPr marL="457200" indent="-457200">
              <a:lnSpc>
                <a:spcPct val="150000"/>
              </a:lnSpc>
              <a:buFont typeface="Wingdings"/>
              <a:buChar char="ü"/>
            </a:pPr>
            <a:r>
              <a:rPr sz="4400">
                <a:latin typeface="Arial Narrow"/>
              </a:rPr>
              <a:t>Dificultades en la interacción que se establece entre las familias y la universidad.</a:t>
            </a:r>
          </a:p>
          <a:p>
            <a:pPr marL="547375" indent="-457200" algn="just">
              <a:lnSpc>
                <a:spcPct val="107000"/>
              </a:lnSpc>
              <a:spcAft>
                <a:spcPts val="0"/>
              </a:spcAft>
              <a:buFont typeface="Wingdings"/>
              <a:buChar char="ü"/>
            </a:pPr>
            <a:endParaRPr/>
          </a:p>
        </p:txBody>
      </p:sp>
    </p:spTree>
    <p:extLst>
      <p:ext uri="{BB962C8B-B14F-4D97-AF65-F5344CB8AC3E}">
        <p14:creationId xmlns:p14="http://schemas.microsoft.com/office/powerpoint/2010/main" xmlns="" val="2052766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0375" y="823024"/>
            <a:ext cx="12025331" cy="1131140"/>
          </a:xfrm>
        </p:spPr>
        <p:txBody>
          <a:bodyPr>
            <a:noAutofit/>
          </a:bodyPr>
          <a:lstStyle/>
          <a:p>
            <a:pPr marL="90175">
              <a:lnSpc>
                <a:spcPct val="107000"/>
              </a:lnSpc>
              <a:spcBef>
                <a:spcPts val="0"/>
              </a:spcBef>
            </a:pPr>
            <a:r>
              <a:rPr sz="5500" b="1">
                <a:solidFill>
                  <a:schemeClr val="bg1"/>
                </a:solidFill>
                <a:latin typeface="Arial Narrow"/>
                <a:ea typeface="Arial"/>
                <a:cs typeface="Arial"/>
              </a:rPr>
              <a:t>Manifestaciones de la contradicción</a:t>
            </a:r>
          </a:p>
        </p:txBody>
      </p:sp>
      <p:sp>
        <p:nvSpPr>
          <p:cNvPr id="9" name="AutoShape 4"/>
          <p:cNvSpPr>
            <a:spLocks noChangeArrowheads="1"/>
          </p:cNvSpPr>
          <p:nvPr/>
        </p:nvSpPr>
        <p:spPr bwMode="auto">
          <a:xfrm>
            <a:off x="10871392" y="4279399"/>
            <a:ext cx="6624739" cy="4824542"/>
          </a:xfrm>
          <a:prstGeom prst="roundRect">
            <a:avLst>
              <a:gd name="adj" fmla="val 4968"/>
            </a:avLst>
          </a:prstGeom>
          <a:solidFill>
            <a:srgbClr val="FFFFFF">
              <a:alpha val="4705"/>
            </a:srgbClr>
          </a:solidFill>
          <a:ln w="38100">
            <a:solidFill>
              <a:srgbClr val="000000"/>
            </a:solidFill>
            <a:round/>
            <a:headEnd/>
            <a:tailEnd/>
          </a:ln>
        </p:spPr>
        <p:txBody>
          <a:bodyPr lIns="0" tIns="46800" rIns="0" anchor="ctr"/>
          <a:lstStyle/>
          <a:p>
            <a:pPr marL="90482" marR="0" indent="0" algn="just">
              <a:lnSpc>
                <a:spcPct val="150000"/>
              </a:lnSpc>
              <a:spcBef>
                <a:spcPct val="50000"/>
              </a:spcBef>
              <a:spcAft>
                <a:spcPts val="0"/>
              </a:spcAft>
              <a:buNone/>
            </a:pPr>
            <a:r>
              <a:rPr sz="3600">
                <a:solidFill>
                  <a:srgbClr val="000000"/>
                </a:solidFill>
                <a:latin typeface="Arial Narrow"/>
                <a:cs typeface="Times New Roman"/>
              </a:rPr>
              <a:t>El limitado trabajo por integrar las influencias educativas de la relación universidad-familias en la formación de profesionales de Pedagogía-Psicología. </a:t>
            </a:r>
          </a:p>
        </p:txBody>
      </p:sp>
      <p:sp>
        <p:nvSpPr>
          <p:cNvPr id="11" name="AutoShape 4"/>
          <p:cNvSpPr>
            <a:spLocks noChangeArrowheads="1"/>
          </p:cNvSpPr>
          <p:nvPr/>
        </p:nvSpPr>
        <p:spPr bwMode="auto">
          <a:xfrm>
            <a:off x="574248" y="4279399"/>
            <a:ext cx="6912764" cy="4824542"/>
          </a:xfrm>
          <a:prstGeom prst="roundRect">
            <a:avLst>
              <a:gd name="adj" fmla="val 4625"/>
            </a:avLst>
          </a:prstGeom>
          <a:solidFill>
            <a:srgbClr val="FFFFFF">
              <a:alpha val="4705"/>
            </a:srgbClr>
          </a:solidFill>
          <a:ln w="38100">
            <a:solidFill>
              <a:srgbClr val="000000"/>
            </a:solidFill>
            <a:round/>
            <a:headEnd/>
            <a:tailEnd/>
          </a:ln>
        </p:spPr>
        <p:txBody>
          <a:bodyPr lIns="0" tIns="46800" rIns="0" anchor="ctr"/>
          <a:lstStyle/>
          <a:p>
            <a:pPr algn="just">
              <a:lnSpc>
                <a:spcPct val="150000"/>
              </a:lnSpc>
              <a:spcBef>
                <a:spcPct val="50000"/>
              </a:spcBef>
              <a:buClr>
                <a:srgbClr val="000000"/>
              </a:buClr>
            </a:pPr>
            <a:r>
              <a:rPr sz="4000">
                <a:solidFill>
                  <a:srgbClr val="000000"/>
                </a:solidFill>
                <a:latin typeface="Arial Narrow"/>
                <a:cs typeface="Times New Roman"/>
              </a:rPr>
              <a:t>Vínculo de los aspectos educativos e instructivos durante el proceso de formación a partir de las potencialidades que brinda la sociedad.</a:t>
            </a:r>
          </a:p>
        </p:txBody>
      </p:sp>
      <p:sp>
        <p:nvSpPr>
          <p:cNvPr id="13" name="CuadroTexto 2"/>
          <p:cNvSpPr txBox="1">
            <a:spLocks noChangeArrowheads="1"/>
          </p:cNvSpPr>
          <p:nvPr/>
        </p:nvSpPr>
        <p:spPr bwMode="auto">
          <a:xfrm>
            <a:off x="1193801" y="3223966"/>
            <a:ext cx="5517877" cy="769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sz="4400" b="1">
                <a:latin typeface="Arial Narrow"/>
                <a:cs typeface="Arial"/>
              </a:rPr>
              <a:t>Situación deseada</a:t>
            </a:r>
          </a:p>
        </p:txBody>
      </p:sp>
      <p:sp>
        <p:nvSpPr>
          <p:cNvPr id="14" name="CuadroTexto 5"/>
          <p:cNvSpPr txBox="1">
            <a:spLocks noChangeArrowheads="1"/>
          </p:cNvSpPr>
          <p:nvPr/>
        </p:nvSpPr>
        <p:spPr bwMode="auto">
          <a:xfrm>
            <a:off x="12167536" y="3223966"/>
            <a:ext cx="4176456" cy="769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sz="4400" b="1">
                <a:latin typeface="Arial Narrow"/>
                <a:cs typeface="Arial"/>
              </a:rPr>
              <a:t>Situación real</a:t>
            </a:r>
          </a:p>
        </p:txBody>
      </p:sp>
      <p:sp>
        <p:nvSpPr>
          <p:cNvPr id="15" name="14 Flecha derecha"/>
          <p:cNvSpPr/>
          <p:nvPr/>
        </p:nvSpPr>
        <p:spPr>
          <a:xfrm>
            <a:off x="7703041" y="5926117"/>
            <a:ext cx="1440163" cy="471487"/>
          </a:xfrm>
          <a:prstGeom prst="rightArrow">
            <a:avLst>
              <a:gd name="adj1" fmla="val 50000"/>
              <a:gd name="adj2" fmla="val 57470"/>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a:p>
        </p:txBody>
      </p:sp>
      <p:sp>
        <p:nvSpPr>
          <p:cNvPr id="16" name="15 Flecha derecha"/>
          <p:cNvSpPr/>
          <p:nvPr/>
        </p:nvSpPr>
        <p:spPr>
          <a:xfrm flipH="1">
            <a:off x="9143204" y="5926117"/>
            <a:ext cx="1440163" cy="471487"/>
          </a:xfrm>
          <a:prstGeom prst="rightArrow">
            <a:avLst>
              <a:gd name="adj1" fmla="val 50000"/>
              <a:gd name="adj2" fmla="val 57470"/>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a:p>
        </p:txBody>
      </p:sp>
      <p:sp>
        <p:nvSpPr>
          <p:cNvPr id="17" name="Flecha izquierda y derecha 4"/>
          <p:cNvSpPr/>
          <p:nvPr/>
        </p:nvSpPr>
        <p:spPr>
          <a:xfrm>
            <a:off x="7703041" y="6712725"/>
            <a:ext cx="2880326" cy="879057"/>
          </a:xfrm>
          <a:prstGeom prst="leftRightArrow">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a:p>
        </p:txBody>
      </p:sp>
    </p:spTree>
    <p:extLst>
      <p:ext uri="{BB962C8B-B14F-4D97-AF65-F5344CB8AC3E}">
        <p14:creationId xmlns:p14="http://schemas.microsoft.com/office/powerpoint/2010/main" xmlns="" val="708895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14" y="895033"/>
            <a:ext cx="11978506" cy="1008105"/>
          </a:xfrm>
        </p:spPr>
        <p:txBody>
          <a:bodyPr>
            <a:noAutofit/>
          </a:bodyPr>
          <a:lstStyle/>
          <a:p>
            <a:pPr marL="90175">
              <a:lnSpc>
                <a:spcPct val="107000"/>
              </a:lnSpc>
              <a:spcBef>
                <a:spcPts val="0"/>
              </a:spcBef>
            </a:pPr>
            <a:r>
              <a:rPr sz="5500" b="1">
                <a:solidFill>
                  <a:schemeClr val="bg1"/>
                </a:solidFill>
                <a:latin typeface="Arial Narrow"/>
                <a:ea typeface="Arial"/>
                <a:cs typeface="Arial"/>
              </a:rPr>
              <a:t>Estudios precedentes</a:t>
            </a:r>
          </a:p>
        </p:txBody>
      </p:sp>
      <p:sp>
        <p:nvSpPr>
          <p:cNvPr id="6" name="2 CuadroTexto"/>
          <p:cNvSpPr txBox="1">
            <a:spLocks noChangeArrowheads="1"/>
          </p:cNvSpPr>
          <p:nvPr/>
        </p:nvSpPr>
        <p:spPr bwMode="auto">
          <a:xfrm>
            <a:off x="790277" y="2839249"/>
            <a:ext cx="10441162" cy="710049"/>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93589" tIns="46794" rIns="93589" bIns="46794">
            <a:spAutoFit/>
          </a:bodyPr>
          <a:lstStyle/>
          <a:p>
            <a:pPr algn="just"/>
            <a:r>
              <a:rPr sz="4000" b="1">
                <a:solidFill>
                  <a:srgbClr val="000000"/>
                </a:solidFill>
                <a:latin typeface="Arial Narrow"/>
              </a:rPr>
              <a:t>Formación del estudiante de Pedagogía-Psicología</a:t>
            </a:r>
          </a:p>
        </p:txBody>
      </p:sp>
      <p:sp>
        <p:nvSpPr>
          <p:cNvPr id="7" name="6 Rectángulo"/>
          <p:cNvSpPr/>
          <p:nvPr/>
        </p:nvSpPr>
        <p:spPr>
          <a:xfrm>
            <a:off x="754377" y="3559317"/>
            <a:ext cx="16885773" cy="3312369"/>
          </a:xfrm>
          <a:prstGeom prst="rect">
            <a:avLst/>
          </a:prstGeom>
        </p:spPr>
        <p:style>
          <a:lnRef idx="2">
            <a:schemeClr val="dk1"/>
          </a:lnRef>
          <a:fillRef idx="1">
            <a:schemeClr val="lt1"/>
          </a:fillRef>
          <a:effectRef idx="0">
            <a:schemeClr val="dk1"/>
          </a:effectRef>
          <a:fontRef idx="minor">
            <a:schemeClr val="dk1"/>
          </a:fontRef>
        </p:style>
        <p:txBody>
          <a:bodyPr lIns="93589" tIns="46794" rIns="93589" bIns="46794" anchor="ctr"/>
          <a:lstStyle/>
          <a:p>
            <a:pPr algn="just"/>
            <a:r>
              <a:rPr sz="3600">
                <a:solidFill>
                  <a:schemeClr val="tx1"/>
                </a:solidFill>
                <a:latin typeface="Arial Narrow"/>
                <a:cs typeface="Calibri"/>
              </a:rPr>
              <a:t>-Proceso continuo y permanente que se desarrolla a lo largo de la vida profesional del docente.</a:t>
            </a:r>
          </a:p>
          <a:p>
            <a:pPr algn="just"/>
            <a:endParaRPr/>
          </a:p>
          <a:p>
            <a:pPr algn="just"/>
            <a:r>
              <a:rPr sz="3600">
                <a:solidFill>
                  <a:schemeClr val="tx1"/>
                </a:solidFill>
                <a:latin typeface="Arial Narrow"/>
                <a:cs typeface="Calibri"/>
              </a:rPr>
              <a:t>-Resultado de un conjunto de actividades organizadas que le permite su actuación en la práctica educativa y contribuir a la formación integral.</a:t>
            </a:r>
          </a:p>
        </p:txBody>
      </p:sp>
      <p:sp>
        <p:nvSpPr>
          <p:cNvPr id="8" name="7 Rectángulo redondeado"/>
          <p:cNvSpPr/>
          <p:nvPr/>
        </p:nvSpPr>
        <p:spPr>
          <a:xfrm>
            <a:off x="790277" y="6871687"/>
            <a:ext cx="16849873" cy="2379147"/>
          </a:xfrm>
          <a:prstGeom prst="roundRect">
            <a:avLst>
              <a:gd name="adj" fmla="val 879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3589" tIns="46794" rIns="93589" bIns="46794" anchor="ctr"/>
          <a:lstStyle/>
          <a:p>
            <a:pPr algn="ctr"/>
            <a:endParaRPr/>
          </a:p>
        </p:txBody>
      </p:sp>
      <p:sp>
        <p:nvSpPr>
          <p:cNvPr id="9" name="8 Rectángulo"/>
          <p:cNvSpPr/>
          <p:nvPr/>
        </p:nvSpPr>
        <p:spPr>
          <a:xfrm>
            <a:off x="1150311" y="7068154"/>
            <a:ext cx="16129792" cy="2185220"/>
          </a:xfrm>
          <a:prstGeom prst="rect">
            <a:avLst/>
          </a:prstGeom>
        </p:spPr>
        <p:txBody>
          <a:bodyPr wrap="square">
            <a:spAutoFit/>
          </a:bodyPr>
          <a:lstStyle/>
          <a:p>
            <a:pPr algn="just">
              <a:lnSpc>
                <a:spcPct val="150000"/>
              </a:lnSpc>
              <a:spcBef>
                <a:spcPts val="600"/>
              </a:spcBef>
              <a:spcAft>
                <a:spcPts val="600"/>
              </a:spcAft>
              <a:buNone/>
            </a:pPr>
            <a:r>
              <a:rPr sz="3600" b="1">
                <a:solidFill>
                  <a:srgbClr val="000000"/>
                </a:solidFill>
                <a:latin typeface="Arial Narrow"/>
              </a:rPr>
              <a:t>Ramírez (2016), Aldana (2017), Almarales (2019), Álvarez (2019), Ortiz (2019), Mosqueda (2021), Rivas (2022), Guerra (2022), Frutos (2023).</a:t>
            </a:r>
          </a:p>
          <a:p>
            <a:pPr algn="just">
              <a:buNone/>
            </a:pPr>
            <a:endParaRPr/>
          </a:p>
        </p:txBody>
      </p:sp>
    </p:spTree>
    <p:extLst>
      <p:ext uri="{BB962C8B-B14F-4D97-AF65-F5344CB8AC3E}">
        <p14:creationId xmlns:p14="http://schemas.microsoft.com/office/powerpoint/2010/main" xmlns="" val="2331463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14" y="895033"/>
            <a:ext cx="11978506" cy="1008105"/>
          </a:xfrm>
        </p:spPr>
        <p:txBody>
          <a:bodyPr>
            <a:noAutofit/>
          </a:bodyPr>
          <a:lstStyle/>
          <a:p>
            <a:pPr marL="90175">
              <a:lnSpc>
                <a:spcPct val="107000"/>
              </a:lnSpc>
              <a:spcBef>
                <a:spcPts val="0"/>
              </a:spcBef>
            </a:pPr>
            <a:r>
              <a:rPr sz="5500" b="1">
                <a:solidFill>
                  <a:schemeClr val="bg1"/>
                </a:solidFill>
                <a:latin typeface="Arial Narrow"/>
                <a:ea typeface="Arial"/>
                <a:cs typeface="Arial"/>
              </a:rPr>
              <a:t>Estudios precedentes</a:t>
            </a:r>
          </a:p>
        </p:txBody>
      </p:sp>
      <p:sp>
        <p:nvSpPr>
          <p:cNvPr id="6" name="2 CuadroTexto"/>
          <p:cNvSpPr txBox="1">
            <a:spLocks noChangeArrowheads="1"/>
          </p:cNvSpPr>
          <p:nvPr/>
        </p:nvSpPr>
        <p:spPr bwMode="auto">
          <a:xfrm>
            <a:off x="790277" y="2839249"/>
            <a:ext cx="5220574" cy="710049"/>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93589" tIns="46794" rIns="93589" bIns="46794">
            <a:spAutoFit/>
          </a:bodyPr>
          <a:lstStyle/>
          <a:p>
            <a:pPr algn="just"/>
            <a:r>
              <a:rPr sz="4000" b="1">
                <a:solidFill>
                  <a:srgbClr val="000000"/>
                </a:solidFill>
                <a:latin typeface="Arial Narrow"/>
              </a:rPr>
              <a:t>Relación escuela-familia</a:t>
            </a:r>
          </a:p>
        </p:txBody>
      </p:sp>
      <p:sp>
        <p:nvSpPr>
          <p:cNvPr id="8" name="7 Rectángulo redondeado"/>
          <p:cNvSpPr/>
          <p:nvPr/>
        </p:nvSpPr>
        <p:spPr>
          <a:xfrm>
            <a:off x="574248" y="3614500"/>
            <a:ext cx="16849873" cy="1587084"/>
          </a:xfrm>
          <a:prstGeom prst="roundRect">
            <a:avLst>
              <a:gd name="adj" fmla="val 879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3589" tIns="46794" rIns="93589" bIns="46794" anchor="ctr"/>
          <a:lstStyle/>
          <a:p>
            <a:pPr algn="ctr"/>
            <a:endParaRPr/>
          </a:p>
        </p:txBody>
      </p:sp>
      <p:sp>
        <p:nvSpPr>
          <p:cNvPr id="9" name="8 Rectángulo"/>
          <p:cNvSpPr/>
          <p:nvPr/>
        </p:nvSpPr>
        <p:spPr>
          <a:xfrm>
            <a:off x="776673" y="3847355"/>
            <a:ext cx="16431420" cy="1354215"/>
          </a:xfrm>
          <a:prstGeom prst="rect">
            <a:avLst/>
          </a:prstGeom>
        </p:spPr>
        <p:txBody>
          <a:bodyPr wrap="square">
            <a:spAutoFit/>
          </a:bodyPr>
          <a:lstStyle/>
          <a:p>
            <a:pPr algn="just">
              <a:lnSpc>
                <a:spcPct val="150000"/>
              </a:lnSpc>
              <a:spcBef>
                <a:spcPts val="600"/>
              </a:spcBef>
              <a:spcAft>
                <a:spcPts val="600"/>
              </a:spcAft>
              <a:buNone/>
            </a:pPr>
            <a:r>
              <a:rPr sz="3600" b="1">
                <a:solidFill>
                  <a:srgbClr val="000000"/>
                </a:solidFill>
                <a:latin typeface="Arial Narrow"/>
              </a:rPr>
              <a:t>Aguirre (2016), Ospina (2017), Ortega (2018),  Benítez (2018),  Páez (2018), Cruz (2020)</a:t>
            </a:r>
          </a:p>
          <a:p>
            <a:pPr algn="just">
              <a:buNone/>
            </a:pPr>
            <a:endParaRPr/>
          </a:p>
        </p:txBody>
      </p:sp>
      <p:sp>
        <p:nvSpPr>
          <p:cNvPr id="10" name="2 CuadroTexto"/>
          <p:cNvSpPr txBox="1">
            <a:spLocks noChangeArrowheads="1"/>
          </p:cNvSpPr>
          <p:nvPr/>
        </p:nvSpPr>
        <p:spPr bwMode="auto">
          <a:xfrm>
            <a:off x="942681" y="6176106"/>
            <a:ext cx="6040291" cy="710049"/>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93589" tIns="46794" rIns="93589" bIns="46794">
            <a:spAutoFit/>
          </a:bodyPr>
          <a:lstStyle/>
          <a:p>
            <a:pPr algn="just"/>
            <a:r>
              <a:rPr sz="4000" b="1">
                <a:solidFill>
                  <a:srgbClr val="000000"/>
                </a:solidFill>
                <a:latin typeface="Arial Narrow"/>
              </a:rPr>
              <a:t>Relación universidad-familia</a:t>
            </a:r>
          </a:p>
        </p:txBody>
      </p:sp>
      <p:sp>
        <p:nvSpPr>
          <p:cNvPr id="11" name="10 Rectángulo redondeado"/>
          <p:cNvSpPr/>
          <p:nvPr/>
        </p:nvSpPr>
        <p:spPr>
          <a:xfrm>
            <a:off x="638863" y="7015706"/>
            <a:ext cx="17073283" cy="1895661"/>
          </a:xfrm>
          <a:prstGeom prst="roundRect">
            <a:avLst>
              <a:gd name="adj" fmla="val 879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3589" tIns="46794" rIns="93589" bIns="46794" anchor="ctr"/>
          <a:lstStyle/>
          <a:p>
            <a:pPr algn="ctr"/>
            <a:endParaRPr/>
          </a:p>
        </p:txBody>
      </p:sp>
      <p:sp>
        <p:nvSpPr>
          <p:cNvPr id="12" name="11 Rectángulo"/>
          <p:cNvSpPr/>
          <p:nvPr/>
        </p:nvSpPr>
        <p:spPr>
          <a:xfrm>
            <a:off x="638877" y="7326320"/>
            <a:ext cx="16849873" cy="2769989"/>
          </a:xfrm>
          <a:prstGeom prst="rect">
            <a:avLst/>
          </a:prstGeom>
        </p:spPr>
        <p:txBody>
          <a:bodyPr wrap="square">
            <a:spAutoFit/>
          </a:bodyPr>
          <a:lstStyle/>
          <a:p>
            <a:pPr algn="just">
              <a:buNone/>
            </a:pPr>
            <a:r>
              <a:rPr sz="3600" b="1">
                <a:solidFill>
                  <a:srgbClr val="000000"/>
                </a:solidFill>
                <a:latin typeface="Arial Narrow"/>
              </a:rPr>
              <a:t>Herrera (2012),  Garrido (2014), Guevara (2014), Bartutis (2015), Villafrade (2016), </a:t>
            </a:r>
          </a:p>
          <a:p>
            <a:pPr algn="just">
              <a:buNone/>
            </a:pPr>
            <a:r>
              <a:rPr sz="3600" b="1">
                <a:solidFill>
                  <a:srgbClr val="000000"/>
                </a:solidFill>
                <a:latin typeface="Arial Narrow"/>
              </a:rPr>
              <a:t>Solernou (2022)</a:t>
            </a:r>
          </a:p>
          <a:p>
            <a:pPr algn="just">
              <a:lnSpc>
                <a:spcPct val="150000"/>
              </a:lnSpc>
              <a:spcBef>
                <a:spcPts val="600"/>
              </a:spcBef>
              <a:spcAft>
                <a:spcPts val="600"/>
              </a:spcAft>
              <a:buNone/>
            </a:pPr>
            <a:endParaRPr/>
          </a:p>
          <a:p>
            <a:pPr algn="just">
              <a:buNone/>
            </a:pPr>
            <a:endParaRPr/>
          </a:p>
        </p:txBody>
      </p:sp>
    </p:spTree>
    <p:extLst>
      <p:ext uri="{BB962C8B-B14F-4D97-AF65-F5344CB8AC3E}">
        <p14:creationId xmlns:p14="http://schemas.microsoft.com/office/powerpoint/2010/main" xmlns="" val="282360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contenido 3"/>
          <p:cNvSpPr>
            <a:spLocks noGrp="1"/>
          </p:cNvSpPr>
          <p:nvPr>
            <p:ph idx="1"/>
          </p:nvPr>
        </p:nvSpPr>
        <p:spPr>
          <a:xfrm>
            <a:off x="574248" y="3487322"/>
            <a:ext cx="17353047" cy="4022098"/>
          </a:xfrm>
        </p:spPr>
        <p:txBody>
          <a:bodyPr lIns="137154" tIns="68577" rIns="137154" bIns="68577"/>
          <a:lstStyle/>
          <a:p>
            <a:pPr marL="0" indent="0" algn="just">
              <a:lnSpc>
                <a:spcPct val="150000"/>
              </a:lnSpc>
              <a:buNone/>
            </a:pPr>
            <a:r>
              <a:rPr sz="4000" b="1">
                <a:latin typeface="Arial Narrow"/>
              </a:rPr>
              <a:t>Primera etapa (2008-2016): </a:t>
            </a:r>
            <a:r>
              <a:rPr sz="4000">
                <a:latin typeface="Arial Narrow"/>
              </a:rPr>
              <a:t>Surgimiento de la relación universidad-familias.</a:t>
            </a:r>
          </a:p>
          <a:p>
            <a:pPr marL="0" indent="0" algn="just">
              <a:lnSpc>
                <a:spcPct val="150000"/>
              </a:lnSpc>
              <a:buNone/>
            </a:pPr>
            <a:endParaRPr/>
          </a:p>
          <a:p>
            <a:pPr marL="0" indent="0" algn="just">
              <a:lnSpc>
                <a:spcPct val="150000"/>
              </a:lnSpc>
              <a:buNone/>
            </a:pPr>
            <a:r>
              <a:rPr sz="4000" b="1">
                <a:latin typeface="Arial Narrow"/>
              </a:rPr>
              <a:t>Segunda etapa (2016-2022): </a:t>
            </a:r>
            <a:r>
              <a:rPr sz="4000">
                <a:latin typeface="Arial Narrow"/>
              </a:rPr>
              <a:t>Reorganización de la relación universidad-familias.</a:t>
            </a:r>
          </a:p>
        </p:txBody>
      </p:sp>
      <p:sp>
        <p:nvSpPr>
          <p:cNvPr id="14339" name="5 CuadroTexto"/>
          <p:cNvSpPr txBox="1">
            <a:spLocks noChangeArrowheads="1"/>
          </p:cNvSpPr>
          <p:nvPr/>
        </p:nvSpPr>
        <p:spPr bwMode="auto">
          <a:xfrm>
            <a:off x="3400131" y="695329"/>
            <a:ext cx="11338526" cy="1062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37151" tIns="68575" rIns="137151" bIns="6857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sz="5000" b="1">
                <a:solidFill>
                  <a:schemeClr val="bg1"/>
                </a:solidFill>
                <a:latin typeface="Arial Narrow"/>
                <a:ea typeface="Arial"/>
                <a:cs typeface="Arial"/>
              </a:rPr>
              <a:t>Etapas</a:t>
            </a:r>
            <a:r>
              <a:rPr sz="6000" b="1">
                <a:latin typeface="Arial Narrow"/>
                <a:cs typeface="Arial"/>
              </a:rPr>
              <a:t> </a:t>
            </a:r>
            <a:r>
              <a:rPr sz="5000" b="1">
                <a:solidFill>
                  <a:schemeClr val="bg1"/>
                </a:solidFill>
                <a:latin typeface="Arial Narrow"/>
                <a:ea typeface="Arial"/>
                <a:cs typeface="Arial"/>
              </a:rPr>
              <a:t>del estudio histórico</a:t>
            </a:r>
          </a:p>
        </p:txBody>
      </p:sp>
    </p:spTree>
    <p:extLst>
      <p:ext uri="{BB962C8B-B14F-4D97-AF65-F5344CB8AC3E}">
        <p14:creationId xmlns:p14="http://schemas.microsoft.com/office/powerpoint/2010/main" xmlns="" val="18408164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8 Rectángulo"/>
          <p:cNvSpPr>
            <a:spLocks noChangeArrowheads="1"/>
          </p:cNvSpPr>
          <p:nvPr/>
        </p:nvSpPr>
        <p:spPr bwMode="auto">
          <a:xfrm>
            <a:off x="517600" y="2260913"/>
            <a:ext cx="17219702" cy="8058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40374" tIns="70186" rIns="140374" bIns="70186">
            <a:spAutoFit/>
          </a:bodyPr>
          <a:lstStyle/>
          <a:p>
            <a:pPr marL="571500" indent="-571500" algn="just">
              <a:lnSpc>
                <a:spcPct val="150000"/>
              </a:lnSpc>
              <a:buFont typeface="Wingdings"/>
              <a:buChar char="ü"/>
            </a:pPr>
            <a:r>
              <a:rPr sz="4400">
                <a:latin typeface="Arial Narrow"/>
                <a:ea typeface="Arial"/>
                <a:cs typeface="Arial"/>
              </a:rPr>
              <a:t>Instrumentación de los documentos legales y normativas que sustentan la relación universidad-familias en el proceso de formación de profesionales de Pedagogía-Psicología</a:t>
            </a:r>
            <a:r>
              <a:rPr sz="4400">
                <a:latin typeface="Arial Narrow"/>
                <a:cs typeface="Calibri"/>
              </a:rPr>
              <a:t>.</a:t>
            </a:r>
          </a:p>
          <a:p>
            <a:pPr marL="571500" indent="-571500" algn="just">
              <a:lnSpc>
                <a:spcPct val="150000"/>
              </a:lnSpc>
              <a:buFont typeface="Wingdings"/>
              <a:buChar char="ü"/>
            </a:pPr>
            <a:r>
              <a:rPr sz="4400">
                <a:latin typeface="Arial Narrow"/>
                <a:cs typeface="Calibri"/>
              </a:rPr>
              <a:t> </a:t>
            </a:r>
            <a:r>
              <a:rPr sz="4400">
                <a:latin typeface="Arial Narrow"/>
                <a:ea typeface="Arial"/>
                <a:cs typeface="Arial"/>
              </a:rPr>
              <a:t>Valoración de la relación universidad-familias en el trabajo práctico del colectivo pedagógico. </a:t>
            </a:r>
          </a:p>
          <a:p>
            <a:pPr marL="571500" indent="-571500" algn="just">
              <a:lnSpc>
                <a:spcPct val="150000"/>
              </a:lnSpc>
              <a:buFont typeface="Wingdings"/>
              <a:buChar char="ü"/>
            </a:pPr>
            <a:r>
              <a:rPr sz="4400">
                <a:latin typeface="Arial Narrow"/>
                <a:ea typeface="Arial"/>
                <a:cs typeface="Arial"/>
              </a:rPr>
              <a:t> </a:t>
            </a:r>
            <a:r>
              <a:rPr sz="4400">
                <a:latin typeface="Arial Narrow"/>
                <a:cs typeface="Arial"/>
              </a:rPr>
              <a:t>Impacto de la relación universidad-familias en la formación de los profesionales de Pedagogía-Psicología. </a:t>
            </a:r>
          </a:p>
          <a:p>
            <a:pPr marL="571500" indent="-571500" algn="just">
              <a:lnSpc>
                <a:spcPct val="150000"/>
              </a:lnSpc>
              <a:buFont typeface="Wingdings"/>
              <a:buChar char="ü"/>
            </a:pPr>
            <a:endParaRPr/>
          </a:p>
        </p:txBody>
      </p:sp>
      <p:sp>
        <p:nvSpPr>
          <p:cNvPr id="7" name="6 Título"/>
          <p:cNvSpPr>
            <a:spLocks noGrp="1"/>
          </p:cNvSpPr>
          <p:nvPr>
            <p:ph type="title" idx="4294967295"/>
          </p:nvPr>
        </p:nvSpPr>
        <p:spPr>
          <a:xfrm>
            <a:off x="1870392" y="1039038"/>
            <a:ext cx="9865100" cy="933445"/>
          </a:xfrm>
          <a:prstGeom prst="rect">
            <a:avLst/>
          </a:prstGeom>
        </p:spPr>
        <p:txBody>
          <a:bodyPr lIns="137151" tIns="68575" rIns="137151" bIns="68575">
            <a:noAutofit/>
          </a:bodyPr>
          <a:lstStyle/>
          <a:p>
            <a:r>
              <a:rPr sz="5000" b="1">
                <a:solidFill>
                  <a:schemeClr val="bg1"/>
                </a:solidFill>
                <a:latin typeface="Arial Narrow"/>
                <a:ea typeface="Arial"/>
                <a:cs typeface="Arial"/>
              </a:rPr>
              <a:t>Criterios para el estudio histórico</a:t>
            </a:r>
          </a:p>
        </p:txBody>
      </p:sp>
    </p:spTree>
    <p:extLst>
      <p:ext uri="{BB962C8B-B14F-4D97-AF65-F5344CB8AC3E}">
        <p14:creationId xmlns:p14="http://schemas.microsoft.com/office/powerpoint/2010/main" xmlns="" val="39498070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8024858</TotalTime>
  <Words>1387</Words>
  <Application>Microsoft Office PowerPoint</Application>
  <PresentationFormat>Personalizado</PresentationFormat>
  <Paragraphs>126</Paragraphs>
  <Slides>19</Slides>
  <Notes>10</Notes>
  <HiddenSlides>0</HiddenSlides>
  <MMClips>0</MMClips>
  <ScaleCrop>false</ScaleCrop>
  <HeadingPairs>
    <vt:vector size="4" baseType="variant">
      <vt:variant>
        <vt:lpstr>Tema</vt:lpstr>
      </vt:variant>
      <vt:variant>
        <vt:i4>3</vt:i4>
      </vt:variant>
      <vt:variant>
        <vt:lpstr>Títulos de diapositiva</vt:lpstr>
      </vt:variant>
      <vt:variant>
        <vt:i4>19</vt:i4>
      </vt:variant>
    </vt:vector>
  </HeadingPairs>
  <TitlesOfParts>
    <vt:vector size="22" baseType="lpstr">
      <vt:lpstr>Tema de Office</vt:lpstr>
      <vt:lpstr>1_Diseño personalizado</vt:lpstr>
      <vt:lpstr>Diseño personalizado</vt:lpstr>
      <vt:lpstr>Diapositiva 1</vt:lpstr>
      <vt:lpstr>Diapositiva 2</vt:lpstr>
      <vt:lpstr>Diapositiva 3</vt:lpstr>
      <vt:lpstr>Manifestaciones de insuficiencias</vt:lpstr>
      <vt:lpstr>Manifestaciones de la contradicción</vt:lpstr>
      <vt:lpstr>Estudios precedentes</vt:lpstr>
      <vt:lpstr>Estudios precedentes</vt:lpstr>
      <vt:lpstr>Diapositiva 8</vt:lpstr>
      <vt:lpstr>Criterios para el estudio histórico</vt:lpstr>
      <vt:lpstr>Tendencias</vt:lpstr>
      <vt:lpstr>Tendencias</vt:lpstr>
      <vt:lpstr>Tendencias</vt:lpstr>
      <vt:lpstr>Diapositiva 13</vt:lpstr>
      <vt:lpstr>Diapositiva 14</vt:lpstr>
      <vt:lpstr>Diapositiva 15</vt:lpstr>
      <vt:lpstr>Diapositiva 16</vt:lpstr>
      <vt:lpstr>Diapositiva 17</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 .Población</dc:creator>
  <cp:lastModifiedBy>Usuario de Windows</cp:lastModifiedBy>
  <cp:revision>219</cp:revision>
  <dcterms:created xsi:type="dcterms:W3CDTF">2022-07-20T06:32:11Z</dcterms:created>
  <dcterms:modified xsi:type="dcterms:W3CDTF">2024-04-30T21:57:48Z</dcterms:modified>
</cp:coreProperties>
</file>