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58" r:id="rId3"/>
    <p:sldId id="259" r:id="rId4"/>
    <p:sldId id="264" r:id="rId5"/>
    <p:sldId id="265" r:id="rId6"/>
    <p:sldId id="260" r:id="rId7"/>
    <p:sldId id="261" r:id="rId8"/>
    <p:sldId id="267" r:id="rId9"/>
    <p:sldId id="262" r:id="rId10"/>
    <p:sldId id="263" r:id="rId11"/>
    <p:sldId id="270" r:id="rId12"/>
    <p:sldId id="269" r:id="rId13"/>
    <p:sldId id="268" r:id="rId14"/>
  </p:sldIdLst>
  <p:sldSz cx="14630400" cy="8229600"/>
  <p:notesSz cx="8229600" cy="146304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B3838"/>
    <a:srgbClr val="33CC33"/>
    <a:srgbClr val="009702"/>
    <a:srgbClr val="FFFFFF"/>
    <a:srgbClr val="1C79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 varScale="1">
        <p:scale>
          <a:sx n="74" d="100"/>
          <a:sy n="74" d="100"/>
        </p:scale>
        <p:origin x="49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3A678F0-A92E-4B06-B9CD-076DDA2B6D80}" type="doc">
      <dgm:prSet loTypeId="urn:microsoft.com/office/officeart/2005/8/layout/target3" loCatId="list" qsTypeId="urn:microsoft.com/office/officeart/2005/8/quickstyle/simple1" qsCatId="simple" csTypeId="urn:microsoft.com/office/officeart/2005/8/colors/accent6_3" csCatId="accent6" phldr="1"/>
      <dgm:spPr/>
      <dgm:t>
        <a:bodyPr/>
        <a:lstStyle/>
        <a:p>
          <a:endParaRPr lang="es-ES"/>
        </a:p>
      </dgm:t>
    </dgm:pt>
    <dgm:pt modelId="{4EE6BF52-CBFD-4E51-AA86-B7A2B2D65442}">
      <dgm:prSet phldrT="[Texto]"/>
      <dgm:spPr/>
      <dgm:t>
        <a:bodyPr/>
        <a:lstStyle/>
        <a:p>
          <a:r>
            <a:rPr lang="es-ES" dirty="0" smtClean="0"/>
            <a:t>Artículos de investigación </a:t>
          </a:r>
          <a:endParaRPr lang="es-ES" dirty="0"/>
        </a:p>
      </dgm:t>
    </dgm:pt>
    <dgm:pt modelId="{EBC5A05F-0CB8-4467-97E3-A4F83AAA66D7}" type="parTrans" cxnId="{4934D891-DDF8-4242-AADB-158CDC371A1A}">
      <dgm:prSet/>
      <dgm:spPr/>
      <dgm:t>
        <a:bodyPr/>
        <a:lstStyle/>
        <a:p>
          <a:endParaRPr lang="es-ES"/>
        </a:p>
      </dgm:t>
    </dgm:pt>
    <dgm:pt modelId="{6C8CD594-781C-4F09-88D8-D03B649076B9}" type="sibTrans" cxnId="{4934D891-DDF8-4242-AADB-158CDC371A1A}">
      <dgm:prSet/>
      <dgm:spPr/>
      <dgm:t>
        <a:bodyPr/>
        <a:lstStyle/>
        <a:p>
          <a:endParaRPr lang="es-ES"/>
        </a:p>
      </dgm:t>
    </dgm:pt>
    <dgm:pt modelId="{CC13C5C5-98C0-4DDE-9190-E413F355201D}">
      <dgm:prSet phldrT="[Texto]"/>
      <dgm:spPr/>
      <dgm:t>
        <a:bodyPr/>
        <a:lstStyle/>
        <a:p>
          <a:r>
            <a:rPr lang="es-ES" dirty="0" smtClean="0"/>
            <a:t>331</a:t>
          </a:r>
          <a:endParaRPr lang="es-ES" dirty="0"/>
        </a:p>
      </dgm:t>
    </dgm:pt>
    <dgm:pt modelId="{05E5B949-6D7B-4D88-8EEF-73C596FD87D1}" type="parTrans" cxnId="{46E04DAF-3691-422B-B160-B6AF2574B824}">
      <dgm:prSet/>
      <dgm:spPr/>
      <dgm:t>
        <a:bodyPr/>
        <a:lstStyle/>
        <a:p>
          <a:endParaRPr lang="es-ES"/>
        </a:p>
      </dgm:t>
    </dgm:pt>
    <dgm:pt modelId="{D673B432-85E1-4F1A-B5E3-FA8F0351D632}" type="sibTrans" cxnId="{46E04DAF-3691-422B-B160-B6AF2574B824}">
      <dgm:prSet/>
      <dgm:spPr/>
      <dgm:t>
        <a:bodyPr/>
        <a:lstStyle/>
        <a:p>
          <a:endParaRPr lang="es-ES"/>
        </a:p>
      </dgm:t>
    </dgm:pt>
    <dgm:pt modelId="{F4CEBA94-C969-4241-A82E-D4B9E9CDEDE4}">
      <dgm:prSet phldrT="[Texto]"/>
      <dgm:spPr/>
      <dgm:t>
        <a:bodyPr/>
        <a:lstStyle/>
        <a:p>
          <a:r>
            <a:rPr lang="es-ES" dirty="0" smtClean="0"/>
            <a:t>58,9 %</a:t>
          </a:r>
          <a:endParaRPr lang="es-ES" dirty="0"/>
        </a:p>
      </dgm:t>
    </dgm:pt>
    <dgm:pt modelId="{3AC166E0-68C6-4680-BF32-8E0AD6F67E80}" type="parTrans" cxnId="{898D7D7A-9E16-40A5-B580-927F9CE5885E}">
      <dgm:prSet/>
      <dgm:spPr/>
      <dgm:t>
        <a:bodyPr/>
        <a:lstStyle/>
        <a:p>
          <a:endParaRPr lang="es-ES"/>
        </a:p>
      </dgm:t>
    </dgm:pt>
    <dgm:pt modelId="{417E97D9-1871-4E45-A6C3-9808F0E466D5}" type="sibTrans" cxnId="{898D7D7A-9E16-40A5-B580-927F9CE5885E}">
      <dgm:prSet/>
      <dgm:spPr/>
      <dgm:t>
        <a:bodyPr/>
        <a:lstStyle/>
        <a:p>
          <a:endParaRPr lang="es-ES"/>
        </a:p>
      </dgm:t>
    </dgm:pt>
    <dgm:pt modelId="{3D27D849-B56A-44B0-8701-669EF7B4339A}">
      <dgm:prSet phldrT="[Texto]"/>
      <dgm:spPr/>
      <dgm:t>
        <a:bodyPr/>
        <a:lstStyle/>
        <a:p>
          <a:r>
            <a:rPr lang="es-ES" dirty="0" smtClean="0"/>
            <a:t>Libros</a:t>
          </a:r>
          <a:endParaRPr lang="es-ES" dirty="0"/>
        </a:p>
      </dgm:t>
    </dgm:pt>
    <dgm:pt modelId="{FABB9C45-127B-4096-91DA-92AB5B739665}" type="parTrans" cxnId="{0156C70A-8E3A-4E27-AB43-82CA0C99F1F0}">
      <dgm:prSet/>
      <dgm:spPr/>
      <dgm:t>
        <a:bodyPr/>
        <a:lstStyle/>
        <a:p>
          <a:endParaRPr lang="es-ES"/>
        </a:p>
      </dgm:t>
    </dgm:pt>
    <dgm:pt modelId="{7977928D-60F2-4F15-BF08-E21D429CC8BC}" type="sibTrans" cxnId="{0156C70A-8E3A-4E27-AB43-82CA0C99F1F0}">
      <dgm:prSet/>
      <dgm:spPr/>
      <dgm:t>
        <a:bodyPr/>
        <a:lstStyle/>
        <a:p>
          <a:endParaRPr lang="es-ES"/>
        </a:p>
      </dgm:t>
    </dgm:pt>
    <dgm:pt modelId="{FD9AC625-58FE-49D0-837B-BD3F6A8962E6}">
      <dgm:prSet phldrT="[Texto]"/>
      <dgm:spPr/>
      <dgm:t>
        <a:bodyPr/>
        <a:lstStyle/>
        <a:p>
          <a:r>
            <a:rPr lang="es-ES" dirty="0" smtClean="0"/>
            <a:t>76</a:t>
          </a:r>
          <a:endParaRPr lang="es-ES" dirty="0"/>
        </a:p>
      </dgm:t>
    </dgm:pt>
    <dgm:pt modelId="{42F273B2-61CE-4575-B52F-161137BD5D3F}" type="parTrans" cxnId="{7079E9B1-2508-4FED-AF7E-B43E3A6BF77A}">
      <dgm:prSet/>
      <dgm:spPr/>
      <dgm:t>
        <a:bodyPr/>
        <a:lstStyle/>
        <a:p>
          <a:endParaRPr lang="es-ES"/>
        </a:p>
      </dgm:t>
    </dgm:pt>
    <dgm:pt modelId="{10039EFE-0893-406A-BD99-B1786C83D907}" type="sibTrans" cxnId="{7079E9B1-2508-4FED-AF7E-B43E3A6BF77A}">
      <dgm:prSet/>
      <dgm:spPr/>
      <dgm:t>
        <a:bodyPr/>
        <a:lstStyle/>
        <a:p>
          <a:endParaRPr lang="es-ES"/>
        </a:p>
      </dgm:t>
    </dgm:pt>
    <dgm:pt modelId="{1D06289D-47C9-44EA-B2DC-527FA90944E5}">
      <dgm:prSet phldrT="[Texto]"/>
      <dgm:spPr/>
      <dgm:t>
        <a:bodyPr/>
        <a:lstStyle/>
        <a:p>
          <a:r>
            <a:rPr lang="es-ES" dirty="0" smtClean="0"/>
            <a:t>13,5 %</a:t>
          </a:r>
          <a:endParaRPr lang="es-ES" dirty="0"/>
        </a:p>
      </dgm:t>
    </dgm:pt>
    <dgm:pt modelId="{BFAA6061-D523-4073-81C5-C22206978FA5}" type="parTrans" cxnId="{E233375E-C7A9-4121-A674-E6C1B738498E}">
      <dgm:prSet/>
      <dgm:spPr/>
      <dgm:t>
        <a:bodyPr/>
        <a:lstStyle/>
        <a:p>
          <a:endParaRPr lang="es-ES"/>
        </a:p>
      </dgm:t>
    </dgm:pt>
    <dgm:pt modelId="{DF6900F7-9EA9-45CA-9937-D7EDE1005390}" type="sibTrans" cxnId="{E233375E-C7A9-4121-A674-E6C1B738498E}">
      <dgm:prSet/>
      <dgm:spPr/>
      <dgm:t>
        <a:bodyPr/>
        <a:lstStyle/>
        <a:p>
          <a:endParaRPr lang="es-ES"/>
        </a:p>
      </dgm:t>
    </dgm:pt>
    <dgm:pt modelId="{6C153A1A-9F2A-4CBC-B9FE-9BADF6C3B495}">
      <dgm:prSet phldrT="[Texto]"/>
      <dgm:spPr/>
      <dgm:t>
        <a:bodyPr/>
        <a:lstStyle/>
        <a:p>
          <a:r>
            <a:rPr lang="es-ES" dirty="0" smtClean="0"/>
            <a:t>Otras modalidades</a:t>
          </a:r>
          <a:endParaRPr lang="es-ES" dirty="0"/>
        </a:p>
      </dgm:t>
    </dgm:pt>
    <dgm:pt modelId="{471F98CD-6DF1-48FB-90B0-0F0D0BAE21BC}" type="parTrans" cxnId="{C8A77266-E987-4EB2-A33A-EF3F823F71C2}">
      <dgm:prSet/>
      <dgm:spPr/>
      <dgm:t>
        <a:bodyPr/>
        <a:lstStyle/>
        <a:p>
          <a:endParaRPr lang="es-ES"/>
        </a:p>
      </dgm:t>
    </dgm:pt>
    <dgm:pt modelId="{0223524E-A536-4AC9-A665-3C64D40E07E8}" type="sibTrans" cxnId="{C8A77266-E987-4EB2-A33A-EF3F823F71C2}">
      <dgm:prSet/>
      <dgm:spPr/>
      <dgm:t>
        <a:bodyPr/>
        <a:lstStyle/>
        <a:p>
          <a:endParaRPr lang="es-ES"/>
        </a:p>
      </dgm:t>
    </dgm:pt>
    <dgm:pt modelId="{6D57DC51-1367-4C3B-9EE1-FBE3AD55467C}">
      <dgm:prSet phldrT="[Texto]"/>
      <dgm:spPr/>
      <dgm:t>
        <a:bodyPr/>
        <a:lstStyle/>
        <a:p>
          <a:r>
            <a:rPr lang="es-ES" dirty="0" smtClean="0"/>
            <a:t>15</a:t>
          </a:r>
          <a:endParaRPr lang="es-ES" dirty="0"/>
        </a:p>
      </dgm:t>
    </dgm:pt>
    <dgm:pt modelId="{93200610-BFE7-4324-A45A-B4883278D5C3}" type="parTrans" cxnId="{39C78AF5-2876-4F0F-8D36-F94BCA6D2F55}">
      <dgm:prSet/>
      <dgm:spPr/>
      <dgm:t>
        <a:bodyPr/>
        <a:lstStyle/>
        <a:p>
          <a:endParaRPr lang="es-ES"/>
        </a:p>
      </dgm:t>
    </dgm:pt>
    <dgm:pt modelId="{619D908C-E342-4D93-B33A-349413906B6E}" type="sibTrans" cxnId="{39C78AF5-2876-4F0F-8D36-F94BCA6D2F55}">
      <dgm:prSet/>
      <dgm:spPr/>
      <dgm:t>
        <a:bodyPr/>
        <a:lstStyle/>
        <a:p>
          <a:endParaRPr lang="es-ES"/>
        </a:p>
      </dgm:t>
    </dgm:pt>
    <dgm:pt modelId="{C36CA665-877C-4FE8-9E56-4955DF9A0908}">
      <dgm:prSet phldrT="[Texto]"/>
      <dgm:spPr/>
      <dgm:t>
        <a:bodyPr/>
        <a:lstStyle/>
        <a:p>
          <a:r>
            <a:rPr lang="es-ES" dirty="0" smtClean="0"/>
            <a:t>27,6 %</a:t>
          </a:r>
          <a:endParaRPr lang="es-ES" dirty="0"/>
        </a:p>
      </dgm:t>
    </dgm:pt>
    <dgm:pt modelId="{0670E016-FC40-4098-AB01-51D38DD3B099}" type="parTrans" cxnId="{49AAB087-43CE-4A46-BFD2-1CC763254365}">
      <dgm:prSet/>
      <dgm:spPr/>
      <dgm:t>
        <a:bodyPr/>
        <a:lstStyle/>
        <a:p>
          <a:endParaRPr lang="es-ES"/>
        </a:p>
      </dgm:t>
    </dgm:pt>
    <dgm:pt modelId="{CEF2E9D1-8297-4978-9961-A4787FFE18A5}" type="sibTrans" cxnId="{49AAB087-43CE-4A46-BFD2-1CC763254365}">
      <dgm:prSet/>
      <dgm:spPr/>
      <dgm:t>
        <a:bodyPr/>
        <a:lstStyle/>
        <a:p>
          <a:endParaRPr lang="es-ES"/>
        </a:p>
      </dgm:t>
    </dgm:pt>
    <dgm:pt modelId="{6122A771-9A63-4D24-B6A4-4E186EEC7FD1}" type="pres">
      <dgm:prSet presAssocID="{A3A678F0-A92E-4B06-B9CD-076DDA2B6D80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8460683A-1E74-42FF-BFB0-31300DAA77B2}" type="pres">
      <dgm:prSet presAssocID="{4EE6BF52-CBFD-4E51-AA86-B7A2B2D65442}" presName="circle1" presStyleLbl="node1" presStyleIdx="0" presStyleCnt="3"/>
      <dgm:spPr>
        <a:solidFill>
          <a:srgbClr val="009702"/>
        </a:solidFill>
      </dgm:spPr>
    </dgm:pt>
    <dgm:pt modelId="{480A0C42-A0A1-4290-A69C-E2E6DD576557}" type="pres">
      <dgm:prSet presAssocID="{4EE6BF52-CBFD-4E51-AA86-B7A2B2D65442}" presName="space" presStyleCnt="0"/>
      <dgm:spPr/>
    </dgm:pt>
    <dgm:pt modelId="{1BAE3C56-8F09-4CC3-A760-8C6D4CFE95EE}" type="pres">
      <dgm:prSet presAssocID="{4EE6BF52-CBFD-4E51-AA86-B7A2B2D65442}" presName="rect1" presStyleLbl="alignAcc1" presStyleIdx="0" presStyleCnt="3" custLinFactNeighborX="0" custLinFactNeighborY="-8738"/>
      <dgm:spPr/>
      <dgm:t>
        <a:bodyPr/>
        <a:lstStyle/>
        <a:p>
          <a:endParaRPr lang="es-ES"/>
        </a:p>
      </dgm:t>
    </dgm:pt>
    <dgm:pt modelId="{DAA6A356-466E-42D1-8D43-1263ED26B311}" type="pres">
      <dgm:prSet presAssocID="{3D27D849-B56A-44B0-8701-669EF7B4339A}" presName="vertSpace2" presStyleLbl="node1" presStyleIdx="0" presStyleCnt="3"/>
      <dgm:spPr/>
    </dgm:pt>
    <dgm:pt modelId="{9A85D361-6FBD-4C3C-B14A-E14C74940BF8}" type="pres">
      <dgm:prSet presAssocID="{3D27D849-B56A-44B0-8701-669EF7B4339A}" presName="circle2" presStyleLbl="node1" presStyleIdx="1" presStyleCnt="3"/>
      <dgm:spPr>
        <a:solidFill>
          <a:srgbClr val="33CC33"/>
        </a:solidFill>
      </dgm:spPr>
    </dgm:pt>
    <dgm:pt modelId="{C3666320-A1AD-4A3A-B175-E05FE5AC1013}" type="pres">
      <dgm:prSet presAssocID="{3D27D849-B56A-44B0-8701-669EF7B4339A}" presName="rect2" presStyleLbl="alignAcc1" presStyleIdx="1" presStyleCnt="3"/>
      <dgm:spPr/>
      <dgm:t>
        <a:bodyPr/>
        <a:lstStyle/>
        <a:p>
          <a:endParaRPr lang="es-ES"/>
        </a:p>
      </dgm:t>
    </dgm:pt>
    <dgm:pt modelId="{10E3A897-1E65-4E88-A409-A9500D7DBABC}" type="pres">
      <dgm:prSet presAssocID="{6C153A1A-9F2A-4CBC-B9FE-9BADF6C3B495}" presName="vertSpace3" presStyleLbl="node1" presStyleIdx="1" presStyleCnt="3"/>
      <dgm:spPr/>
    </dgm:pt>
    <dgm:pt modelId="{A26A18F5-143A-438E-B34D-6A1EAE8EFDA0}" type="pres">
      <dgm:prSet presAssocID="{6C153A1A-9F2A-4CBC-B9FE-9BADF6C3B495}" presName="circle3" presStyleLbl="node1" presStyleIdx="2" presStyleCnt="3"/>
      <dgm:spPr>
        <a:solidFill>
          <a:schemeClr val="bg1"/>
        </a:solidFill>
      </dgm:spPr>
    </dgm:pt>
    <dgm:pt modelId="{ED6602EC-6485-4F21-A8D5-4C762EC99992}" type="pres">
      <dgm:prSet presAssocID="{6C153A1A-9F2A-4CBC-B9FE-9BADF6C3B495}" presName="rect3" presStyleLbl="alignAcc1" presStyleIdx="2" presStyleCnt="3"/>
      <dgm:spPr/>
      <dgm:t>
        <a:bodyPr/>
        <a:lstStyle/>
        <a:p>
          <a:endParaRPr lang="es-ES"/>
        </a:p>
      </dgm:t>
    </dgm:pt>
    <dgm:pt modelId="{4719C85B-D43F-4135-9004-3F38D6F94486}" type="pres">
      <dgm:prSet presAssocID="{4EE6BF52-CBFD-4E51-AA86-B7A2B2D65442}" presName="rect1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DC93C3E-2E18-4BB9-A1AC-BF2861DE7986}" type="pres">
      <dgm:prSet presAssocID="{4EE6BF52-CBFD-4E51-AA86-B7A2B2D65442}" presName="rect1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5A6FEEF-F66B-474F-8A3A-229E008104E8}" type="pres">
      <dgm:prSet presAssocID="{3D27D849-B56A-44B0-8701-669EF7B4339A}" presName="rect2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857DEF0-46BC-4A24-8692-21445E163293}" type="pres">
      <dgm:prSet presAssocID="{3D27D849-B56A-44B0-8701-669EF7B4339A}" presName="rect2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788607C-2679-471B-8683-41B8ECD4D7B5}" type="pres">
      <dgm:prSet presAssocID="{6C153A1A-9F2A-4CBC-B9FE-9BADF6C3B495}" presName="rect3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9776B2C-4C07-4A7B-97DA-FBAD739672FB}" type="pres">
      <dgm:prSet presAssocID="{6C153A1A-9F2A-4CBC-B9FE-9BADF6C3B495}" presName="rect3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16D2C7D1-D33F-441B-B02A-8823B6749F4E}" type="presOf" srcId="{3D27D849-B56A-44B0-8701-669EF7B4339A}" destId="{C3666320-A1AD-4A3A-B175-E05FE5AC1013}" srcOrd="0" destOrd="0" presId="urn:microsoft.com/office/officeart/2005/8/layout/target3"/>
    <dgm:cxn modelId="{6B4B3670-FBE4-4B64-909C-B3ACA2AEAB73}" type="presOf" srcId="{6D57DC51-1367-4C3B-9EE1-FBE3AD55467C}" destId="{49776B2C-4C07-4A7B-97DA-FBAD739672FB}" srcOrd="0" destOrd="0" presId="urn:microsoft.com/office/officeart/2005/8/layout/target3"/>
    <dgm:cxn modelId="{49AAB087-43CE-4A46-BFD2-1CC763254365}" srcId="{6C153A1A-9F2A-4CBC-B9FE-9BADF6C3B495}" destId="{C36CA665-877C-4FE8-9E56-4955DF9A0908}" srcOrd="1" destOrd="0" parTransId="{0670E016-FC40-4098-AB01-51D38DD3B099}" sibTransId="{CEF2E9D1-8297-4978-9961-A4787FFE18A5}"/>
    <dgm:cxn modelId="{39C78AF5-2876-4F0F-8D36-F94BCA6D2F55}" srcId="{6C153A1A-9F2A-4CBC-B9FE-9BADF6C3B495}" destId="{6D57DC51-1367-4C3B-9EE1-FBE3AD55467C}" srcOrd="0" destOrd="0" parTransId="{93200610-BFE7-4324-A45A-B4883278D5C3}" sibTransId="{619D908C-E342-4D93-B33A-349413906B6E}"/>
    <dgm:cxn modelId="{46E04DAF-3691-422B-B160-B6AF2574B824}" srcId="{4EE6BF52-CBFD-4E51-AA86-B7A2B2D65442}" destId="{CC13C5C5-98C0-4DDE-9190-E413F355201D}" srcOrd="0" destOrd="0" parTransId="{05E5B949-6D7B-4D88-8EEF-73C596FD87D1}" sibTransId="{D673B432-85E1-4F1A-B5E3-FA8F0351D632}"/>
    <dgm:cxn modelId="{73A7F191-2980-4492-86A7-2BDE6A02E17C}" type="presOf" srcId="{C36CA665-877C-4FE8-9E56-4955DF9A0908}" destId="{49776B2C-4C07-4A7B-97DA-FBAD739672FB}" srcOrd="0" destOrd="1" presId="urn:microsoft.com/office/officeart/2005/8/layout/target3"/>
    <dgm:cxn modelId="{E233375E-C7A9-4121-A674-E6C1B738498E}" srcId="{3D27D849-B56A-44B0-8701-669EF7B4339A}" destId="{1D06289D-47C9-44EA-B2DC-527FA90944E5}" srcOrd="1" destOrd="0" parTransId="{BFAA6061-D523-4073-81C5-C22206978FA5}" sibTransId="{DF6900F7-9EA9-45CA-9937-D7EDE1005390}"/>
    <dgm:cxn modelId="{CE196152-D162-446D-BFD0-EA15631C4552}" type="presOf" srcId="{CC13C5C5-98C0-4DDE-9190-E413F355201D}" destId="{1DC93C3E-2E18-4BB9-A1AC-BF2861DE7986}" srcOrd="0" destOrd="0" presId="urn:microsoft.com/office/officeart/2005/8/layout/target3"/>
    <dgm:cxn modelId="{C8A77266-E987-4EB2-A33A-EF3F823F71C2}" srcId="{A3A678F0-A92E-4B06-B9CD-076DDA2B6D80}" destId="{6C153A1A-9F2A-4CBC-B9FE-9BADF6C3B495}" srcOrd="2" destOrd="0" parTransId="{471F98CD-6DF1-48FB-90B0-0F0D0BAE21BC}" sibTransId="{0223524E-A536-4AC9-A665-3C64D40E07E8}"/>
    <dgm:cxn modelId="{DF09E9FE-4C55-43CD-A40A-8E03CF3C47F2}" type="presOf" srcId="{6C153A1A-9F2A-4CBC-B9FE-9BADF6C3B495}" destId="{6788607C-2679-471B-8683-41B8ECD4D7B5}" srcOrd="1" destOrd="0" presId="urn:microsoft.com/office/officeart/2005/8/layout/target3"/>
    <dgm:cxn modelId="{AB851931-6A4F-4B5C-BBC3-0FEB7DDB955C}" type="presOf" srcId="{6C153A1A-9F2A-4CBC-B9FE-9BADF6C3B495}" destId="{ED6602EC-6485-4F21-A8D5-4C762EC99992}" srcOrd="0" destOrd="0" presId="urn:microsoft.com/office/officeart/2005/8/layout/target3"/>
    <dgm:cxn modelId="{4934D891-DDF8-4242-AADB-158CDC371A1A}" srcId="{A3A678F0-A92E-4B06-B9CD-076DDA2B6D80}" destId="{4EE6BF52-CBFD-4E51-AA86-B7A2B2D65442}" srcOrd="0" destOrd="0" parTransId="{EBC5A05F-0CB8-4467-97E3-A4F83AAA66D7}" sibTransId="{6C8CD594-781C-4F09-88D8-D03B649076B9}"/>
    <dgm:cxn modelId="{898D7D7A-9E16-40A5-B580-927F9CE5885E}" srcId="{4EE6BF52-CBFD-4E51-AA86-B7A2B2D65442}" destId="{F4CEBA94-C969-4241-A82E-D4B9E9CDEDE4}" srcOrd="1" destOrd="0" parTransId="{3AC166E0-68C6-4680-BF32-8E0AD6F67E80}" sibTransId="{417E97D9-1871-4E45-A6C3-9808F0E466D5}"/>
    <dgm:cxn modelId="{56BEED57-1A95-4067-B673-3B1FC64C6025}" type="presOf" srcId="{A3A678F0-A92E-4B06-B9CD-076DDA2B6D80}" destId="{6122A771-9A63-4D24-B6A4-4E186EEC7FD1}" srcOrd="0" destOrd="0" presId="urn:microsoft.com/office/officeart/2005/8/layout/target3"/>
    <dgm:cxn modelId="{A48656A1-AD0B-4F8C-B91A-C071F3314E9D}" type="presOf" srcId="{4EE6BF52-CBFD-4E51-AA86-B7A2B2D65442}" destId="{1BAE3C56-8F09-4CC3-A760-8C6D4CFE95EE}" srcOrd="0" destOrd="0" presId="urn:microsoft.com/office/officeart/2005/8/layout/target3"/>
    <dgm:cxn modelId="{B981F1BA-5775-4000-A9EA-AD174BEDBBD6}" type="presOf" srcId="{3D27D849-B56A-44B0-8701-669EF7B4339A}" destId="{E5A6FEEF-F66B-474F-8A3A-229E008104E8}" srcOrd="1" destOrd="0" presId="urn:microsoft.com/office/officeart/2005/8/layout/target3"/>
    <dgm:cxn modelId="{7079E9B1-2508-4FED-AF7E-B43E3A6BF77A}" srcId="{3D27D849-B56A-44B0-8701-669EF7B4339A}" destId="{FD9AC625-58FE-49D0-837B-BD3F6A8962E6}" srcOrd="0" destOrd="0" parTransId="{42F273B2-61CE-4575-B52F-161137BD5D3F}" sibTransId="{10039EFE-0893-406A-BD99-B1786C83D907}"/>
    <dgm:cxn modelId="{0156C70A-8E3A-4E27-AB43-82CA0C99F1F0}" srcId="{A3A678F0-A92E-4B06-B9CD-076DDA2B6D80}" destId="{3D27D849-B56A-44B0-8701-669EF7B4339A}" srcOrd="1" destOrd="0" parTransId="{FABB9C45-127B-4096-91DA-92AB5B739665}" sibTransId="{7977928D-60F2-4F15-BF08-E21D429CC8BC}"/>
    <dgm:cxn modelId="{4C4FCFE1-E1E6-4579-A45F-88C1F497F69B}" type="presOf" srcId="{1D06289D-47C9-44EA-B2DC-527FA90944E5}" destId="{A857DEF0-46BC-4A24-8692-21445E163293}" srcOrd="0" destOrd="1" presId="urn:microsoft.com/office/officeart/2005/8/layout/target3"/>
    <dgm:cxn modelId="{3CFC1ACD-BBAC-465C-9A79-621B6007DA53}" type="presOf" srcId="{4EE6BF52-CBFD-4E51-AA86-B7A2B2D65442}" destId="{4719C85B-D43F-4135-9004-3F38D6F94486}" srcOrd="1" destOrd="0" presId="urn:microsoft.com/office/officeart/2005/8/layout/target3"/>
    <dgm:cxn modelId="{7E9BA314-6D8D-41EA-A76D-D4049B208D70}" type="presOf" srcId="{F4CEBA94-C969-4241-A82E-D4B9E9CDEDE4}" destId="{1DC93C3E-2E18-4BB9-A1AC-BF2861DE7986}" srcOrd="0" destOrd="1" presId="urn:microsoft.com/office/officeart/2005/8/layout/target3"/>
    <dgm:cxn modelId="{4B127447-36E0-4FBB-B489-18A91E5B9413}" type="presOf" srcId="{FD9AC625-58FE-49D0-837B-BD3F6A8962E6}" destId="{A857DEF0-46BC-4A24-8692-21445E163293}" srcOrd="0" destOrd="0" presId="urn:microsoft.com/office/officeart/2005/8/layout/target3"/>
    <dgm:cxn modelId="{522BB47E-E159-4D8A-AF54-5E49DABE9B5E}" type="presParOf" srcId="{6122A771-9A63-4D24-B6A4-4E186EEC7FD1}" destId="{8460683A-1E74-42FF-BFB0-31300DAA77B2}" srcOrd="0" destOrd="0" presId="urn:microsoft.com/office/officeart/2005/8/layout/target3"/>
    <dgm:cxn modelId="{6D115366-0655-47BB-AB52-46B2D27CE652}" type="presParOf" srcId="{6122A771-9A63-4D24-B6A4-4E186EEC7FD1}" destId="{480A0C42-A0A1-4290-A69C-E2E6DD576557}" srcOrd="1" destOrd="0" presId="urn:microsoft.com/office/officeart/2005/8/layout/target3"/>
    <dgm:cxn modelId="{DB72077C-59EF-42EF-9439-A0DAEF2280F8}" type="presParOf" srcId="{6122A771-9A63-4D24-B6A4-4E186EEC7FD1}" destId="{1BAE3C56-8F09-4CC3-A760-8C6D4CFE95EE}" srcOrd="2" destOrd="0" presId="urn:microsoft.com/office/officeart/2005/8/layout/target3"/>
    <dgm:cxn modelId="{AEE7F051-D0FE-47BB-9B71-F5BBD8B17D80}" type="presParOf" srcId="{6122A771-9A63-4D24-B6A4-4E186EEC7FD1}" destId="{DAA6A356-466E-42D1-8D43-1263ED26B311}" srcOrd="3" destOrd="0" presId="urn:microsoft.com/office/officeart/2005/8/layout/target3"/>
    <dgm:cxn modelId="{A4894559-DE69-44E1-8528-A03BC923AEA9}" type="presParOf" srcId="{6122A771-9A63-4D24-B6A4-4E186EEC7FD1}" destId="{9A85D361-6FBD-4C3C-B14A-E14C74940BF8}" srcOrd="4" destOrd="0" presId="urn:microsoft.com/office/officeart/2005/8/layout/target3"/>
    <dgm:cxn modelId="{10172B5A-0C55-456A-AEF6-A2E3065A6BD8}" type="presParOf" srcId="{6122A771-9A63-4D24-B6A4-4E186EEC7FD1}" destId="{C3666320-A1AD-4A3A-B175-E05FE5AC1013}" srcOrd="5" destOrd="0" presId="urn:microsoft.com/office/officeart/2005/8/layout/target3"/>
    <dgm:cxn modelId="{A3D7FFCA-B301-439F-A975-CB3F27DDDB60}" type="presParOf" srcId="{6122A771-9A63-4D24-B6A4-4E186EEC7FD1}" destId="{10E3A897-1E65-4E88-A409-A9500D7DBABC}" srcOrd="6" destOrd="0" presId="urn:microsoft.com/office/officeart/2005/8/layout/target3"/>
    <dgm:cxn modelId="{60AB6BD3-8506-45D2-A158-10ED04CF27D3}" type="presParOf" srcId="{6122A771-9A63-4D24-B6A4-4E186EEC7FD1}" destId="{A26A18F5-143A-438E-B34D-6A1EAE8EFDA0}" srcOrd="7" destOrd="0" presId="urn:microsoft.com/office/officeart/2005/8/layout/target3"/>
    <dgm:cxn modelId="{E7CC9198-E73E-405B-A17A-1AF5B926E1C0}" type="presParOf" srcId="{6122A771-9A63-4D24-B6A4-4E186EEC7FD1}" destId="{ED6602EC-6485-4F21-A8D5-4C762EC99992}" srcOrd="8" destOrd="0" presId="urn:microsoft.com/office/officeart/2005/8/layout/target3"/>
    <dgm:cxn modelId="{60B89EBD-F68E-44FA-BDCD-437354A1EBBC}" type="presParOf" srcId="{6122A771-9A63-4D24-B6A4-4E186EEC7FD1}" destId="{4719C85B-D43F-4135-9004-3F38D6F94486}" srcOrd="9" destOrd="0" presId="urn:microsoft.com/office/officeart/2005/8/layout/target3"/>
    <dgm:cxn modelId="{C9C3265F-C312-4ECD-8C2A-5A9E6B3D9EC7}" type="presParOf" srcId="{6122A771-9A63-4D24-B6A4-4E186EEC7FD1}" destId="{1DC93C3E-2E18-4BB9-A1AC-BF2861DE7986}" srcOrd="10" destOrd="0" presId="urn:microsoft.com/office/officeart/2005/8/layout/target3"/>
    <dgm:cxn modelId="{0C0CF6A2-29CB-4B58-BC94-8A70026DDBAE}" type="presParOf" srcId="{6122A771-9A63-4D24-B6A4-4E186EEC7FD1}" destId="{E5A6FEEF-F66B-474F-8A3A-229E008104E8}" srcOrd="11" destOrd="0" presId="urn:microsoft.com/office/officeart/2005/8/layout/target3"/>
    <dgm:cxn modelId="{A84A3EA4-E0B4-4AAC-AD10-73E237C15CBC}" type="presParOf" srcId="{6122A771-9A63-4D24-B6A4-4E186EEC7FD1}" destId="{A857DEF0-46BC-4A24-8692-21445E163293}" srcOrd="12" destOrd="0" presId="urn:microsoft.com/office/officeart/2005/8/layout/target3"/>
    <dgm:cxn modelId="{64F35220-C9BC-4EF1-AF9D-DD81B44E200B}" type="presParOf" srcId="{6122A771-9A63-4D24-B6A4-4E186EEC7FD1}" destId="{6788607C-2679-471B-8683-41B8ECD4D7B5}" srcOrd="13" destOrd="0" presId="urn:microsoft.com/office/officeart/2005/8/layout/target3"/>
    <dgm:cxn modelId="{910B04DD-774E-4836-9940-3F5A320E806F}" type="presParOf" srcId="{6122A771-9A63-4D24-B6A4-4E186EEC7FD1}" destId="{49776B2C-4C07-4A7B-97DA-FBAD739672FB}" srcOrd="14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60683A-1E74-42FF-BFB0-31300DAA77B2}">
      <dsp:nvSpPr>
        <dsp:cNvPr id="0" name=""/>
        <dsp:cNvSpPr/>
      </dsp:nvSpPr>
      <dsp:spPr>
        <a:xfrm>
          <a:off x="0" y="0"/>
          <a:ext cx="5459897" cy="5459897"/>
        </a:xfrm>
        <a:prstGeom prst="pie">
          <a:avLst>
            <a:gd name="adj1" fmla="val 5400000"/>
            <a:gd name="adj2" fmla="val 16200000"/>
          </a:avLst>
        </a:prstGeom>
        <a:solidFill>
          <a:srgbClr val="00970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AE3C56-8F09-4CC3-A760-8C6D4CFE95EE}">
      <dsp:nvSpPr>
        <dsp:cNvPr id="0" name=""/>
        <dsp:cNvSpPr/>
      </dsp:nvSpPr>
      <dsp:spPr>
        <a:xfrm>
          <a:off x="2729948" y="0"/>
          <a:ext cx="10721007" cy="545989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4600" kern="1200" dirty="0" smtClean="0"/>
            <a:t>Artículos de investigación </a:t>
          </a:r>
          <a:endParaRPr lang="es-ES" sz="4600" kern="1200" dirty="0"/>
        </a:p>
      </dsp:txBody>
      <dsp:txXfrm>
        <a:off x="2729948" y="0"/>
        <a:ext cx="5360503" cy="1637972"/>
      </dsp:txXfrm>
    </dsp:sp>
    <dsp:sp modelId="{9A85D361-6FBD-4C3C-B14A-E14C74940BF8}">
      <dsp:nvSpPr>
        <dsp:cNvPr id="0" name=""/>
        <dsp:cNvSpPr/>
      </dsp:nvSpPr>
      <dsp:spPr>
        <a:xfrm>
          <a:off x="955483" y="1637972"/>
          <a:ext cx="3548929" cy="3548929"/>
        </a:xfrm>
        <a:prstGeom prst="pie">
          <a:avLst>
            <a:gd name="adj1" fmla="val 5400000"/>
            <a:gd name="adj2" fmla="val 16200000"/>
          </a:avLst>
        </a:prstGeom>
        <a:solidFill>
          <a:srgbClr val="33CC3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666320-A1AD-4A3A-B175-E05FE5AC1013}">
      <dsp:nvSpPr>
        <dsp:cNvPr id="0" name=""/>
        <dsp:cNvSpPr/>
      </dsp:nvSpPr>
      <dsp:spPr>
        <a:xfrm>
          <a:off x="2729948" y="1637972"/>
          <a:ext cx="10721007" cy="354892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160640"/>
              <a:satOff val="-6455"/>
              <a:lumOff val="1381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4600" kern="1200" dirty="0" smtClean="0"/>
            <a:t>Libros</a:t>
          </a:r>
          <a:endParaRPr lang="es-ES" sz="4600" kern="1200" dirty="0"/>
        </a:p>
      </dsp:txBody>
      <dsp:txXfrm>
        <a:off x="2729948" y="1637972"/>
        <a:ext cx="5360503" cy="1637967"/>
      </dsp:txXfrm>
    </dsp:sp>
    <dsp:sp modelId="{A26A18F5-143A-438E-B34D-6A1EAE8EFDA0}">
      <dsp:nvSpPr>
        <dsp:cNvPr id="0" name=""/>
        <dsp:cNvSpPr/>
      </dsp:nvSpPr>
      <dsp:spPr>
        <a:xfrm>
          <a:off x="1910964" y="3275939"/>
          <a:ext cx="1637967" cy="1637967"/>
        </a:xfrm>
        <a:prstGeom prst="pie">
          <a:avLst>
            <a:gd name="adj1" fmla="val 5400000"/>
            <a:gd name="adj2" fmla="val 16200000"/>
          </a:avLst>
        </a:prstGeom>
        <a:solidFill>
          <a:schemeClr val="bg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6602EC-6485-4F21-A8D5-4C762EC99992}">
      <dsp:nvSpPr>
        <dsp:cNvPr id="0" name=""/>
        <dsp:cNvSpPr/>
      </dsp:nvSpPr>
      <dsp:spPr>
        <a:xfrm>
          <a:off x="2729948" y="3275939"/>
          <a:ext cx="10721007" cy="163796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321280"/>
              <a:satOff val="-12909"/>
              <a:lumOff val="27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4600" kern="1200" dirty="0" smtClean="0"/>
            <a:t>Otras modalidades</a:t>
          </a:r>
          <a:endParaRPr lang="es-ES" sz="4600" kern="1200" dirty="0"/>
        </a:p>
      </dsp:txBody>
      <dsp:txXfrm>
        <a:off x="2729948" y="3275939"/>
        <a:ext cx="5360503" cy="1637967"/>
      </dsp:txXfrm>
    </dsp:sp>
    <dsp:sp modelId="{1DC93C3E-2E18-4BB9-A1AC-BF2861DE7986}">
      <dsp:nvSpPr>
        <dsp:cNvPr id="0" name=""/>
        <dsp:cNvSpPr/>
      </dsp:nvSpPr>
      <dsp:spPr>
        <a:xfrm>
          <a:off x="8090452" y="0"/>
          <a:ext cx="5360503" cy="1637972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marL="285750" lvl="1" indent="-285750" algn="l" defTabSz="1911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4300" kern="1200" dirty="0" smtClean="0"/>
            <a:t>331</a:t>
          </a:r>
          <a:endParaRPr lang="es-ES" sz="4300" kern="1200" dirty="0"/>
        </a:p>
        <a:p>
          <a:pPr marL="285750" lvl="1" indent="-285750" algn="l" defTabSz="1911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4300" kern="1200" dirty="0" smtClean="0"/>
            <a:t>58,9 %</a:t>
          </a:r>
          <a:endParaRPr lang="es-ES" sz="4300" kern="1200" dirty="0"/>
        </a:p>
      </dsp:txBody>
      <dsp:txXfrm>
        <a:off x="8090452" y="0"/>
        <a:ext cx="5360503" cy="1637972"/>
      </dsp:txXfrm>
    </dsp:sp>
    <dsp:sp modelId="{A857DEF0-46BC-4A24-8692-21445E163293}">
      <dsp:nvSpPr>
        <dsp:cNvPr id="0" name=""/>
        <dsp:cNvSpPr/>
      </dsp:nvSpPr>
      <dsp:spPr>
        <a:xfrm>
          <a:off x="8090452" y="1637972"/>
          <a:ext cx="5360503" cy="1637967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marL="285750" lvl="1" indent="-285750" algn="l" defTabSz="1911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4300" kern="1200" dirty="0" smtClean="0"/>
            <a:t>76</a:t>
          </a:r>
          <a:endParaRPr lang="es-ES" sz="4300" kern="1200" dirty="0"/>
        </a:p>
        <a:p>
          <a:pPr marL="285750" lvl="1" indent="-285750" algn="l" defTabSz="1911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4300" kern="1200" dirty="0" smtClean="0"/>
            <a:t>13,5 %</a:t>
          </a:r>
          <a:endParaRPr lang="es-ES" sz="4300" kern="1200" dirty="0"/>
        </a:p>
      </dsp:txBody>
      <dsp:txXfrm>
        <a:off x="8090452" y="1637972"/>
        <a:ext cx="5360503" cy="1637967"/>
      </dsp:txXfrm>
    </dsp:sp>
    <dsp:sp modelId="{49776B2C-4C07-4A7B-97DA-FBAD739672FB}">
      <dsp:nvSpPr>
        <dsp:cNvPr id="0" name=""/>
        <dsp:cNvSpPr/>
      </dsp:nvSpPr>
      <dsp:spPr>
        <a:xfrm>
          <a:off x="8090452" y="3275939"/>
          <a:ext cx="5360503" cy="1637967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marL="285750" lvl="1" indent="-285750" algn="l" defTabSz="1911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4300" kern="1200" dirty="0" smtClean="0"/>
            <a:t>15</a:t>
          </a:r>
          <a:endParaRPr lang="es-ES" sz="4300" kern="1200" dirty="0"/>
        </a:p>
        <a:p>
          <a:pPr marL="285750" lvl="1" indent="-285750" algn="l" defTabSz="1911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4300" kern="1200" dirty="0" smtClean="0"/>
            <a:t>27,6 %</a:t>
          </a:r>
          <a:endParaRPr lang="es-ES" sz="4300" kern="1200" dirty="0"/>
        </a:p>
      </dsp:txBody>
      <dsp:txXfrm>
        <a:off x="8090452" y="3275939"/>
        <a:ext cx="5360503" cy="16379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86642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69137" y="0"/>
            <a:ext cx="5486400" cy="82296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309093" y="1501897"/>
            <a:ext cx="8371501" cy="2856547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r">
              <a:lnSpc>
                <a:spcPts val="5624"/>
              </a:lnSpc>
              <a:buNone/>
            </a:pPr>
            <a:r>
              <a:rPr lang="en-US" sz="4800" b="1" kern="0" spc="-135" dirty="0">
                <a:solidFill>
                  <a:schemeClr val="tx1">
                    <a:lumMod val="85000"/>
                    <a:lumOff val="15000"/>
                  </a:schemeClr>
                </a:solidFill>
                <a:ea typeface="Roboto Mono" pitchFamily="34" charset="-122"/>
                <a:cs typeface="Roboto Mono" pitchFamily="34" charset="-120"/>
              </a:rPr>
              <a:t>Inteligencia Artificial y Psicología: </a:t>
            </a:r>
            <a:r>
              <a:rPr lang="en-US" sz="5400" b="1" kern="0" spc="-135" dirty="0">
                <a:solidFill>
                  <a:schemeClr val="tx1">
                    <a:lumMod val="85000"/>
                    <a:lumOff val="15000"/>
                  </a:schemeClr>
                </a:solidFill>
                <a:ea typeface="Roboto Mono" pitchFamily="34" charset="-122"/>
                <a:cs typeface="Roboto Mono" pitchFamily="34" charset="-120"/>
              </a:rPr>
              <a:t>un estudio de la producción científica en Scopus</a:t>
            </a:r>
            <a:endParaRPr lang="en-US" sz="48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" name="Text 3"/>
          <p:cNvSpPr/>
          <p:nvPr/>
        </p:nvSpPr>
        <p:spPr>
          <a:xfrm>
            <a:off x="-951977" y="532027"/>
            <a:ext cx="9632572" cy="75815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r"/>
            <a:r>
              <a:rPr lang="es-ES" sz="2400" b="1" dirty="0">
                <a:solidFill>
                  <a:srgbClr val="00970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XIII Encuentro Internacional de Estudiantes de </a:t>
            </a:r>
            <a:r>
              <a:rPr lang="es-ES" sz="2400" b="1" dirty="0" smtClean="0">
                <a:solidFill>
                  <a:srgbClr val="00970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Psicología</a:t>
            </a:r>
            <a:endParaRPr lang="es-ES" sz="2400" dirty="0">
              <a:solidFill>
                <a:srgbClr val="009702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7" name="Shape 4"/>
          <p:cNvSpPr/>
          <p:nvPr/>
        </p:nvSpPr>
        <p:spPr>
          <a:xfrm>
            <a:off x="6125051" y="6273641"/>
            <a:ext cx="264914" cy="264914"/>
          </a:xfrm>
          <a:prstGeom prst="roundRect">
            <a:avLst>
              <a:gd name="adj" fmla="val 34513410"/>
            </a:avLst>
          </a:prstGeom>
          <a:noFill/>
          <a:ln w="7620">
            <a:solidFill>
              <a:srgbClr val="FFFFFF"/>
            </a:solidFill>
            <a:prstDash val="solid"/>
          </a:ln>
        </p:spPr>
      </p:sp>
      <p:sp>
        <p:nvSpPr>
          <p:cNvPr id="9" name="Text 5"/>
          <p:cNvSpPr/>
          <p:nvPr/>
        </p:nvSpPr>
        <p:spPr>
          <a:xfrm>
            <a:off x="6818436" y="3969901"/>
            <a:ext cx="1604502" cy="28979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r">
              <a:lnSpc>
                <a:spcPts val="2282"/>
              </a:lnSpc>
              <a:buNone/>
            </a:pPr>
            <a:r>
              <a:rPr lang="en-US" sz="2800" b="1" kern="0" spc="-26" dirty="0" err="1" smtClean="0">
                <a:solidFill>
                  <a:schemeClr val="bg2">
                    <a:lumMod val="25000"/>
                  </a:schemeClr>
                </a:solidFill>
                <a:ea typeface="Roboto" panose="02000000000000000000" pitchFamily="2" charset="0"/>
                <a:cs typeface="Roboto" pitchFamily="34" charset="-120"/>
              </a:rPr>
              <a:t>Autores</a:t>
            </a:r>
            <a:r>
              <a:rPr lang="en-US" sz="2800" b="1" kern="0" spc="-26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Roboto" panose="02000000000000000000" pitchFamily="2" charset="0"/>
                <a:cs typeface="Roboto" pitchFamily="34" charset="-120"/>
              </a:rPr>
              <a:t>:</a:t>
            </a:r>
            <a:endParaRPr lang="en-US" sz="2800" dirty="0">
              <a:solidFill>
                <a:schemeClr val="tx1">
                  <a:lumMod val="85000"/>
                  <a:lumOff val="15000"/>
                </a:schemeClr>
              </a:solidFill>
              <a:ea typeface="Roboto" panose="02000000000000000000" pitchFamily="2" charset="0"/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1806042" y="4469001"/>
            <a:ext cx="6602387" cy="1936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07000"/>
              </a:lnSpc>
              <a:spcAft>
                <a:spcPts val="0"/>
              </a:spcAft>
            </a:pPr>
            <a:r>
              <a:rPr lang="es-ES" sz="2800" b="1" i="1" dirty="0">
                <a:solidFill>
                  <a:srgbClr val="009702"/>
                </a:solidFill>
                <a:ea typeface="Roboto" panose="02000000000000000000" pitchFamily="2" charset="0"/>
                <a:cs typeface="Times New Roman" panose="02020603050405020304" pitchFamily="18" charset="0"/>
              </a:rPr>
              <a:t>Carlos Rafael Araujo Inastrilla </a:t>
            </a:r>
            <a:endParaRPr lang="es-ES" sz="2800" b="1" i="1" dirty="0" smtClean="0">
              <a:solidFill>
                <a:srgbClr val="009702"/>
              </a:solidFill>
              <a:ea typeface="Roboto" panose="02000000000000000000" pitchFamily="2" charset="0"/>
              <a:cs typeface="Times New Roman" panose="02020603050405020304" pitchFamily="18" charset="0"/>
            </a:endParaRPr>
          </a:p>
          <a:p>
            <a:pPr algn="r">
              <a:lnSpc>
                <a:spcPct val="107000"/>
              </a:lnSpc>
              <a:spcAft>
                <a:spcPts val="0"/>
              </a:spcAft>
            </a:pPr>
            <a:r>
              <a:rPr lang="es-ES" sz="2800" b="1" i="1" dirty="0" err="1" smtClean="0">
                <a:solidFill>
                  <a:srgbClr val="009702"/>
                </a:solidFill>
                <a:ea typeface="Roboto" panose="02000000000000000000" pitchFamily="2" charset="0"/>
                <a:cs typeface="Times New Roman" panose="02020603050405020304" pitchFamily="18" charset="0"/>
              </a:rPr>
              <a:t>Mayelin</a:t>
            </a:r>
            <a:r>
              <a:rPr lang="es-ES" sz="2800" b="1" i="1" dirty="0" smtClean="0">
                <a:solidFill>
                  <a:srgbClr val="009702"/>
                </a:solidFill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s-ES" sz="2800" b="1" i="1" dirty="0">
                <a:solidFill>
                  <a:srgbClr val="009702"/>
                </a:solidFill>
                <a:ea typeface="Roboto" panose="02000000000000000000" pitchFamily="2" charset="0"/>
                <a:cs typeface="Times New Roman" panose="02020603050405020304" pitchFamily="18" charset="0"/>
              </a:rPr>
              <a:t>Llosa </a:t>
            </a:r>
            <a:r>
              <a:rPr lang="es-ES" sz="2800" b="1" i="1" dirty="0" smtClean="0">
                <a:solidFill>
                  <a:srgbClr val="009702"/>
                </a:solidFill>
                <a:ea typeface="Roboto" panose="02000000000000000000" pitchFamily="2" charset="0"/>
                <a:cs typeface="Times New Roman" panose="02020603050405020304" pitchFamily="18" charset="0"/>
              </a:rPr>
              <a:t>Santana</a:t>
            </a:r>
            <a:endParaRPr lang="es-ES" sz="3600" i="1" dirty="0">
              <a:solidFill>
                <a:srgbClr val="009702"/>
              </a:solidFill>
              <a:ea typeface="Roboto" panose="02000000000000000000" pitchFamily="2" charset="0"/>
              <a:cs typeface="Times New Roman" panose="02020603050405020304" pitchFamily="18" charset="0"/>
            </a:endParaRPr>
          </a:p>
          <a:p>
            <a:pPr algn="r">
              <a:lnSpc>
                <a:spcPct val="107000"/>
              </a:lnSpc>
              <a:spcAft>
                <a:spcPts val="0"/>
              </a:spcAft>
            </a:pPr>
            <a:r>
              <a:rPr lang="es-ES" sz="2800" b="1" i="1" dirty="0">
                <a:solidFill>
                  <a:srgbClr val="009702"/>
                </a:solidFill>
                <a:ea typeface="Roboto" panose="02000000000000000000" pitchFamily="2" charset="0"/>
                <a:cs typeface="Times New Roman" panose="02020603050405020304" pitchFamily="18" charset="0"/>
              </a:rPr>
              <a:t>Dalila Cárdenas </a:t>
            </a:r>
            <a:r>
              <a:rPr lang="es-ES" sz="2800" b="1" i="1" dirty="0" smtClean="0">
                <a:solidFill>
                  <a:srgbClr val="009702"/>
                </a:solidFill>
                <a:ea typeface="Roboto" panose="02000000000000000000" pitchFamily="2" charset="0"/>
                <a:cs typeface="Times New Roman" panose="02020603050405020304" pitchFamily="18" charset="0"/>
              </a:rPr>
              <a:t>Hernández</a:t>
            </a:r>
            <a:endParaRPr lang="es-ES" sz="3600" i="1" dirty="0">
              <a:solidFill>
                <a:srgbClr val="009702"/>
              </a:solidFill>
              <a:ea typeface="Roboto" panose="02000000000000000000" pitchFamily="2" charset="0"/>
              <a:cs typeface="Times New Roman" panose="02020603050405020304" pitchFamily="18" charset="0"/>
            </a:endParaRPr>
          </a:p>
          <a:p>
            <a:pPr algn="r">
              <a:lnSpc>
                <a:spcPct val="107000"/>
              </a:lnSpc>
              <a:spcAft>
                <a:spcPts val="0"/>
              </a:spcAft>
            </a:pPr>
            <a:r>
              <a:rPr lang="es-ES" sz="2800" b="1" i="1" dirty="0" err="1">
                <a:solidFill>
                  <a:srgbClr val="009702"/>
                </a:solidFill>
                <a:ea typeface="Roboto" panose="02000000000000000000" pitchFamily="2" charset="0"/>
                <a:cs typeface="Times New Roman" panose="02020603050405020304" pitchFamily="18" charset="0"/>
              </a:rPr>
              <a:t>Dayami</a:t>
            </a:r>
            <a:r>
              <a:rPr lang="es-ES" sz="2800" b="1" i="1" dirty="0">
                <a:solidFill>
                  <a:srgbClr val="009702"/>
                </a:solidFill>
                <a:ea typeface="Roboto" panose="02000000000000000000" pitchFamily="2" charset="0"/>
                <a:cs typeface="Times New Roman" panose="02020603050405020304" pitchFamily="18" charset="0"/>
              </a:rPr>
              <a:t> Gutiérrez Vera </a:t>
            </a:r>
            <a:endParaRPr lang="es-ES" sz="3600" i="1" dirty="0">
              <a:solidFill>
                <a:srgbClr val="009702"/>
              </a:solidFill>
              <a:effectLst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8" name="Text 5"/>
          <p:cNvSpPr/>
          <p:nvPr/>
        </p:nvSpPr>
        <p:spPr>
          <a:xfrm>
            <a:off x="2176530" y="6515986"/>
            <a:ext cx="6362318" cy="80081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r">
              <a:buNone/>
            </a:pPr>
            <a:r>
              <a:rPr lang="en-US" sz="2400" i="1" kern="0" spc="-5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Roboto" panose="02000000000000000000" pitchFamily="2" charset="0"/>
                <a:cs typeface="Roboto Mono" pitchFamily="34" charset="-120"/>
              </a:rPr>
              <a:t>Universidad de </a:t>
            </a:r>
            <a:r>
              <a:rPr lang="en-US" sz="2400" i="1" kern="0" spc="-50" dirty="0" err="1" smtClean="0">
                <a:solidFill>
                  <a:schemeClr val="tx1">
                    <a:lumMod val="85000"/>
                    <a:lumOff val="15000"/>
                  </a:schemeClr>
                </a:solidFill>
                <a:ea typeface="Roboto" panose="02000000000000000000" pitchFamily="2" charset="0"/>
                <a:cs typeface="Roboto Mono" pitchFamily="34" charset="-120"/>
              </a:rPr>
              <a:t>Ciencias</a:t>
            </a:r>
            <a:r>
              <a:rPr lang="en-US" sz="2400" i="1" kern="0" spc="-5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Roboto" panose="02000000000000000000" pitchFamily="2" charset="0"/>
                <a:cs typeface="Roboto Mono" pitchFamily="34" charset="-120"/>
              </a:rPr>
              <a:t> </a:t>
            </a:r>
            <a:r>
              <a:rPr lang="en-US" sz="2400" i="1" kern="0" spc="-50" dirty="0" err="1" smtClean="0">
                <a:solidFill>
                  <a:schemeClr val="tx1">
                    <a:lumMod val="85000"/>
                    <a:lumOff val="15000"/>
                  </a:schemeClr>
                </a:solidFill>
                <a:ea typeface="Roboto" panose="02000000000000000000" pitchFamily="2" charset="0"/>
                <a:cs typeface="Roboto Mono" pitchFamily="34" charset="-120"/>
              </a:rPr>
              <a:t>Médicas</a:t>
            </a:r>
            <a:r>
              <a:rPr lang="en-US" sz="2400" i="1" kern="0" spc="-5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Roboto" panose="02000000000000000000" pitchFamily="2" charset="0"/>
                <a:cs typeface="Roboto Mono" pitchFamily="34" charset="-120"/>
              </a:rPr>
              <a:t> de la Habana. </a:t>
            </a:r>
            <a:r>
              <a:rPr lang="en-US" sz="2400" i="1" kern="0" spc="-50" dirty="0" err="1" smtClean="0">
                <a:solidFill>
                  <a:schemeClr val="tx1">
                    <a:lumMod val="85000"/>
                    <a:lumOff val="15000"/>
                  </a:schemeClr>
                </a:solidFill>
                <a:ea typeface="Roboto" panose="02000000000000000000" pitchFamily="2" charset="0"/>
                <a:cs typeface="Roboto Mono" pitchFamily="34" charset="-120"/>
              </a:rPr>
              <a:t>Facultad</a:t>
            </a:r>
            <a:r>
              <a:rPr lang="en-US" sz="2400" i="1" kern="0" spc="-5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Roboto" panose="02000000000000000000" pitchFamily="2" charset="0"/>
                <a:cs typeface="Roboto Mono" pitchFamily="34" charset="-120"/>
              </a:rPr>
              <a:t> de </a:t>
            </a:r>
            <a:r>
              <a:rPr lang="en-US" sz="2400" i="1" kern="0" spc="-50" dirty="0" err="1" smtClean="0">
                <a:solidFill>
                  <a:schemeClr val="tx1">
                    <a:lumMod val="85000"/>
                    <a:lumOff val="15000"/>
                  </a:schemeClr>
                </a:solidFill>
                <a:ea typeface="Roboto" panose="02000000000000000000" pitchFamily="2" charset="0"/>
                <a:cs typeface="Roboto Mono" pitchFamily="34" charset="-120"/>
              </a:rPr>
              <a:t>Tecnología</a:t>
            </a:r>
            <a:r>
              <a:rPr lang="en-US" sz="2400" i="1" kern="0" spc="-5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Roboto" panose="02000000000000000000" pitchFamily="2" charset="0"/>
                <a:cs typeface="Roboto Mono" pitchFamily="34" charset="-120"/>
              </a:rPr>
              <a:t> de la </a:t>
            </a:r>
            <a:r>
              <a:rPr lang="en-US" sz="2400" i="1" kern="0" spc="-50" dirty="0" err="1" smtClean="0">
                <a:solidFill>
                  <a:schemeClr val="tx1">
                    <a:lumMod val="85000"/>
                    <a:lumOff val="15000"/>
                  </a:schemeClr>
                </a:solidFill>
                <a:ea typeface="Roboto" panose="02000000000000000000" pitchFamily="2" charset="0"/>
                <a:cs typeface="Roboto Mono" pitchFamily="34" charset="-120"/>
              </a:rPr>
              <a:t>Salud</a:t>
            </a:r>
            <a:r>
              <a:rPr lang="en-US" sz="2400" i="1" kern="0" spc="-5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Roboto" panose="02000000000000000000" pitchFamily="2" charset="0"/>
                <a:cs typeface="Roboto Mono" pitchFamily="34" charset="-120"/>
              </a:rPr>
              <a:t>. Cuba</a:t>
            </a:r>
            <a:endParaRPr lang="en-US" sz="3600" i="1" dirty="0">
              <a:solidFill>
                <a:schemeClr val="tx1">
                  <a:lumMod val="85000"/>
                  <a:lumOff val="15000"/>
                </a:schemeClr>
              </a:solidFill>
              <a:ea typeface="Roboto" panose="02000000000000000000" pitchFamily="2" charset="0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9672034" y="7517268"/>
            <a:ext cx="45462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solidFill>
                  <a:schemeClr val="bg1"/>
                </a:solidFill>
              </a:rPr>
              <a:t>LA HABANA 2024</a:t>
            </a:r>
            <a:endParaRPr lang="es-ES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2"/>
          <p:cNvSpPr/>
          <p:nvPr/>
        </p:nvSpPr>
        <p:spPr>
          <a:xfrm>
            <a:off x="1428393" y="953352"/>
            <a:ext cx="8232815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5400" b="1" kern="0" spc="-131" dirty="0">
                <a:ea typeface="Roboto Mono" pitchFamily="34" charset="-122"/>
                <a:cs typeface="Roboto Mono" pitchFamily="34" charset="-120"/>
              </a:rPr>
              <a:t>Modalidades de Publicación</a:t>
            </a:r>
            <a:endParaRPr lang="en-US" sz="5400" b="1" dirty="0"/>
          </a:p>
        </p:txBody>
      </p:sp>
      <p:graphicFrame>
        <p:nvGraphicFramePr>
          <p:cNvPr id="14" name="Diagrama 13"/>
          <p:cNvGraphicFramePr/>
          <p:nvPr>
            <p:extLst>
              <p:ext uri="{D42A27DB-BD31-4B8C-83A1-F6EECF244321}">
                <p14:modId xmlns:p14="http://schemas.microsoft.com/office/powerpoint/2010/main" val="3867719872"/>
              </p:ext>
            </p:extLst>
          </p:nvPr>
        </p:nvGraphicFramePr>
        <p:xfrm>
          <a:off x="1272209" y="2107095"/>
          <a:ext cx="13450956" cy="54598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69"/>
          <a:stretch/>
        </p:blipFill>
        <p:spPr>
          <a:xfrm>
            <a:off x="1604927" y="476518"/>
            <a:ext cx="13025474" cy="7559900"/>
          </a:xfrm>
          <a:prstGeom prst="rect">
            <a:avLst/>
          </a:prstGeom>
        </p:spPr>
      </p:pic>
      <p:pic>
        <p:nvPicPr>
          <p:cNvPr id="3" name="Image 0" descr="preencoded.png"/>
          <p:cNvPicPr>
            <a:picLocks noChangeAspect="1"/>
          </p:cNvPicPr>
          <p:nvPr/>
        </p:nvPicPr>
        <p:blipFill rotWithShape="1">
          <a:blip r:embed="rId3"/>
          <a:srcRect t="8475" r="85616"/>
          <a:stretch/>
        </p:blipFill>
        <p:spPr>
          <a:xfrm>
            <a:off x="14104307" y="1"/>
            <a:ext cx="526093" cy="8229599"/>
          </a:xfrm>
          <a:prstGeom prst="rect">
            <a:avLst/>
          </a:prstGeom>
        </p:spPr>
      </p:pic>
      <p:sp>
        <p:nvSpPr>
          <p:cNvPr id="4" name="Text 2"/>
          <p:cNvSpPr/>
          <p:nvPr/>
        </p:nvSpPr>
        <p:spPr>
          <a:xfrm>
            <a:off x="501116" y="373487"/>
            <a:ext cx="4199674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5400" b="1" kern="0" spc="-131" dirty="0" smtClean="0">
                <a:ea typeface="Roboto Mono" pitchFamily="34" charset="-122"/>
                <a:cs typeface="Roboto Mono" pitchFamily="34" charset="-120"/>
              </a:rPr>
              <a:t>Co-</a:t>
            </a:r>
            <a:r>
              <a:rPr lang="en-US" sz="5400" b="1" kern="0" spc="-131" dirty="0" err="1" smtClean="0">
                <a:ea typeface="Roboto Mono" pitchFamily="34" charset="-122"/>
                <a:cs typeface="Roboto Mono" pitchFamily="34" charset="-120"/>
              </a:rPr>
              <a:t>ocurrencia</a:t>
            </a:r>
            <a:r>
              <a:rPr lang="en-US" sz="5400" b="1" kern="0" spc="-131" dirty="0" smtClean="0">
                <a:ea typeface="Roboto Mono" pitchFamily="34" charset="-122"/>
                <a:cs typeface="Roboto Mono" pitchFamily="34" charset="-120"/>
              </a:rPr>
              <a:t> </a:t>
            </a:r>
          </a:p>
          <a:p>
            <a:pPr marL="0" indent="0">
              <a:lnSpc>
                <a:spcPts val="5468"/>
              </a:lnSpc>
              <a:buNone/>
            </a:pPr>
            <a:r>
              <a:rPr lang="en-US" sz="5400" b="1" kern="0" spc="-131" dirty="0" smtClean="0">
                <a:ea typeface="Roboto Mono" pitchFamily="34" charset="-122"/>
                <a:cs typeface="Roboto Mono" pitchFamily="34" charset="-120"/>
              </a:rPr>
              <a:t>de </a:t>
            </a:r>
            <a:r>
              <a:rPr lang="en-US" sz="5400" b="1" kern="0" spc="-131" dirty="0" err="1" smtClean="0">
                <a:ea typeface="Roboto Mono" pitchFamily="34" charset="-122"/>
                <a:cs typeface="Roboto Mono" pitchFamily="34" charset="-120"/>
              </a:rPr>
              <a:t>términos</a:t>
            </a:r>
            <a:r>
              <a:rPr lang="en-US" sz="5400" b="1" kern="0" spc="-131" dirty="0" smtClean="0">
                <a:ea typeface="Roboto Mono" pitchFamily="34" charset="-122"/>
                <a:cs typeface="Roboto Mono" pitchFamily="34" charset="-120"/>
              </a:rPr>
              <a:t> 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41149751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redondeado 4"/>
          <p:cNvSpPr/>
          <p:nvPr/>
        </p:nvSpPr>
        <p:spPr>
          <a:xfrm>
            <a:off x="1674249" y="2511380"/>
            <a:ext cx="11552353" cy="2897749"/>
          </a:xfrm>
          <a:prstGeom prst="roundRect">
            <a:avLst>
              <a:gd name="adj" fmla="val 50000"/>
            </a:avLst>
          </a:pr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199" y="2807594"/>
            <a:ext cx="2337517" cy="2337517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CuadroTexto 2"/>
          <p:cNvSpPr txBox="1"/>
          <p:nvPr/>
        </p:nvSpPr>
        <p:spPr>
          <a:xfrm>
            <a:off x="4713666" y="3267647"/>
            <a:ext cx="761146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800" b="1" dirty="0" smtClean="0">
                <a:solidFill>
                  <a:schemeClr val="bg1"/>
                </a:solidFill>
              </a:rPr>
              <a:t>CONCLUSIONES</a:t>
            </a:r>
            <a:endParaRPr lang="es-E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0614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5486400" cy="8229600"/>
          </a:xfrm>
          <a:prstGeom prst="rect">
            <a:avLst/>
          </a:prstGeom>
        </p:spPr>
      </p:pic>
      <p:pic>
        <p:nvPicPr>
          <p:cNvPr id="3" name="Image 0" descr="preencoded.png"/>
          <p:cNvPicPr>
            <a:picLocks noChangeAspect="1"/>
          </p:cNvPicPr>
          <p:nvPr/>
        </p:nvPicPr>
        <p:blipFill rotWithShape="1">
          <a:blip r:embed="rId3"/>
          <a:srcRect t="8475"/>
          <a:stretch/>
        </p:blipFill>
        <p:spPr>
          <a:xfrm rot="5400000">
            <a:off x="5947097" y="-453703"/>
            <a:ext cx="8222605" cy="9144000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0" y="-1"/>
            <a:ext cx="14630400" cy="8229600"/>
          </a:xfrm>
          <a:prstGeom prst="rect">
            <a:avLst/>
          </a:prstGeom>
          <a:solidFill>
            <a:srgbClr val="3B3838">
              <a:alpha val="9098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CuadroTexto 5"/>
          <p:cNvSpPr txBox="1"/>
          <p:nvPr/>
        </p:nvSpPr>
        <p:spPr>
          <a:xfrm>
            <a:off x="3721993" y="883145"/>
            <a:ext cx="10586434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000" b="1" i="1" dirty="0" smtClean="0">
                <a:solidFill>
                  <a:schemeClr val="bg1"/>
                </a:solidFill>
              </a:rPr>
              <a:t>“La inteligencia artificial no solo es una cuestión de algoritmos y tecnología, sino también de ética y valores humanos”</a:t>
            </a:r>
          </a:p>
          <a:p>
            <a:endParaRPr lang="es-ES" sz="6000" b="1" i="1" dirty="0">
              <a:solidFill>
                <a:schemeClr val="bg1"/>
              </a:solidFill>
            </a:endParaRPr>
          </a:p>
          <a:p>
            <a:r>
              <a:rPr lang="es-ES" sz="6000" b="1" i="1" dirty="0" smtClean="0">
                <a:solidFill>
                  <a:schemeClr val="bg1"/>
                </a:solidFill>
              </a:rPr>
              <a:t>Geoffrey </a:t>
            </a:r>
            <a:r>
              <a:rPr lang="es-ES" sz="6000" b="1" i="1" dirty="0" err="1" smtClean="0">
                <a:solidFill>
                  <a:schemeClr val="bg1"/>
                </a:solidFill>
              </a:rPr>
              <a:t>Hinton</a:t>
            </a:r>
            <a:endParaRPr lang="es-ES" sz="6000" b="1" i="1" dirty="0" smtClean="0">
              <a:solidFill>
                <a:schemeClr val="bg1"/>
              </a:solidFill>
            </a:endParaRPr>
          </a:p>
          <a:p>
            <a:r>
              <a:rPr lang="es-ES" sz="4000" b="1" i="1" dirty="0" smtClean="0">
                <a:solidFill>
                  <a:schemeClr val="bg1"/>
                </a:solidFill>
              </a:rPr>
              <a:t>Padrino de la Inteligencia Artificial</a:t>
            </a:r>
            <a:endParaRPr lang="es-ES" sz="4000" b="1" i="1" dirty="0">
              <a:solidFill>
                <a:schemeClr val="bg1"/>
              </a:solidFill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03" t="4565" r="32558" b="32284"/>
          <a:stretch/>
        </p:blipFill>
        <p:spPr>
          <a:xfrm>
            <a:off x="766293" y="1638494"/>
            <a:ext cx="2724668" cy="2595228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350842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2"/>
          <p:cNvSpPr/>
          <p:nvPr/>
        </p:nvSpPr>
        <p:spPr>
          <a:xfrm>
            <a:off x="0" y="318701"/>
            <a:ext cx="14630400" cy="1519562"/>
          </a:xfrm>
          <a:prstGeom prst="rect">
            <a:avLst/>
          </a:prstGeom>
          <a:solidFill>
            <a:srgbClr val="009702"/>
          </a:solidFill>
          <a:ln/>
        </p:spPr>
        <p:txBody>
          <a:bodyPr wrap="square" rtlCol="0" anchor="ctr"/>
          <a:lstStyle/>
          <a:p>
            <a:pPr marL="0" indent="0" algn="ctr">
              <a:lnSpc>
                <a:spcPts val="4457"/>
              </a:lnSpc>
              <a:buNone/>
            </a:pPr>
            <a:r>
              <a:rPr lang="en-US" sz="5400" b="1" kern="0" spc="-107" dirty="0">
                <a:solidFill>
                  <a:schemeClr val="bg1"/>
                </a:solidFill>
                <a:ea typeface="Roboto Bk" pitchFamily="2" charset="0"/>
                <a:cs typeface="Roboto Mono" pitchFamily="34" charset="-120"/>
              </a:rPr>
              <a:t>Avances en la </a:t>
            </a:r>
            <a:r>
              <a:rPr lang="es-ES" sz="5400" b="1" kern="0" spc="-107" smtClean="0">
                <a:solidFill>
                  <a:schemeClr val="bg1"/>
                </a:solidFill>
                <a:ea typeface="Roboto Bk" pitchFamily="2" charset="0"/>
                <a:cs typeface="Roboto Mono" pitchFamily="34" charset="-120"/>
              </a:rPr>
              <a:t>aplicación</a:t>
            </a:r>
            <a:r>
              <a:rPr lang="en-US" sz="5400" b="1" kern="0" spc="-107" smtClean="0">
                <a:solidFill>
                  <a:schemeClr val="bg1"/>
                </a:solidFill>
                <a:ea typeface="Roboto Bk" pitchFamily="2" charset="0"/>
                <a:cs typeface="Roboto Mono" pitchFamily="34" charset="-120"/>
              </a:rPr>
              <a:t> </a:t>
            </a:r>
            <a:endParaRPr lang="en-US" sz="5400" b="1" kern="0" spc="-107" dirty="0" smtClean="0">
              <a:solidFill>
                <a:schemeClr val="bg1"/>
              </a:solidFill>
              <a:ea typeface="Roboto Bk" pitchFamily="2" charset="0"/>
              <a:cs typeface="Roboto Mono" pitchFamily="34" charset="-120"/>
            </a:endParaRPr>
          </a:p>
          <a:p>
            <a:pPr marL="0" indent="0" algn="ctr">
              <a:lnSpc>
                <a:spcPts val="4457"/>
              </a:lnSpc>
              <a:buNone/>
            </a:pPr>
            <a:r>
              <a:rPr lang="en-US" sz="5400" b="1" kern="0" spc="-107" dirty="0" smtClean="0">
                <a:solidFill>
                  <a:schemeClr val="bg1"/>
                </a:solidFill>
                <a:ea typeface="Roboto Bk" pitchFamily="2" charset="0"/>
                <a:cs typeface="Roboto Mono" pitchFamily="34" charset="-120"/>
              </a:rPr>
              <a:t>de </a:t>
            </a:r>
            <a:r>
              <a:rPr lang="es-ES" sz="5400" b="1" kern="0" spc="-107" smtClean="0">
                <a:solidFill>
                  <a:schemeClr val="bg1"/>
                </a:solidFill>
                <a:ea typeface="Roboto Bk" pitchFamily="2" charset="0"/>
                <a:cs typeface="Roboto Mono" pitchFamily="34" charset="-120"/>
              </a:rPr>
              <a:t>Inteligencia</a:t>
            </a:r>
            <a:r>
              <a:rPr lang="en-US" sz="5400" b="1" kern="0" spc="-107" smtClean="0">
                <a:solidFill>
                  <a:schemeClr val="bg1"/>
                </a:solidFill>
                <a:ea typeface="Roboto Bk" pitchFamily="2" charset="0"/>
                <a:cs typeface="Roboto Mono" pitchFamily="34" charset="-120"/>
              </a:rPr>
              <a:t> </a:t>
            </a:r>
            <a:r>
              <a:rPr lang="en-US" sz="5400" b="1" kern="0" spc="-107" dirty="0" smtClean="0">
                <a:solidFill>
                  <a:schemeClr val="bg1"/>
                </a:solidFill>
                <a:ea typeface="Roboto Bk" pitchFamily="2" charset="0"/>
                <a:cs typeface="Roboto Mono" pitchFamily="34" charset="-120"/>
              </a:rPr>
              <a:t>Artificial (IA) </a:t>
            </a:r>
            <a:r>
              <a:rPr lang="en-US" sz="5400" b="1" kern="0" spc="-107" dirty="0">
                <a:solidFill>
                  <a:schemeClr val="bg1"/>
                </a:solidFill>
                <a:ea typeface="Roboto Bk" pitchFamily="2" charset="0"/>
                <a:cs typeface="Roboto Mono" pitchFamily="34" charset="-120"/>
              </a:rPr>
              <a:t>en Psicología</a:t>
            </a:r>
            <a:endParaRPr lang="en-US" sz="5400" b="1" dirty="0">
              <a:solidFill>
                <a:schemeClr val="bg1"/>
              </a:solidFill>
              <a:ea typeface="Roboto Bk" pitchFamily="2" charset="0"/>
            </a:endParaRPr>
          </a:p>
        </p:txBody>
      </p:sp>
      <p:grpSp>
        <p:nvGrpSpPr>
          <p:cNvPr id="22" name="Grupo 21"/>
          <p:cNvGrpSpPr/>
          <p:nvPr/>
        </p:nvGrpSpPr>
        <p:grpSpPr>
          <a:xfrm>
            <a:off x="1677093" y="2343991"/>
            <a:ext cx="11276213" cy="5737146"/>
            <a:chOff x="3013710" y="1993225"/>
            <a:chExt cx="7749181" cy="5737146"/>
          </a:xfrm>
        </p:grpSpPr>
        <p:sp>
          <p:nvSpPr>
            <p:cNvPr id="5" name="Shape 3"/>
            <p:cNvSpPr/>
            <p:nvPr/>
          </p:nvSpPr>
          <p:spPr>
            <a:xfrm>
              <a:off x="7296983" y="1993225"/>
              <a:ext cx="36195" cy="5737146"/>
            </a:xfrm>
            <a:prstGeom prst="rect">
              <a:avLst/>
            </a:prstGeom>
            <a:solidFill>
              <a:srgbClr val="33CC33"/>
            </a:solidFill>
            <a:ln/>
          </p:spPr>
        </p:sp>
        <p:sp>
          <p:nvSpPr>
            <p:cNvPr id="6" name="Shape 4"/>
            <p:cNvSpPr/>
            <p:nvPr/>
          </p:nvSpPr>
          <p:spPr>
            <a:xfrm>
              <a:off x="6477476" y="2320290"/>
              <a:ext cx="633889" cy="36195"/>
            </a:xfrm>
            <a:prstGeom prst="rect">
              <a:avLst/>
            </a:prstGeom>
            <a:solidFill>
              <a:srgbClr val="33CC33"/>
            </a:solidFill>
            <a:ln/>
          </p:spPr>
        </p:sp>
        <p:sp>
          <p:nvSpPr>
            <p:cNvPr id="7" name="Shape 5"/>
            <p:cNvSpPr/>
            <p:nvPr/>
          </p:nvSpPr>
          <p:spPr>
            <a:xfrm>
              <a:off x="7111365" y="1993225"/>
              <a:ext cx="407432" cy="548879"/>
            </a:xfrm>
            <a:prstGeom prst="roundRect">
              <a:avLst>
                <a:gd name="adj" fmla="val 26671"/>
              </a:avLst>
            </a:prstGeom>
            <a:solidFill>
              <a:srgbClr val="0F0F0F"/>
            </a:solidFill>
            <a:ln/>
          </p:spPr>
        </p:sp>
        <p:sp>
          <p:nvSpPr>
            <p:cNvPr id="8" name="Text 6"/>
            <p:cNvSpPr/>
            <p:nvPr/>
          </p:nvSpPr>
          <p:spPr>
            <a:xfrm>
              <a:off x="7219532" y="2091351"/>
              <a:ext cx="154900" cy="339566"/>
            </a:xfrm>
            <a:prstGeom prst="rect">
              <a:avLst/>
            </a:prstGeom>
            <a:noFill/>
            <a:ln/>
          </p:spPr>
          <p:txBody>
            <a:bodyPr wrap="none" rtlCol="0" anchor="t"/>
            <a:lstStyle/>
            <a:p>
              <a:pPr marL="0" indent="0" algn="ctr">
                <a:lnSpc>
                  <a:spcPts val="2674"/>
                </a:lnSpc>
                <a:buNone/>
              </a:pPr>
              <a:r>
                <a:rPr lang="en-US" sz="3200" kern="0" spc="-64" dirty="0">
                  <a:solidFill>
                    <a:srgbClr val="FFFFFF"/>
                  </a:solidFill>
                  <a:ea typeface="Roboto Mono" pitchFamily="34" charset="-122"/>
                  <a:cs typeface="Roboto Mono" pitchFamily="34" charset="-120"/>
                </a:rPr>
                <a:t>1</a:t>
              </a:r>
              <a:endParaRPr lang="en-US" sz="3200" dirty="0"/>
            </a:p>
          </p:txBody>
        </p:sp>
        <p:sp>
          <p:nvSpPr>
            <p:cNvPr id="9" name="Text 7"/>
            <p:cNvSpPr/>
            <p:nvPr/>
          </p:nvSpPr>
          <p:spPr>
            <a:xfrm>
              <a:off x="3013710" y="2174319"/>
              <a:ext cx="3305294" cy="1051441"/>
            </a:xfrm>
            <a:prstGeom prst="rect">
              <a:avLst/>
            </a:prstGeom>
            <a:noFill/>
            <a:ln/>
          </p:spPr>
          <p:txBody>
            <a:bodyPr wrap="square" rtlCol="0" anchor="t"/>
            <a:lstStyle/>
            <a:p>
              <a:pPr marL="0" indent="0" algn="r">
                <a:buNone/>
              </a:pPr>
              <a:r>
                <a:rPr lang="en-US" sz="3600" b="1" kern="0" spc="-53" dirty="0">
                  <a:solidFill>
                    <a:schemeClr val="tx1">
                      <a:lumMod val="85000"/>
                      <a:lumOff val="15000"/>
                    </a:schemeClr>
                  </a:solidFill>
                  <a:ea typeface="Roboto" panose="02000000000000000000" pitchFamily="2" charset="0"/>
                  <a:cs typeface="Roboto Mono" pitchFamily="34" charset="-120"/>
                </a:rPr>
                <a:t>Evaluación Psicológica Automatizada</a:t>
              </a:r>
              <a:endPara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ea typeface="Roboto" panose="02000000000000000000" pitchFamily="2" charset="0"/>
              </a:endParaRPr>
            </a:p>
          </p:txBody>
        </p:sp>
        <p:sp>
          <p:nvSpPr>
            <p:cNvPr id="11" name="Shape 9"/>
            <p:cNvSpPr/>
            <p:nvPr/>
          </p:nvSpPr>
          <p:spPr>
            <a:xfrm>
              <a:off x="7531596" y="3758151"/>
              <a:ext cx="633889" cy="36195"/>
            </a:xfrm>
            <a:prstGeom prst="rect">
              <a:avLst/>
            </a:prstGeom>
            <a:solidFill>
              <a:srgbClr val="33CC33"/>
            </a:solidFill>
            <a:ln/>
          </p:spPr>
        </p:sp>
        <p:sp>
          <p:nvSpPr>
            <p:cNvPr id="12" name="Shape 10"/>
            <p:cNvSpPr/>
            <p:nvPr/>
          </p:nvSpPr>
          <p:spPr>
            <a:xfrm>
              <a:off x="7111365" y="3482755"/>
              <a:ext cx="407432" cy="616720"/>
            </a:xfrm>
            <a:prstGeom prst="roundRect">
              <a:avLst>
                <a:gd name="adj" fmla="val 26671"/>
              </a:avLst>
            </a:prstGeom>
            <a:solidFill>
              <a:srgbClr val="0F0F0F"/>
            </a:solidFill>
            <a:ln/>
          </p:spPr>
        </p:sp>
        <p:sp>
          <p:nvSpPr>
            <p:cNvPr id="13" name="Text 11"/>
            <p:cNvSpPr/>
            <p:nvPr/>
          </p:nvSpPr>
          <p:spPr>
            <a:xfrm>
              <a:off x="7237571" y="3624563"/>
              <a:ext cx="154900" cy="339566"/>
            </a:xfrm>
            <a:prstGeom prst="rect">
              <a:avLst/>
            </a:prstGeom>
            <a:noFill/>
            <a:ln/>
          </p:spPr>
          <p:txBody>
            <a:bodyPr wrap="none" rtlCol="0" anchor="t"/>
            <a:lstStyle/>
            <a:p>
              <a:pPr marL="0" indent="0" algn="ctr">
                <a:lnSpc>
                  <a:spcPts val="2674"/>
                </a:lnSpc>
                <a:buNone/>
              </a:pPr>
              <a:r>
                <a:rPr lang="en-US" sz="3200" kern="0" spc="-64" dirty="0">
                  <a:solidFill>
                    <a:srgbClr val="FFFFFF"/>
                  </a:solidFill>
                  <a:ea typeface="Roboto Mono" pitchFamily="34" charset="-122"/>
                  <a:cs typeface="Roboto Mono" pitchFamily="34" charset="-120"/>
                </a:rPr>
                <a:t>2</a:t>
              </a:r>
              <a:endParaRPr lang="en-US" sz="3200" dirty="0"/>
            </a:p>
          </p:txBody>
        </p:sp>
        <p:sp>
          <p:nvSpPr>
            <p:cNvPr id="14" name="Text 12"/>
            <p:cNvSpPr/>
            <p:nvPr/>
          </p:nvSpPr>
          <p:spPr>
            <a:xfrm>
              <a:off x="8311156" y="2942867"/>
              <a:ext cx="2451735" cy="282893"/>
            </a:xfrm>
            <a:prstGeom prst="rect">
              <a:avLst/>
            </a:prstGeom>
            <a:noFill/>
            <a:ln/>
          </p:spPr>
          <p:txBody>
            <a:bodyPr wrap="none" rtlCol="0" anchor="t"/>
            <a:lstStyle/>
            <a:p>
              <a:pPr marL="0" indent="0" algn="l">
                <a:buNone/>
              </a:pPr>
              <a:r>
                <a:rPr lang="en-US" sz="3600" b="1" kern="0" spc="-53" dirty="0" err="1">
                  <a:solidFill>
                    <a:schemeClr val="tx1">
                      <a:lumMod val="85000"/>
                      <a:lumOff val="15000"/>
                    </a:schemeClr>
                  </a:solidFill>
                  <a:ea typeface="Roboto" panose="02000000000000000000" pitchFamily="2" charset="0"/>
                  <a:cs typeface="Roboto Mono" pitchFamily="34" charset="-120"/>
                </a:rPr>
                <a:t>Modelos</a:t>
              </a:r>
              <a:r>
                <a:rPr lang="en-US" sz="3600" b="1" kern="0" spc="-53" dirty="0">
                  <a:solidFill>
                    <a:schemeClr val="tx1">
                      <a:lumMod val="85000"/>
                      <a:lumOff val="15000"/>
                    </a:schemeClr>
                  </a:solidFill>
                  <a:ea typeface="Roboto" panose="02000000000000000000" pitchFamily="2" charset="0"/>
                  <a:cs typeface="Roboto Mono" pitchFamily="34" charset="-120"/>
                </a:rPr>
                <a:t> </a:t>
              </a:r>
              <a:r>
                <a:rPr lang="en-US" sz="3600" b="1" kern="0" spc="-53" dirty="0" err="1">
                  <a:solidFill>
                    <a:schemeClr val="tx1">
                      <a:lumMod val="85000"/>
                      <a:lumOff val="15000"/>
                    </a:schemeClr>
                  </a:solidFill>
                  <a:ea typeface="Roboto" panose="02000000000000000000" pitchFamily="2" charset="0"/>
                  <a:cs typeface="Roboto Mono" pitchFamily="34" charset="-120"/>
                </a:rPr>
                <a:t>p</a:t>
              </a:r>
              <a:r>
                <a:rPr lang="en-US" sz="3600" b="1" kern="0" spc="-53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ea typeface="Roboto" panose="02000000000000000000" pitchFamily="2" charset="0"/>
                  <a:cs typeface="Roboto Mono" pitchFamily="34" charset="-120"/>
                </a:rPr>
                <a:t>redictivos</a:t>
              </a:r>
              <a:r>
                <a:rPr lang="en-US" sz="3600" b="1" kern="0" spc="-53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ea typeface="Roboto" panose="02000000000000000000" pitchFamily="2" charset="0"/>
                  <a:cs typeface="Roboto Mono" pitchFamily="34" charset="-120"/>
                </a:rPr>
                <a:t> </a:t>
              </a:r>
            </a:p>
            <a:p>
              <a:pPr marL="0" indent="0" algn="l">
                <a:buNone/>
              </a:pPr>
              <a:r>
                <a:rPr lang="en-US" sz="3600" b="1" kern="0" spc="-53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ea typeface="Roboto" panose="02000000000000000000" pitchFamily="2" charset="0"/>
                  <a:cs typeface="Roboto Mono" pitchFamily="34" charset="-120"/>
                </a:rPr>
                <a:t>para la </a:t>
              </a:r>
              <a:r>
                <a:rPr lang="en-US" sz="3600" b="1" kern="0" spc="-53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ea typeface="Roboto" panose="02000000000000000000" pitchFamily="2" charset="0"/>
                  <a:cs typeface="Roboto Mono" pitchFamily="34" charset="-120"/>
                </a:rPr>
                <a:t>detección</a:t>
              </a:r>
              <a:r>
                <a:rPr lang="en-US" sz="3600" b="1" kern="0" spc="-53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ea typeface="Roboto" panose="02000000000000000000" pitchFamily="2" charset="0"/>
                  <a:cs typeface="Roboto Mono" pitchFamily="34" charset="-120"/>
                </a:rPr>
                <a:t> </a:t>
              </a:r>
            </a:p>
            <a:p>
              <a:pPr marL="0" indent="0" algn="l">
                <a:buNone/>
              </a:pPr>
              <a:r>
                <a:rPr lang="en-US" sz="3600" b="1" kern="0" spc="-53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ea typeface="Roboto" panose="02000000000000000000" pitchFamily="2" charset="0"/>
                  <a:cs typeface="Roboto Mono" pitchFamily="34" charset="-120"/>
                </a:rPr>
                <a:t>de </a:t>
              </a:r>
              <a:r>
                <a:rPr lang="en-US" sz="3600" b="1" kern="0" spc="-53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ea typeface="Roboto" panose="02000000000000000000" pitchFamily="2" charset="0"/>
                  <a:cs typeface="Roboto Mono" pitchFamily="34" charset="-120"/>
                </a:rPr>
                <a:t>afecciones</a:t>
              </a:r>
              <a:endPara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ea typeface="Roboto" panose="02000000000000000000" pitchFamily="2" charset="0"/>
              </a:endParaRPr>
            </a:p>
          </p:txBody>
        </p:sp>
        <p:sp>
          <p:nvSpPr>
            <p:cNvPr id="16" name="Shape 14"/>
            <p:cNvSpPr/>
            <p:nvPr/>
          </p:nvSpPr>
          <p:spPr>
            <a:xfrm>
              <a:off x="6477476" y="5276017"/>
              <a:ext cx="633889" cy="36195"/>
            </a:xfrm>
            <a:prstGeom prst="rect">
              <a:avLst/>
            </a:prstGeom>
            <a:solidFill>
              <a:srgbClr val="33CC33"/>
            </a:solidFill>
            <a:ln/>
          </p:spPr>
        </p:sp>
        <p:sp>
          <p:nvSpPr>
            <p:cNvPr id="17" name="Shape 15"/>
            <p:cNvSpPr/>
            <p:nvPr/>
          </p:nvSpPr>
          <p:spPr>
            <a:xfrm>
              <a:off x="7124164" y="5001577"/>
              <a:ext cx="407432" cy="585073"/>
            </a:xfrm>
            <a:prstGeom prst="roundRect">
              <a:avLst>
                <a:gd name="adj" fmla="val 26671"/>
              </a:avLst>
            </a:prstGeom>
            <a:solidFill>
              <a:srgbClr val="0F0F0F"/>
            </a:solidFill>
            <a:ln/>
          </p:spPr>
        </p:sp>
        <p:sp>
          <p:nvSpPr>
            <p:cNvPr id="18" name="Text 16"/>
            <p:cNvSpPr/>
            <p:nvPr/>
          </p:nvSpPr>
          <p:spPr>
            <a:xfrm>
              <a:off x="7237571" y="5124331"/>
              <a:ext cx="154900" cy="339566"/>
            </a:xfrm>
            <a:prstGeom prst="rect">
              <a:avLst/>
            </a:prstGeom>
            <a:noFill/>
            <a:ln/>
          </p:spPr>
          <p:txBody>
            <a:bodyPr wrap="none" rtlCol="0" anchor="t"/>
            <a:lstStyle/>
            <a:p>
              <a:pPr marL="0" indent="0" algn="ctr">
                <a:lnSpc>
                  <a:spcPts val="2674"/>
                </a:lnSpc>
                <a:buNone/>
              </a:pPr>
              <a:r>
                <a:rPr lang="en-US" sz="3200" kern="0" spc="-64" dirty="0">
                  <a:solidFill>
                    <a:srgbClr val="FFFFFF"/>
                  </a:solidFill>
                  <a:ea typeface="Roboto Mono" pitchFamily="34" charset="-122"/>
                  <a:cs typeface="Roboto Mono" pitchFamily="34" charset="-120"/>
                </a:rPr>
                <a:t>3</a:t>
              </a:r>
              <a:endParaRPr lang="en-US" sz="3200" dirty="0"/>
            </a:p>
          </p:txBody>
        </p:sp>
        <p:sp>
          <p:nvSpPr>
            <p:cNvPr id="19" name="Text 17"/>
            <p:cNvSpPr/>
            <p:nvPr/>
          </p:nvSpPr>
          <p:spPr>
            <a:xfrm>
              <a:off x="4055150" y="5130046"/>
              <a:ext cx="2263854" cy="282893"/>
            </a:xfrm>
            <a:prstGeom prst="rect">
              <a:avLst/>
            </a:prstGeom>
            <a:noFill/>
            <a:ln/>
          </p:spPr>
          <p:txBody>
            <a:bodyPr wrap="none" rtlCol="0" anchor="t"/>
            <a:lstStyle/>
            <a:p>
              <a:pPr marL="0" indent="0" algn="r">
                <a:lnSpc>
                  <a:spcPts val="2228"/>
                </a:lnSpc>
                <a:buNone/>
              </a:pPr>
              <a:r>
                <a:rPr lang="en-US" sz="3600" b="1" kern="0" spc="-53" dirty="0">
                  <a:solidFill>
                    <a:schemeClr val="tx1">
                      <a:lumMod val="85000"/>
                      <a:lumOff val="15000"/>
                    </a:schemeClr>
                  </a:solidFill>
                  <a:ea typeface="Roboto" panose="02000000000000000000" pitchFamily="2" charset="0"/>
                  <a:cs typeface="Roboto Mono" pitchFamily="34" charset="-120"/>
                </a:rPr>
                <a:t>Terapia en Línea</a:t>
              </a:r>
              <a:endPara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ea typeface="Roboto" panose="02000000000000000000" pitchFamily="2" charset="0"/>
              </a:endParaRPr>
            </a:p>
          </p:txBody>
        </p:sp>
      </p:grpSp>
      <p:pic>
        <p:nvPicPr>
          <p:cNvPr id="23" name="Imagen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2794" y="5203746"/>
            <a:ext cx="1599293" cy="1599293"/>
          </a:xfrm>
          <a:prstGeom prst="rect">
            <a:avLst/>
          </a:prstGeom>
        </p:spPr>
      </p:pic>
      <p:pic>
        <p:nvPicPr>
          <p:cNvPr id="24" name="Imagen 2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58" b="11669"/>
          <a:stretch/>
        </p:blipFill>
        <p:spPr>
          <a:xfrm>
            <a:off x="3648608" y="3875349"/>
            <a:ext cx="1719102" cy="1328397"/>
          </a:xfrm>
          <a:prstGeom prst="rect">
            <a:avLst/>
          </a:prstGeom>
        </p:spPr>
      </p:pic>
      <p:pic>
        <p:nvPicPr>
          <p:cNvPr id="25" name="Imagen 2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9710" y="6219032"/>
            <a:ext cx="1778000" cy="177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136458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1281329" y="2778120"/>
            <a:ext cx="11301329" cy="106822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4206"/>
              </a:lnSpc>
              <a:buNone/>
            </a:pPr>
            <a:r>
              <a:rPr lang="en-US" sz="4800" kern="0" spc="-101" dirty="0">
                <a:solidFill>
                  <a:schemeClr val="tx1">
                    <a:lumMod val="85000"/>
                    <a:lumOff val="15000"/>
                  </a:schemeClr>
                </a:solidFill>
                <a:latin typeface="Roboto Bk" pitchFamily="2" charset="0"/>
                <a:ea typeface="Roboto Bk" pitchFamily="2" charset="0"/>
                <a:cs typeface="Roboto Mono" pitchFamily="34" charset="-120"/>
              </a:rPr>
              <a:t>Desafíos en el </a:t>
            </a:r>
            <a:r>
              <a:rPr lang="en-US" sz="4800" kern="0" spc="-10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Roboto Bk" pitchFamily="2" charset="0"/>
                <a:ea typeface="Roboto Bk" pitchFamily="2" charset="0"/>
                <a:cs typeface="Roboto Mono" pitchFamily="34" charset="-120"/>
              </a:rPr>
              <a:t>uso</a:t>
            </a:r>
            <a:r>
              <a:rPr lang="en-US" sz="4800" kern="0" spc="-10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Roboto Bk" pitchFamily="2" charset="0"/>
                <a:ea typeface="Roboto Bk" pitchFamily="2" charset="0"/>
                <a:cs typeface="Roboto Mono" pitchFamily="34" charset="-120"/>
              </a:rPr>
              <a:t> </a:t>
            </a:r>
            <a:r>
              <a:rPr lang="en-US" sz="4800" kern="0" spc="-101" dirty="0">
                <a:solidFill>
                  <a:schemeClr val="tx1">
                    <a:lumMod val="85000"/>
                    <a:lumOff val="15000"/>
                  </a:schemeClr>
                </a:solidFill>
                <a:latin typeface="Roboto Bk" pitchFamily="2" charset="0"/>
                <a:ea typeface="Roboto Bk" pitchFamily="2" charset="0"/>
                <a:cs typeface="Roboto Mono" pitchFamily="34" charset="-120"/>
              </a:rPr>
              <a:t>de </a:t>
            </a:r>
            <a:r>
              <a:rPr lang="en-US" sz="4800" kern="0" spc="-101" dirty="0">
                <a:solidFill>
                  <a:srgbClr val="33CC33"/>
                </a:solidFill>
                <a:latin typeface="Roboto Bk" pitchFamily="2" charset="0"/>
                <a:ea typeface="Roboto Bk" pitchFamily="2" charset="0"/>
                <a:cs typeface="Roboto Mono" pitchFamily="34" charset="-120"/>
              </a:rPr>
              <a:t>IA</a:t>
            </a:r>
            <a:r>
              <a:rPr lang="en-US" sz="4800" kern="0" spc="-101" dirty="0">
                <a:solidFill>
                  <a:schemeClr val="tx1">
                    <a:lumMod val="85000"/>
                    <a:lumOff val="15000"/>
                  </a:schemeClr>
                </a:solidFill>
                <a:latin typeface="Roboto Bk" pitchFamily="2" charset="0"/>
                <a:ea typeface="Roboto Bk" pitchFamily="2" charset="0"/>
                <a:cs typeface="Roboto Mono" pitchFamily="34" charset="-120"/>
              </a:rPr>
              <a:t> en </a:t>
            </a:r>
            <a:r>
              <a:rPr lang="en-US" sz="4800" kern="0" spc="-101" dirty="0">
                <a:solidFill>
                  <a:srgbClr val="33CC33"/>
                </a:solidFill>
                <a:latin typeface="Roboto Bk" pitchFamily="2" charset="0"/>
                <a:ea typeface="Roboto Bk" pitchFamily="2" charset="0"/>
                <a:cs typeface="Roboto Mono" pitchFamily="34" charset="-120"/>
              </a:rPr>
              <a:t>Psicología</a:t>
            </a:r>
            <a:endParaRPr lang="en-US" sz="4800" dirty="0">
              <a:solidFill>
                <a:srgbClr val="33CC33"/>
              </a:solidFill>
              <a:latin typeface="Roboto Bk" pitchFamily="2" charset="0"/>
              <a:ea typeface="Roboto Bk" pitchFamily="2" charset="0"/>
            </a:endParaRPr>
          </a:p>
        </p:txBody>
      </p:sp>
      <p:sp>
        <p:nvSpPr>
          <p:cNvPr id="6" name="Shape 3"/>
          <p:cNvSpPr/>
          <p:nvPr/>
        </p:nvSpPr>
        <p:spPr>
          <a:xfrm>
            <a:off x="2094605" y="3940186"/>
            <a:ext cx="698621" cy="721472"/>
          </a:xfrm>
          <a:prstGeom prst="roundRect">
            <a:avLst>
              <a:gd name="adj" fmla="val 26667"/>
            </a:avLst>
          </a:prstGeom>
          <a:solidFill>
            <a:srgbClr val="0F0F0F"/>
          </a:solidFill>
          <a:ln/>
        </p:spPr>
      </p:sp>
      <p:sp>
        <p:nvSpPr>
          <p:cNvPr id="7" name="Text 4"/>
          <p:cNvSpPr/>
          <p:nvPr/>
        </p:nvSpPr>
        <p:spPr>
          <a:xfrm>
            <a:off x="2311220" y="4175062"/>
            <a:ext cx="265390" cy="60107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523"/>
              </a:lnSpc>
              <a:buNone/>
            </a:pPr>
            <a:r>
              <a:rPr lang="en-US" sz="3200" b="1" kern="0" spc="-6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 Mono" pitchFamily="34" charset="-120"/>
              </a:rPr>
              <a:t>1</a:t>
            </a:r>
            <a:endParaRPr lang="en-US" sz="3200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8" name="Text 5"/>
          <p:cNvSpPr/>
          <p:nvPr/>
        </p:nvSpPr>
        <p:spPr>
          <a:xfrm>
            <a:off x="753961" y="5096975"/>
            <a:ext cx="3040657" cy="80081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buNone/>
            </a:pPr>
            <a:r>
              <a:rPr lang="en-US" sz="3600" b="1" kern="0" spc="-50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 Mono" pitchFamily="34" charset="-120"/>
              </a:rPr>
              <a:t>Privacidad y Seguridad de Datos</a:t>
            </a:r>
            <a:endParaRPr lang="en-US" sz="3600" b="1" dirty="0">
              <a:solidFill>
                <a:schemeClr val="tx1">
                  <a:lumMod val="85000"/>
                  <a:lumOff val="1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0" name="Shape 7"/>
          <p:cNvSpPr/>
          <p:nvPr/>
        </p:nvSpPr>
        <p:spPr>
          <a:xfrm>
            <a:off x="6437650" y="3940186"/>
            <a:ext cx="698621" cy="721472"/>
          </a:xfrm>
          <a:prstGeom prst="roundRect">
            <a:avLst>
              <a:gd name="adj" fmla="val 26667"/>
            </a:avLst>
          </a:prstGeom>
          <a:solidFill>
            <a:srgbClr val="0F0F0F"/>
          </a:solidFill>
          <a:ln/>
        </p:spPr>
      </p:sp>
      <p:sp>
        <p:nvSpPr>
          <p:cNvPr id="11" name="Text 8"/>
          <p:cNvSpPr/>
          <p:nvPr/>
        </p:nvSpPr>
        <p:spPr>
          <a:xfrm>
            <a:off x="6654265" y="4123268"/>
            <a:ext cx="265390" cy="60107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523"/>
              </a:lnSpc>
              <a:buNone/>
            </a:pPr>
            <a:r>
              <a:rPr lang="en-US" sz="3200" b="1" kern="0" spc="-6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 Mono" pitchFamily="34" charset="-120"/>
              </a:rPr>
              <a:t>2</a:t>
            </a:r>
            <a:endParaRPr lang="en-US" sz="3200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2" name="Text 9"/>
          <p:cNvSpPr/>
          <p:nvPr/>
        </p:nvSpPr>
        <p:spPr>
          <a:xfrm>
            <a:off x="5241550" y="5102290"/>
            <a:ext cx="3162337" cy="80081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buNone/>
            </a:pPr>
            <a:r>
              <a:rPr lang="en-US" sz="3600" b="1" kern="0" spc="-50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 Mono" pitchFamily="34" charset="-120"/>
              </a:rPr>
              <a:t>Reemplazo de la Experiencia Clínica</a:t>
            </a:r>
            <a:endParaRPr lang="en-US" sz="3600" b="1" dirty="0">
              <a:solidFill>
                <a:schemeClr val="tx1">
                  <a:lumMod val="85000"/>
                  <a:lumOff val="1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4" name="Shape 11"/>
          <p:cNvSpPr/>
          <p:nvPr/>
        </p:nvSpPr>
        <p:spPr>
          <a:xfrm>
            <a:off x="11237773" y="3940186"/>
            <a:ext cx="698621" cy="721472"/>
          </a:xfrm>
          <a:prstGeom prst="roundRect">
            <a:avLst>
              <a:gd name="adj" fmla="val 26667"/>
            </a:avLst>
          </a:prstGeom>
          <a:solidFill>
            <a:srgbClr val="0F0F0F"/>
          </a:solidFill>
          <a:ln/>
        </p:spPr>
      </p:sp>
      <p:sp>
        <p:nvSpPr>
          <p:cNvPr id="15" name="Text 12"/>
          <p:cNvSpPr/>
          <p:nvPr/>
        </p:nvSpPr>
        <p:spPr>
          <a:xfrm>
            <a:off x="11454388" y="4138769"/>
            <a:ext cx="265390" cy="60107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523"/>
              </a:lnSpc>
              <a:buNone/>
            </a:pPr>
            <a:r>
              <a:rPr lang="en-US" sz="3200" b="1" kern="0" spc="-6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 Mono" pitchFamily="34" charset="-120"/>
              </a:rPr>
              <a:t>3</a:t>
            </a:r>
            <a:endParaRPr lang="en-US" sz="3200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6" name="Text 13"/>
          <p:cNvSpPr/>
          <p:nvPr/>
        </p:nvSpPr>
        <p:spPr>
          <a:xfrm>
            <a:off x="10362011" y="5096975"/>
            <a:ext cx="2836662" cy="53387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buNone/>
            </a:pPr>
            <a:r>
              <a:rPr lang="en-US" sz="3600" b="1" kern="0" spc="-50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 Mono" pitchFamily="34" charset="-120"/>
              </a:rPr>
              <a:t>Uso Responsable de la IA</a:t>
            </a:r>
            <a:endParaRPr lang="en-US" sz="3600" b="1" dirty="0">
              <a:solidFill>
                <a:schemeClr val="tx1">
                  <a:lumMod val="85000"/>
                  <a:lumOff val="1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168273" y="830364"/>
            <a:ext cx="12187118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4400" b="1" dirty="0" smtClean="0">
                <a:solidFill>
                  <a:srgbClr val="33CC33"/>
                </a:solidFill>
                <a:ea typeface="Roboto Bk" pitchFamily="2" charset="0"/>
              </a:rPr>
              <a:t>Objetivo</a:t>
            </a:r>
            <a:endParaRPr lang="es-ES" sz="3600" b="1" dirty="0" smtClean="0">
              <a:solidFill>
                <a:srgbClr val="33CC33"/>
              </a:solidFill>
              <a:ea typeface="Roboto Bk" pitchFamily="2" charset="0"/>
            </a:endParaRPr>
          </a:p>
          <a:p>
            <a:pPr algn="ctr"/>
            <a:r>
              <a:rPr lang="es-ES" sz="3600" dirty="0" smtClean="0">
                <a:ea typeface="Roboto" panose="02000000000000000000" pitchFamily="2" charset="0"/>
              </a:rPr>
              <a:t>Describir </a:t>
            </a:r>
            <a:r>
              <a:rPr lang="es-ES" sz="3600" dirty="0">
                <a:ea typeface="Roboto" panose="02000000000000000000" pitchFamily="2" charset="0"/>
              </a:rPr>
              <a:t>la producción científica acerca de IA en la práctica de la psicología de las publicaciones indexadas en </a:t>
            </a:r>
            <a:r>
              <a:rPr lang="es-ES" sz="3600" dirty="0" err="1">
                <a:ea typeface="Roboto" panose="02000000000000000000" pitchFamily="2" charset="0"/>
              </a:rPr>
              <a:t>Scopus</a:t>
            </a:r>
            <a:r>
              <a:rPr lang="es-ES" sz="3600" dirty="0">
                <a:ea typeface="Roboto" panose="02000000000000000000" pitchFamily="2" charset="0"/>
              </a:rPr>
              <a:t> entre 2003 y 2023.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4236" y="4878688"/>
            <a:ext cx="5750300" cy="2423082"/>
          </a:xfrm>
          <a:prstGeom prst="rect">
            <a:avLst/>
          </a:prstGeom>
        </p:spPr>
      </p:pic>
      <p:sp>
        <p:nvSpPr>
          <p:cNvPr id="4" name="Paralelogramo 3"/>
          <p:cNvSpPr/>
          <p:nvPr/>
        </p:nvSpPr>
        <p:spPr>
          <a:xfrm>
            <a:off x="-421869" y="3524742"/>
            <a:ext cx="8247429" cy="1063948"/>
          </a:xfrm>
          <a:prstGeom prst="parallelogram">
            <a:avLst>
              <a:gd name="adj" fmla="val 41482"/>
            </a:avLst>
          </a:pr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800" b="1" dirty="0" smtClean="0">
                <a:solidFill>
                  <a:schemeClr val="tx1"/>
                </a:solidFill>
              </a:rPr>
              <a:t>Estudio bibliométrico</a:t>
            </a:r>
            <a:endParaRPr lang="en-US" sz="4800" b="1" dirty="0">
              <a:solidFill>
                <a:schemeClr val="tx1"/>
              </a:solidFill>
            </a:endParaRPr>
          </a:p>
        </p:txBody>
      </p:sp>
      <p:sp>
        <p:nvSpPr>
          <p:cNvPr id="5" name="Paralelogramo 4"/>
          <p:cNvSpPr/>
          <p:nvPr/>
        </p:nvSpPr>
        <p:spPr>
          <a:xfrm>
            <a:off x="7825560" y="3505753"/>
            <a:ext cx="7265095" cy="1082937"/>
          </a:xfrm>
          <a:prstGeom prst="parallelogram">
            <a:avLst>
              <a:gd name="adj" fmla="val 40417"/>
            </a:avLst>
          </a:prstGeom>
          <a:solidFill>
            <a:srgbClr val="0097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 smtClean="0">
                <a:latin typeface="Roboto Bk" pitchFamily="2" charset="0"/>
                <a:ea typeface="Roboto Bk" pitchFamily="2" charset="0"/>
              </a:rPr>
              <a:t>Base de datos de alto prestigio internacional</a:t>
            </a:r>
            <a:endParaRPr lang="en-US" sz="2800" b="1" dirty="0">
              <a:latin typeface="Roboto Bk" pitchFamily="2" charset="0"/>
              <a:ea typeface="Roboto Bk" pitchFamily="2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586480" y="4878688"/>
            <a:ext cx="693478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009702"/>
              </a:buClr>
              <a:buFont typeface="Wingdings" panose="05000000000000000000" pitchFamily="2" charset="2"/>
              <a:buChar char="§"/>
            </a:pPr>
            <a:r>
              <a:rPr lang="es-ES" sz="3200" dirty="0" smtClean="0">
                <a:ea typeface="Roboto" panose="02000000000000000000" pitchFamily="2" charset="0"/>
              </a:rPr>
              <a:t>Evalúan </a:t>
            </a:r>
            <a:r>
              <a:rPr lang="es-ES" sz="3200" dirty="0">
                <a:ea typeface="Roboto" panose="02000000000000000000" pitchFamily="2" charset="0"/>
              </a:rPr>
              <a:t>el estado </a:t>
            </a:r>
            <a:r>
              <a:rPr lang="es-ES" sz="3200" dirty="0" smtClean="0">
                <a:ea typeface="Roboto" panose="02000000000000000000" pitchFamily="2" charset="0"/>
              </a:rPr>
              <a:t>de </a:t>
            </a:r>
            <a:r>
              <a:rPr lang="es-ES" sz="3200" dirty="0">
                <a:ea typeface="Roboto" panose="02000000000000000000" pitchFamily="2" charset="0"/>
              </a:rPr>
              <a:t>las investigaciones </a:t>
            </a:r>
            <a:endParaRPr lang="es-ES" sz="3200" dirty="0" smtClean="0">
              <a:ea typeface="Roboto" panose="02000000000000000000" pitchFamily="2" charset="0"/>
            </a:endParaRPr>
          </a:p>
          <a:p>
            <a:pPr marL="285750" indent="-285750">
              <a:buClr>
                <a:srgbClr val="009702"/>
              </a:buClr>
              <a:buFont typeface="Wingdings" panose="05000000000000000000" pitchFamily="2" charset="2"/>
              <a:buChar char="§"/>
            </a:pPr>
            <a:r>
              <a:rPr lang="es-ES" sz="3200" dirty="0" smtClean="0">
                <a:ea typeface="Roboto" panose="02000000000000000000" pitchFamily="2" charset="0"/>
              </a:rPr>
              <a:t>Identifican las </a:t>
            </a:r>
            <a:r>
              <a:rPr lang="es-ES" sz="3200" dirty="0">
                <a:ea typeface="Roboto" panose="02000000000000000000" pitchFamily="2" charset="0"/>
              </a:rPr>
              <a:t>tendencias y áreas de </a:t>
            </a:r>
            <a:r>
              <a:rPr lang="es-ES" sz="3200" dirty="0" smtClean="0">
                <a:ea typeface="Roboto" panose="02000000000000000000" pitchFamily="2" charset="0"/>
              </a:rPr>
              <a:t>interés</a:t>
            </a:r>
          </a:p>
          <a:p>
            <a:pPr marL="285750" indent="-285750">
              <a:buClr>
                <a:srgbClr val="009702"/>
              </a:buClr>
              <a:buFont typeface="Wingdings" panose="05000000000000000000" pitchFamily="2" charset="2"/>
              <a:buChar char="§"/>
            </a:pPr>
            <a:r>
              <a:rPr lang="es-ES" sz="3200" dirty="0" smtClean="0">
                <a:ea typeface="Roboto" panose="02000000000000000000" pitchFamily="2" charset="0"/>
              </a:rPr>
              <a:t>Determinan </a:t>
            </a:r>
            <a:r>
              <a:rPr lang="es-ES" sz="3200" dirty="0">
                <a:ea typeface="Roboto" panose="02000000000000000000" pitchFamily="2" charset="0"/>
              </a:rPr>
              <a:t>lagunas en el conocimiento</a:t>
            </a:r>
            <a:endParaRPr lang="en-US" sz="3200" dirty="0"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7837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32" t="10173" r="5166" b="10023"/>
          <a:stretch/>
        </p:blipFill>
        <p:spPr>
          <a:xfrm>
            <a:off x="1227551" y="1089765"/>
            <a:ext cx="12350602" cy="6137754"/>
          </a:xfrm>
          <a:prstGeom prst="rect">
            <a:avLst/>
          </a:prstGeom>
        </p:spPr>
      </p:pic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4458836"/>
              </p:ext>
            </p:extLst>
          </p:nvPr>
        </p:nvGraphicFramePr>
        <p:xfrm>
          <a:off x="296427" y="7239348"/>
          <a:ext cx="13895568" cy="47668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57964">
                  <a:extLst>
                    <a:ext uri="{9D8B030D-6E8A-4147-A177-3AD203B41FA5}">
                      <a16:colId xmlns:a16="http://schemas.microsoft.com/office/drawing/2014/main" val="2402962017"/>
                    </a:ext>
                  </a:extLst>
                </a:gridCol>
                <a:gridCol w="1157964">
                  <a:extLst>
                    <a:ext uri="{9D8B030D-6E8A-4147-A177-3AD203B41FA5}">
                      <a16:colId xmlns:a16="http://schemas.microsoft.com/office/drawing/2014/main" val="625632803"/>
                    </a:ext>
                  </a:extLst>
                </a:gridCol>
                <a:gridCol w="1157964">
                  <a:extLst>
                    <a:ext uri="{9D8B030D-6E8A-4147-A177-3AD203B41FA5}">
                      <a16:colId xmlns:a16="http://schemas.microsoft.com/office/drawing/2014/main" val="1469295509"/>
                    </a:ext>
                  </a:extLst>
                </a:gridCol>
                <a:gridCol w="1157964">
                  <a:extLst>
                    <a:ext uri="{9D8B030D-6E8A-4147-A177-3AD203B41FA5}">
                      <a16:colId xmlns:a16="http://schemas.microsoft.com/office/drawing/2014/main" val="582697372"/>
                    </a:ext>
                  </a:extLst>
                </a:gridCol>
                <a:gridCol w="1157964">
                  <a:extLst>
                    <a:ext uri="{9D8B030D-6E8A-4147-A177-3AD203B41FA5}">
                      <a16:colId xmlns:a16="http://schemas.microsoft.com/office/drawing/2014/main" val="3190900619"/>
                    </a:ext>
                  </a:extLst>
                </a:gridCol>
                <a:gridCol w="1157964">
                  <a:extLst>
                    <a:ext uri="{9D8B030D-6E8A-4147-A177-3AD203B41FA5}">
                      <a16:colId xmlns:a16="http://schemas.microsoft.com/office/drawing/2014/main" val="2681654999"/>
                    </a:ext>
                  </a:extLst>
                </a:gridCol>
                <a:gridCol w="1157964">
                  <a:extLst>
                    <a:ext uri="{9D8B030D-6E8A-4147-A177-3AD203B41FA5}">
                      <a16:colId xmlns:a16="http://schemas.microsoft.com/office/drawing/2014/main" val="1563918344"/>
                    </a:ext>
                  </a:extLst>
                </a:gridCol>
                <a:gridCol w="1157964">
                  <a:extLst>
                    <a:ext uri="{9D8B030D-6E8A-4147-A177-3AD203B41FA5}">
                      <a16:colId xmlns:a16="http://schemas.microsoft.com/office/drawing/2014/main" val="375022851"/>
                    </a:ext>
                  </a:extLst>
                </a:gridCol>
                <a:gridCol w="1157964">
                  <a:extLst>
                    <a:ext uri="{9D8B030D-6E8A-4147-A177-3AD203B41FA5}">
                      <a16:colId xmlns:a16="http://schemas.microsoft.com/office/drawing/2014/main" val="3780764093"/>
                    </a:ext>
                  </a:extLst>
                </a:gridCol>
                <a:gridCol w="1157964">
                  <a:extLst>
                    <a:ext uri="{9D8B030D-6E8A-4147-A177-3AD203B41FA5}">
                      <a16:colId xmlns:a16="http://schemas.microsoft.com/office/drawing/2014/main" val="3275530282"/>
                    </a:ext>
                  </a:extLst>
                </a:gridCol>
                <a:gridCol w="1157964">
                  <a:extLst>
                    <a:ext uri="{9D8B030D-6E8A-4147-A177-3AD203B41FA5}">
                      <a16:colId xmlns:a16="http://schemas.microsoft.com/office/drawing/2014/main" val="3163406993"/>
                    </a:ext>
                  </a:extLst>
                </a:gridCol>
                <a:gridCol w="1157964">
                  <a:extLst>
                    <a:ext uri="{9D8B030D-6E8A-4147-A177-3AD203B41FA5}">
                      <a16:colId xmlns:a16="http://schemas.microsoft.com/office/drawing/2014/main" val="1841608149"/>
                    </a:ext>
                  </a:extLst>
                </a:gridCol>
              </a:tblGrid>
              <a:tr h="476685"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2002</a:t>
                      </a:r>
                      <a:endParaRPr lang="es-ES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>
                    <a:lnT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2004</a:t>
                      </a:r>
                      <a:endParaRPr lang="es-ES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>
                    <a:lnT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2006</a:t>
                      </a:r>
                      <a:endParaRPr lang="es-ES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>
                    <a:lnT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2008</a:t>
                      </a:r>
                      <a:endParaRPr lang="es-ES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>
                    <a:lnT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2010</a:t>
                      </a:r>
                      <a:endParaRPr lang="es-ES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>
                    <a:lnT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2012</a:t>
                      </a:r>
                      <a:endParaRPr lang="es-ES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>
                    <a:lnT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2014</a:t>
                      </a:r>
                      <a:endParaRPr lang="es-ES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>
                    <a:lnT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2016</a:t>
                      </a:r>
                      <a:endParaRPr lang="es-ES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>
                    <a:lnT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2018</a:t>
                      </a:r>
                      <a:endParaRPr lang="es-ES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>
                    <a:lnT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2020</a:t>
                      </a:r>
                      <a:endParaRPr lang="es-ES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>
                    <a:lnT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2022</a:t>
                      </a:r>
                      <a:endParaRPr lang="es-ES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>
                    <a:lnT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2024</a:t>
                      </a:r>
                      <a:endParaRPr lang="es-ES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>
                    <a:lnT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219470232"/>
                  </a:ext>
                </a:extLst>
              </a:tr>
            </a:tbl>
          </a:graphicData>
        </a:graphic>
      </p:graphicFrame>
      <p:sp>
        <p:nvSpPr>
          <p:cNvPr id="4" name="Rectángulo 3"/>
          <p:cNvSpPr/>
          <p:nvPr/>
        </p:nvSpPr>
        <p:spPr>
          <a:xfrm>
            <a:off x="734842" y="987601"/>
            <a:ext cx="3536533" cy="7245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Rectángulo 4"/>
          <p:cNvSpPr/>
          <p:nvPr/>
        </p:nvSpPr>
        <p:spPr>
          <a:xfrm>
            <a:off x="830911" y="449039"/>
            <a:ext cx="734858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b="1" dirty="0" smtClean="0">
                <a:latin typeface="Roboto" panose="02000000000000000000" pitchFamily="2" charset="0"/>
                <a:ea typeface="Roboto" panose="02000000000000000000" pitchFamily="2" charset="0"/>
              </a:rPr>
              <a:t>Producción </a:t>
            </a:r>
            <a:r>
              <a:rPr lang="es-ES" sz="2800" b="1" dirty="0">
                <a:latin typeface="Roboto" panose="02000000000000000000" pitchFamily="2" charset="0"/>
                <a:ea typeface="Roboto" panose="02000000000000000000" pitchFamily="2" charset="0"/>
              </a:rPr>
              <a:t>científica disponible en </a:t>
            </a:r>
            <a:r>
              <a:rPr lang="es-ES" sz="2800" b="1" dirty="0" err="1">
                <a:latin typeface="Roboto" panose="02000000000000000000" pitchFamily="2" charset="0"/>
                <a:ea typeface="Roboto" panose="02000000000000000000" pitchFamily="2" charset="0"/>
              </a:rPr>
              <a:t>Scopus</a:t>
            </a:r>
            <a:r>
              <a:rPr lang="es-ES" sz="2800" b="1" dirty="0">
                <a:latin typeface="Roboto" panose="02000000000000000000" pitchFamily="2" charset="0"/>
                <a:ea typeface="Roboto" panose="02000000000000000000" pitchFamily="2" charset="0"/>
              </a:rPr>
              <a:t> sobre </a:t>
            </a:r>
            <a:r>
              <a:rPr lang="es-ES" sz="2800" b="1" dirty="0" smtClean="0">
                <a:solidFill>
                  <a:srgbClr val="00970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IA </a:t>
            </a:r>
            <a:r>
              <a:rPr lang="es-ES" sz="2800" b="1" dirty="0" smtClean="0">
                <a:latin typeface="Roboto" panose="02000000000000000000" pitchFamily="2" charset="0"/>
                <a:ea typeface="Roboto" panose="02000000000000000000" pitchFamily="2" charset="0"/>
              </a:rPr>
              <a:t>en </a:t>
            </a:r>
            <a:r>
              <a:rPr lang="es-ES" sz="2800" b="1" dirty="0">
                <a:solidFill>
                  <a:srgbClr val="00970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Psicología</a:t>
            </a:r>
            <a:r>
              <a:rPr lang="es-ES" sz="2800" b="1" dirty="0">
                <a:latin typeface="Roboto" panose="02000000000000000000" pitchFamily="2" charset="0"/>
                <a:ea typeface="Roboto" panose="02000000000000000000" pitchFamily="2" charset="0"/>
              </a:rPr>
              <a:t>, 2003 – </a:t>
            </a:r>
            <a:r>
              <a:rPr lang="es-ES" sz="2800" b="1" dirty="0" smtClean="0">
                <a:latin typeface="Roboto" panose="02000000000000000000" pitchFamily="2" charset="0"/>
                <a:ea typeface="Roboto" panose="02000000000000000000" pitchFamily="2" charset="0"/>
              </a:rPr>
              <a:t>2023</a:t>
            </a:r>
            <a:endParaRPr lang="es-ES" sz="2800" b="1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6" name="Pentágono 5"/>
          <p:cNvSpPr/>
          <p:nvPr/>
        </p:nvSpPr>
        <p:spPr>
          <a:xfrm>
            <a:off x="10822487" y="826959"/>
            <a:ext cx="1816273" cy="739036"/>
          </a:xfrm>
          <a:prstGeom prst="homePlate">
            <a:avLst/>
          </a:pr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b="1" dirty="0" smtClean="0">
                <a:latin typeface="Roboto Bk" pitchFamily="2" charset="0"/>
                <a:ea typeface="Roboto Bk" pitchFamily="2" charset="0"/>
              </a:rPr>
              <a:t>95</a:t>
            </a:r>
            <a:endParaRPr lang="es-ES" sz="2400" b="1" dirty="0">
              <a:latin typeface="Roboto Bk" pitchFamily="2" charset="0"/>
              <a:ea typeface="Roboto Bk" pitchFamily="2" charset="0"/>
            </a:endParaRPr>
          </a:p>
        </p:txBody>
      </p:sp>
      <p:sp>
        <p:nvSpPr>
          <p:cNvPr id="7" name="Pentágono 6"/>
          <p:cNvSpPr/>
          <p:nvPr/>
        </p:nvSpPr>
        <p:spPr>
          <a:xfrm>
            <a:off x="217135" y="6089978"/>
            <a:ext cx="1102292" cy="540948"/>
          </a:xfrm>
          <a:prstGeom prst="homePlate">
            <a:avLst/>
          </a:pr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latin typeface="Roboto Bk" pitchFamily="2" charset="0"/>
                <a:ea typeface="Roboto Bk" pitchFamily="2" charset="0"/>
              </a:rPr>
              <a:t>15</a:t>
            </a:r>
            <a:endParaRPr lang="es-ES" b="1" dirty="0">
              <a:latin typeface="Roboto Bk" pitchFamily="2" charset="0"/>
              <a:ea typeface="Roboto Bk" pitchFamily="2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830911" y="1549558"/>
            <a:ext cx="46596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dirty="0" smtClean="0">
                <a:solidFill>
                  <a:schemeClr val="bg2">
                    <a:lumMod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Total: </a:t>
            </a:r>
            <a:r>
              <a:rPr lang="es-ES" sz="2800" b="1" dirty="0" smtClean="0">
                <a:solidFill>
                  <a:schemeClr val="bg2">
                    <a:lumMod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562</a:t>
            </a:r>
            <a:r>
              <a:rPr lang="es-ES" sz="2800" dirty="0" smtClean="0">
                <a:solidFill>
                  <a:schemeClr val="bg2">
                    <a:lumMod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s-ES" sz="2800" b="1" dirty="0" smtClean="0">
                <a:solidFill>
                  <a:schemeClr val="bg2">
                    <a:lumMod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publicacione</a:t>
            </a:r>
            <a:r>
              <a:rPr lang="es-ES" sz="2800" dirty="0" smtClean="0">
                <a:solidFill>
                  <a:schemeClr val="bg2">
                    <a:lumMod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s</a:t>
            </a:r>
            <a:endParaRPr lang="es-ES" sz="2800" dirty="0">
              <a:solidFill>
                <a:schemeClr val="bg2">
                  <a:lumMod val="2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cxnSp>
        <p:nvCxnSpPr>
          <p:cNvPr id="10" name="Conector recto 9"/>
          <p:cNvCxnSpPr/>
          <p:nvPr/>
        </p:nvCxnSpPr>
        <p:spPr>
          <a:xfrm>
            <a:off x="951978" y="1439832"/>
            <a:ext cx="4538615" cy="0"/>
          </a:xfrm>
          <a:prstGeom prst="line">
            <a:avLst/>
          </a:prstGeom>
          <a:ln>
            <a:solidFill>
              <a:srgbClr val="33CC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6478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0" descr="preencoded.png"/>
          <p:cNvPicPr>
            <a:picLocks noChangeAspect="1"/>
          </p:cNvPicPr>
          <p:nvPr/>
        </p:nvPicPr>
        <p:blipFill rotWithShape="1">
          <a:blip r:embed="rId3"/>
          <a:srcRect t="11566" b="12330"/>
          <a:stretch/>
        </p:blipFill>
        <p:spPr>
          <a:xfrm flipH="1">
            <a:off x="-1" y="-15549"/>
            <a:ext cx="3945700" cy="8222606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4483894" y="317063"/>
            <a:ext cx="9320213" cy="1377077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>
              <a:lnSpc>
                <a:spcPts val="5422"/>
              </a:lnSpc>
            </a:pPr>
            <a:r>
              <a:rPr lang="es-ES" sz="4400" b="1" dirty="0">
                <a:latin typeface="Roboto" panose="02000000000000000000" pitchFamily="2" charset="0"/>
                <a:ea typeface="Roboto" panose="02000000000000000000" pitchFamily="2" charset="0"/>
              </a:rPr>
              <a:t>E</a:t>
            </a:r>
            <a:r>
              <a:rPr lang="es-ES" sz="4400" b="1" dirty="0" smtClean="0">
                <a:latin typeface="Roboto" panose="02000000000000000000" pitchFamily="2" charset="0"/>
                <a:ea typeface="Roboto" panose="02000000000000000000" pitchFamily="2" charset="0"/>
              </a:rPr>
              <a:t>tapas </a:t>
            </a:r>
            <a:r>
              <a:rPr lang="es-ES" sz="4400" b="1" dirty="0">
                <a:latin typeface="Roboto" panose="02000000000000000000" pitchFamily="2" charset="0"/>
                <a:ea typeface="Roboto" panose="02000000000000000000" pitchFamily="2" charset="0"/>
              </a:rPr>
              <a:t>del crecimiento </a:t>
            </a:r>
            <a:endParaRPr lang="en-US" sz="8000" b="1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6" name="Shape 3"/>
          <p:cNvSpPr/>
          <p:nvPr/>
        </p:nvSpPr>
        <p:spPr>
          <a:xfrm>
            <a:off x="4792385" y="1364776"/>
            <a:ext cx="116205" cy="6864824"/>
          </a:xfrm>
          <a:prstGeom prst="rect">
            <a:avLst/>
          </a:prstGeom>
          <a:solidFill>
            <a:srgbClr val="009702"/>
          </a:solidFill>
          <a:ln/>
        </p:spPr>
      </p:sp>
      <p:sp>
        <p:nvSpPr>
          <p:cNvPr id="7" name="Shape 4"/>
          <p:cNvSpPr/>
          <p:nvPr/>
        </p:nvSpPr>
        <p:spPr>
          <a:xfrm>
            <a:off x="5062299" y="1512687"/>
            <a:ext cx="771168" cy="46689"/>
          </a:xfrm>
          <a:prstGeom prst="rect">
            <a:avLst/>
          </a:prstGeom>
          <a:solidFill>
            <a:srgbClr val="009702"/>
          </a:solidFill>
          <a:ln/>
        </p:spPr>
      </p:sp>
      <p:sp>
        <p:nvSpPr>
          <p:cNvPr id="8" name="Shape 5"/>
          <p:cNvSpPr/>
          <p:nvPr/>
        </p:nvSpPr>
        <p:spPr>
          <a:xfrm>
            <a:off x="4566523" y="1273436"/>
            <a:ext cx="495776" cy="525445"/>
          </a:xfrm>
          <a:prstGeom prst="roundRect">
            <a:avLst>
              <a:gd name="adj" fmla="val 26669"/>
            </a:avLst>
          </a:prstGeom>
          <a:solidFill>
            <a:srgbClr val="0F0F0F"/>
          </a:solidFill>
          <a:ln/>
        </p:spPr>
      </p:sp>
      <p:sp>
        <p:nvSpPr>
          <p:cNvPr id="9" name="Text 6"/>
          <p:cNvSpPr/>
          <p:nvPr/>
        </p:nvSpPr>
        <p:spPr>
          <a:xfrm>
            <a:off x="4720233" y="1317222"/>
            <a:ext cx="188357" cy="43787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53"/>
              </a:lnSpc>
              <a:buNone/>
            </a:pPr>
            <a:r>
              <a:rPr lang="en-US" sz="2603" kern="0" spc="-78" dirty="0">
                <a:solidFill>
                  <a:srgbClr val="FFFFFF"/>
                </a:solidFill>
                <a:latin typeface="Roboto Mono" pitchFamily="34" charset="0"/>
                <a:ea typeface="Roboto Mono" pitchFamily="34" charset="-122"/>
                <a:cs typeface="Roboto Mono" pitchFamily="34" charset="-120"/>
              </a:rPr>
              <a:t>1</a:t>
            </a:r>
            <a:endParaRPr lang="en-US" sz="2603" dirty="0"/>
          </a:p>
        </p:txBody>
      </p:sp>
      <p:sp>
        <p:nvSpPr>
          <p:cNvPr id="12" name="Shape 9"/>
          <p:cNvSpPr/>
          <p:nvPr/>
        </p:nvSpPr>
        <p:spPr>
          <a:xfrm>
            <a:off x="5062299" y="3123329"/>
            <a:ext cx="771168" cy="46689"/>
          </a:xfrm>
          <a:prstGeom prst="rect">
            <a:avLst/>
          </a:prstGeom>
          <a:solidFill>
            <a:srgbClr val="009702"/>
          </a:solidFill>
          <a:ln/>
        </p:spPr>
      </p:sp>
      <p:sp>
        <p:nvSpPr>
          <p:cNvPr id="13" name="Shape 10"/>
          <p:cNvSpPr/>
          <p:nvPr/>
        </p:nvSpPr>
        <p:spPr>
          <a:xfrm>
            <a:off x="4566523" y="2884078"/>
            <a:ext cx="495776" cy="525445"/>
          </a:xfrm>
          <a:prstGeom prst="roundRect">
            <a:avLst>
              <a:gd name="adj" fmla="val 26669"/>
            </a:avLst>
          </a:prstGeom>
          <a:solidFill>
            <a:srgbClr val="0F0F0F"/>
          </a:solidFill>
          <a:ln/>
        </p:spPr>
      </p:sp>
      <p:sp>
        <p:nvSpPr>
          <p:cNvPr id="14" name="Text 11"/>
          <p:cNvSpPr/>
          <p:nvPr/>
        </p:nvSpPr>
        <p:spPr>
          <a:xfrm>
            <a:off x="4720233" y="2927866"/>
            <a:ext cx="188357" cy="43787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53"/>
              </a:lnSpc>
              <a:buNone/>
            </a:pPr>
            <a:r>
              <a:rPr lang="en-US" sz="2603" kern="0" spc="-78" dirty="0">
                <a:solidFill>
                  <a:srgbClr val="FFFFFF"/>
                </a:solidFill>
                <a:latin typeface="Roboto Mono" pitchFamily="34" charset="0"/>
                <a:ea typeface="Roboto Mono" pitchFamily="34" charset="-122"/>
                <a:cs typeface="Roboto Mono" pitchFamily="34" charset="-120"/>
              </a:rPr>
              <a:t>2</a:t>
            </a:r>
            <a:endParaRPr lang="en-US" sz="2603" dirty="0"/>
          </a:p>
        </p:txBody>
      </p:sp>
      <p:sp>
        <p:nvSpPr>
          <p:cNvPr id="17" name="Shape 14"/>
          <p:cNvSpPr/>
          <p:nvPr/>
        </p:nvSpPr>
        <p:spPr>
          <a:xfrm>
            <a:off x="5062299" y="4815240"/>
            <a:ext cx="771168" cy="46689"/>
          </a:xfrm>
          <a:prstGeom prst="rect">
            <a:avLst/>
          </a:prstGeom>
          <a:solidFill>
            <a:srgbClr val="009702"/>
          </a:solidFill>
          <a:ln/>
        </p:spPr>
      </p:sp>
      <p:sp>
        <p:nvSpPr>
          <p:cNvPr id="18" name="Shape 15"/>
          <p:cNvSpPr/>
          <p:nvPr/>
        </p:nvSpPr>
        <p:spPr>
          <a:xfrm>
            <a:off x="4566523" y="4575989"/>
            <a:ext cx="495776" cy="525445"/>
          </a:xfrm>
          <a:prstGeom prst="roundRect">
            <a:avLst>
              <a:gd name="adj" fmla="val 26669"/>
            </a:avLst>
          </a:prstGeom>
          <a:solidFill>
            <a:srgbClr val="0F0F0F"/>
          </a:solidFill>
          <a:ln/>
        </p:spPr>
      </p:sp>
      <p:sp>
        <p:nvSpPr>
          <p:cNvPr id="19" name="Text 16"/>
          <p:cNvSpPr/>
          <p:nvPr/>
        </p:nvSpPr>
        <p:spPr>
          <a:xfrm>
            <a:off x="4720233" y="4619776"/>
            <a:ext cx="188357" cy="43787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53"/>
              </a:lnSpc>
              <a:buNone/>
            </a:pPr>
            <a:r>
              <a:rPr lang="en-US" sz="2603" kern="0" spc="-78" dirty="0">
                <a:solidFill>
                  <a:srgbClr val="FFFFFF"/>
                </a:solidFill>
                <a:latin typeface="Roboto Mono" pitchFamily="34" charset="0"/>
                <a:ea typeface="Roboto Mono" pitchFamily="34" charset="-122"/>
                <a:cs typeface="Roboto Mono" pitchFamily="34" charset="-120"/>
              </a:rPr>
              <a:t>3</a:t>
            </a:r>
            <a:endParaRPr lang="en-US" sz="2603" dirty="0"/>
          </a:p>
        </p:txBody>
      </p:sp>
      <p:sp>
        <p:nvSpPr>
          <p:cNvPr id="10" name="Text 7"/>
          <p:cNvSpPr/>
          <p:nvPr/>
        </p:nvSpPr>
        <p:spPr>
          <a:xfrm>
            <a:off x="5987175" y="1364776"/>
            <a:ext cx="3126190" cy="44274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11"/>
              </a:lnSpc>
              <a:buNone/>
            </a:pPr>
            <a:r>
              <a:rPr lang="en-US" sz="3600" b="1" kern="0" spc="-65" dirty="0">
                <a:solidFill>
                  <a:srgbClr val="009702"/>
                </a:solidFill>
                <a:latin typeface="Roboto" panose="02000000000000000000" pitchFamily="2" charset="0"/>
                <a:ea typeface="Roboto" panose="02000000000000000000" pitchFamily="2" charset="0"/>
                <a:cs typeface="Roboto Mono" pitchFamily="34" charset="-120"/>
              </a:rPr>
              <a:t>Fase de </a:t>
            </a:r>
            <a:r>
              <a:rPr lang="en-US" sz="3600" b="1" kern="0" spc="-65" dirty="0" err="1" smtClean="0">
                <a:solidFill>
                  <a:srgbClr val="009702"/>
                </a:solidFill>
                <a:latin typeface="Roboto" panose="02000000000000000000" pitchFamily="2" charset="0"/>
                <a:ea typeface="Roboto" panose="02000000000000000000" pitchFamily="2" charset="0"/>
                <a:cs typeface="Roboto Mono" pitchFamily="34" charset="-120"/>
              </a:rPr>
              <a:t>Precursores</a:t>
            </a:r>
            <a:r>
              <a:rPr lang="en-US" sz="3600" b="1" kern="0" spc="-65" dirty="0" smtClean="0">
                <a:solidFill>
                  <a:srgbClr val="009702"/>
                </a:solidFill>
                <a:latin typeface="Roboto" panose="02000000000000000000" pitchFamily="2" charset="0"/>
                <a:ea typeface="Roboto" panose="02000000000000000000" pitchFamily="2" charset="0"/>
                <a:cs typeface="Roboto Mono" pitchFamily="34" charset="-120"/>
              </a:rPr>
              <a:t> </a:t>
            </a:r>
            <a:r>
              <a:rPr lang="en-US" sz="3600" kern="0" spc="-65" dirty="0" smtClean="0">
                <a:solidFill>
                  <a:srgbClr val="009702"/>
                </a:solidFill>
                <a:latin typeface="Roboto" panose="02000000000000000000" pitchFamily="2" charset="0"/>
                <a:ea typeface="Roboto" panose="02000000000000000000" pitchFamily="2" charset="0"/>
                <a:cs typeface="Roboto Mono" pitchFamily="34" charset="-120"/>
              </a:rPr>
              <a:t> (2003-2007)</a:t>
            </a:r>
            <a:endParaRPr lang="en-US" sz="3600" dirty="0">
              <a:solidFill>
                <a:srgbClr val="009702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1" name="Text 8"/>
          <p:cNvSpPr/>
          <p:nvPr/>
        </p:nvSpPr>
        <p:spPr>
          <a:xfrm>
            <a:off x="5987175" y="1977457"/>
            <a:ext cx="8154709" cy="90662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76"/>
              </a:lnSpc>
              <a:buNone/>
            </a:pPr>
            <a:r>
              <a:rPr lang="en-US" sz="2800" kern="0" spc="-35" dirty="0" err="1" smtClean="0">
                <a:latin typeface="Roboto" panose="02000000000000000000" pitchFamily="2" charset="0"/>
                <a:ea typeface="Roboto" panose="02000000000000000000" pitchFamily="2" charset="0"/>
                <a:cs typeface="Roboto" pitchFamily="34" charset="-120"/>
              </a:rPr>
              <a:t>Producción</a:t>
            </a:r>
            <a:r>
              <a:rPr lang="en-US" sz="2800" kern="0" spc="-35" dirty="0" smtClean="0">
                <a:latin typeface="Roboto" panose="02000000000000000000" pitchFamily="2" charset="0"/>
                <a:ea typeface="Roboto" panose="02000000000000000000" pitchFamily="2" charset="0"/>
                <a:cs typeface="Roboto" pitchFamily="34" charset="-120"/>
              </a:rPr>
              <a:t> </a:t>
            </a:r>
            <a:r>
              <a:rPr lang="en-US" sz="2800" kern="0" spc="-35" dirty="0" err="1" smtClean="0">
                <a:latin typeface="Roboto" panose="02000000000000000000" pitchFamily="2" charset="0"/>
                <a:ea typeface="Roboto" panose="02000000000000000000" pitchFamily="2" charset="0"/>
                <a:cs typeface="Roboto" pitchFamily="34" charset="-120"/>
              </a:rPr>
              <a:t>científica</a:t>
            </a:r>
            <a:r>
              <a:rPr lang="en-US" sz="2800" kern="0" spc="-35" dirty="0" smtClean="0">
                <a:latin typeface="Roboto" panose="02000000000000000000" pitchFamily="2" charset="0"/>
                <a:ea typeface="Roboto" panose="02000000000000000000" pitchFamily="2" charset="0"/>
                <a:cs typeface="Roboto" pitchFamily="34" charset="-120"/>
              </a:rPr>
              <a:t> </a:t>
            </a:r>
            <a:r>
              <a:rPr lang="en-US" sz="2800" kern="0" spc="-35" dirty="0" err="1" smtClean="0">
                <a:latin typeface="Roboto" panose="02000000000000000000" pitchFamily="2" charset="0"/>
                <a:ea typeface="Roboto" panose="02000000000000000000" pitchFamily="2" charset="0"/>
                <a:cs typeface="Roboto" pitchFamily="34" charset="-120"/>
              </a:rPr>
              <a:t>limitada</a:t>
            </a:r>
            <a:endParaRPr lang="en-US" sz="28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5" name="Text 12"/>
          <p:cNvSpPr/>
          <p:nvPr/>
        </p:nvSpPr>
        <p:spPr>
          <a:xfrm>
            <a:off x="5987175" y="3048500"/>
            <a:ext cx="3784310" cy="44274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11"/>
              </a:lnSpc>
              <a:buNone/>
            </a:pPr>
            <a:r>
              <a:rPr lang="en-US" sz="3600" b="1" kern="0" spc="-65" dirty="0" err="1">
                <a:solidFill>
                  <a:srgbClr val="009702"/>
                </a:solidFill>
                <a:latin typeface="Roboto" panose="02000000000000000000" pitchFamily="2" charset="0"/>
                <a:ea typeface="Roboto" panose="02000000000000000000" pitchFamily="2" charset="0"/>
                <a:cs typeface="Roboto Mono" pitchFamily="34" charset="-120"/>
              </a:rPr>
              <a:t>Crecimiento</a:t>
            </a:r>
            <a:r>
              <a:rPr lang="en-US" sz="3600" b="1" kern="0" spc="-65" dirty="0">
                <a:solidFill>
                  <a:srgbClr val="009702"/>
                </a:solidFill>
                <a:latin typeface="Roboto" panose="02000000000000000000" pitchFamily="2" charset="0"/>
                <a:ea typeface="Roboto" panose="02000000000000000000" pitchFamily="2" charset="0"/>
                <a:cs typeface="Roboto Mono" pitchFamily="34" charset="-120"/>
              </a:rPr>
              <a:t> </a:t>
            </a:r>
            <a:r>
              <a:rPr lang="en-US" sz="3600" b="1" kern="0" spc="-65" dirty="0" err="1" smtClean="0">
                <a:solidFill>
                  <a:srgbClr val="009702"/>
                </a:solidFill>
                <a:latin typeface="Roboto" panose="02000000000000000000" pitchFamily="2" charset="0"/>
                <a:ea typeface="Roboto" panose="02000000000000000000" pitchFamily="2" charset="0"/>
                <a:cs typeface="Roboto Mono" pitchFamily="34" charset="-120"/>
              </a:rPr>
              <a:t>Exponencial</a:t>
            </a:r>
            <a:r>
              <a:rPr lang="en-US" sz="3600" b="1" kern="0" spc="-65" dirty="0" smtClean="0">
                <a:solidFill>
                  <a:srgbClr val="009702"/>
                </a:solidFill>
                <a:latin typeface="Roboto" panose="02000000000000000000" pitchFamily="2" charset="0"/>
                <a:ea typeface="Roboto" panose="02000000000000000000" pitchFamily="2" charset="0"/>
                <a:cs typeface="Roboto Mono" pitchFamily="34" charset="-120"/>
              </a:rPr>
              <a:t> </a:t>
            </a:r>
            <a:r>
              <a:rPr lang="en-US" sz="3600" kern="0" spc="-65" dirty="0" smtClean="0">
                <a:solidFill>
                  <a:srgbClr val="009702"/>
                </a:solidFill>
                <a:latin typeface="Roboto" panose="02000000000000000000" pitchFamily="2" charset="0"/>
                <a:ea typeface="Roboto" panose="02000000000000000000" pitchFamily="2" charset="0"/>
                <a:cs typeface="Roboto Mono" pitchFamily="34" charset="-120"/>
              </a:rPr>
              <a:t>(2008-2016)</a:t>
            </a:r>
            <a:endParaRPr lang="en-US" sz="3600" dirty="0">
              <a:solidFill>
                <a:srgbClr val="009702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6" name="Text 13"/>
          <p:cNvSpPr/>
          <p:nvPr/>
        </p:nvSpPr>
        <p:spPr>
          <a:xfrm>
            <a:off x="5987175" y="3567475"/>
            <a:ext cx="8154709" cy="90662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76"/>
              </a:lnSpc>
              <a:buNone/>
            </a:pPr>
            <a:r>
              <a:rPr lang="en-US" sz="2800" kern="0" spc="-35" dirty="0" err="1" smtClean="0">
                <a:latin typeface="Roboto" panose="02000000000000000000" pitchFamily="2" charset="0"/>
                <a:ea typeface="Roboto" panose="02000000000000000000" pitchFamily="2" charset="0"/>
                <a:cs typeface="Roboto" pitchFamily="34" charset="-120"/>
              </a:rPr>
              <a:t>Aumento</a:t>
            </a:r>
            <a:r>
              <a:rPr lang="en-US" sz="2800" kern="0" spc="-35" dirty="0" smtClean="0">
                <a:latin typeface="Roboto" panose="02000000000000000000" pitchFamily="2" charset="0"/>
                <a:ea typeface="Roboto" panose="02000000000000000000" pitchFamily="2" charset="0"/>
                <a:cs typeface="Roboto" pitchFamily="34" charset="-120"/>
              </a:rPr>
              <a:t> </a:t>
            </a:r>
            <a:r>
              <a:rPr lang="en-US" sz="2800" kern="0" spc="-35" dirty="0" err="1" smtClean="0">
                <a:latin typeface="Roboto" panose="02000000000000000000" pitchFamily="2" charset="0"/>
                <a:ea typeface="Roboto" panose="02000000000000000000" pitchFamily="2" charset="0"/>
                <a:cs typeface="Roboto" pitchFamily="34" charset="-120"/>
              </a:rPr>
              <a:t>rápido</a:t>
            </a:r>
            <a:r>
              <a:rPr lang="en-US" sz="2800" kern="0" spc="-35" dirty="0" smtClean="0">
                <a:latin typeface="Roboto" panose="02000000000000000000" pitchFamily="2" charset="0"/>
                <a:ea typeface="Roboto" panose="02000000000000000000" pitchFamily="2" charset="0"/>
                <a:cs typeface="Roboto" pitchFamily="34" charset="-120"/>
              </a:rPr>
              <a:t> y </a:t>
            </a:r>
            <a:r>
              <a:rPr lang="en-US" sz="2800" kern="0" spc="-35" dirty="0" err="1" smtClean="0">
                <a:latin typeface="Roboto" panose="02000000000000000000" pitchFamily="2" charset="0"/>
                <a:ea typeface="Roboto" panose="02000000000000000000" pitchFamily="2" charset="0"/>
                <a:cs typeface="Roboto" pitchFamily="34" charset="-120"/>
              </a:rPr>
              <a:t>sostenido</a:t>
            </a:r>
            <a:endParaRPr lang="en-US" sz="28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0" name="Text 17"/>
          <p:cNvSpPr/>
          <p:nvPr/>
        </p:nvSpPr>
        <p:spPr>
          <a:xfrm>
            <a:off x="5987175" y="4638518"/>
            <a:ext cx="2961661" cy="44274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11"/>
              </a:lnSpc>
              <a:buNone/>
            </a:pPr>
            <a:r>
              <a:rPr lang="en-US" sz="3600" b="1" kern="0" spc="-65" dirty="0" err="1">
                <a:solidFill>
                  <a:srgbClr val="009702"/>
                </a:solidFill>
                <a:latin typeface="Roboto" panose="02000000000000000000" pitchFamily="2" charset="0"/>
                <a:ea typeface="Roboto" panose="02000000000000000000" pitchFamily="2" charset="0"/>
                <a:cs typeface="Roboto Mono" pitchFamily="34" charset="-120"/>
              </a:rPr>
              <a:t>Crecimiento</a:t>
            </a:r>
            <a:r>
              <a:rPr lang="en-US" sz="3600" b="1" kern="0" spc="-65" dirty="0">
                <a:solidFill>
                  <a:srgbClr val="009702"/>
                </a:solidFill>
                <a:latin typeface="Roboto" panose="02000000000000000000" pitchFamily="2" charset="0"/>
                <a:ea typeface="Roboto" panose="02000000000000000000" pitchFamily="2" charset="0"/>
                <a:cs typeface="Roboto Mono" pitchFamily="34" charset="-120"/>
              </a:rPr>
              <a:t> </a:t>
            </a:r>
            <a:r>
              <a:rPr lang="en-US" sz="3600" b="1" kern="0" spc="-65" dirty="0" smtClean="0">
                <a:solidFill>
                  <a:srgbClr val="009702"/>
                </a:solidFill>
                <a:latin typeface="Roboto" panose="02000000000000000000" pitchFamily="2" charset="0"/>
                <a:ea typeface="Roboto" panose="02000000000000000000" pitchFamily="2" charset="0"/>
                <a:cs typeface="Roboto Mono" pitchFamily="34" charset="-120"/>
              </a:rPr>
              <a:t>Lineal </a:t>
            </a:r>
            <a:r>
              <a:rPr lang="en-US" sz="3600" kern="0" spc="-65" dirty="0" smtClean="0">
                <a:solidFill>
                  <a:srgbClr val="009702"/>
                </a:solidFill>
                <a:latin typeface="Roboto" panose="02000000000000000000" pitchFamily="2" charset="0"/>
                <a:ea typeface="Roboto" panose="02000000000000000000" pitchFamily="2" charset="0"/>
                <a:cs typeface="Roboto Mono" pitchFamily="34" charset="-120"/>
              </a:rPr>
              <a:t>(2017-2021)</a:t>
            </a:r>
            <a:endParaRPr lang="en-US" sz="3600" dirty="0">
              <a:solidFill>
                <a:srgbClr val="009702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1" name="Text 18"/>
          <p:cNvSpPr/>
          <p:nvPr/>
        </p:nvSpPr>
        <p:spPr>
          <a:xfrm>
            <a:off x="5987175" y="5251199"/>
            <a:ext cx="8154709" cy="90662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76"/>
              </a:lnSpc>
              <a:buNone/>
            </a:pPr>
            <a:r>
              <a:rPr lang="en-US" sz="2800" kern="0" spc="-35" dirty="0" err="1" smtClean="0">
                <a:latin typeface="Roboto" panose="02000000000000000000" pitchFamily="2" charset="0"/>
                <a:ea typeface="Roboto" panose="02000000000000000000" pitchFamily="2" charset="0"/>
                <a:cs typeface="Roboto" pitchFamily="34" charset="-120"/>
              </a:rPr>
              <a:t>Aumento</a:t>
            </a:r>
            <a:r>
              <a:rPr lang="en-US" sz="2800" kern="0" spc="-35" dirty="0" smtClean="0">
                <a:latin typeface="Roboto" panose="02000000000000000000" pitchFamily="2" charset="0"/>
                <a:ea typeface="Roboto" panose="02000000000000000000" pitchFamily="2" charset="0"/>
                <a:cs typeface="Roboto" pitchFamily="34" charset="-120"/>
              </a:rPr>
              <a:t> </a:t>
            </a:r>
            <a:r>
              <a:rPr lang="en-US" sz="2800" kern="0" spc="-35" dirty="0">
                <a:latin typeface="Roboto" panose="02000000000000000000" pitchFamily="2" charset="0"/>
                <a:ea typeface="Roboto" panose="02000000000000000000" pitchFamily="2" charset="0"/>
                <a:cs typeface="Roboto" pitchFamily="34" charset="-120"/>
              </a:rPr>
              <a:t>moderado y </a:t>
            </a:r>
            <a:r>
              <a:rPr lang="en-US" sz="2800" kern="0" spc="-35" dirty="0" err="1" smtClean="0">
                <a:latin typeface="Roboto" panose="02000000000000000000" pitchFamily="2" charset="0"/>
                <a:ea typeface="Roboto" panose="02000000000000000000" pitchFamily="2" charset="0"/>
                <a:cs typeface="Roboto" pitchFamily="34" charset="-120"/>
              </a:rPr>
              <a:t>constante</a:t>
            </a:r>
            <a:endParaRPr lang="en-US" sz="28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5" name="Shape 14"/>
          <p:cNvSpPr/>
          <p:nvPr/>
        </p:nvSpPr>
        <p:spPr>
          <a:xfrm>
            <a:off x="5062299" y="6534855"/>
            <a:ext cx="771168" cy="46689"/>
          </a:xfrm>
          <a:prstGeom prst="rect">
            <a:avLst/>
          </a:prstGeom>
          <a:solidFill>
            <a:srgbClr val="009702"/>
          </a:solidFill>
          <a:ln/>
        </p:spPr>
      </p:sp>
      <p:sp>
        <p:nvSpPr>
          <p:cNvPr id="26" name="Shape 15"/>
          <p:cNvSpPr/>
          <p:nvPr/>
        </p:nvSpPr>
        <p:spPr>
          <a:xfrm>
            <a:off x="4566523" y="6295604"/>
            <a:ext cx="495776" cy="525445"/>
          </a:xfrm>
          <a:prstGeom prst="roundRect">
            <a:avLst>
              <a:gd name="adj" fmla="val 26669"/>
            </a:avLst>
          </a:prstGeom>
          <a:solidFill>
            <a:srgbClr val="0F0F0F"/>
          </a:solidFill>
          <a:ln/>
        </p:spPr>
      </p:sp>
      <p:sp>
        <p:nvSpPr>
          <p:cNvPr id="27" name="Text 16"/>
          <p:cNvSpPr/>
          <p:nvPr/>
        </p:nvSpPr>
        <p:spPr>
          <a:xfrm>
            <a:off x="4720233" y="6339391"/>
            <a:ext cx="188357" cy="43787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53"/>
              </a:lnSpc>
              <a:buNone/>
            </a:pPr>
            <a:r>
              <a:rPr lang="en-US" sz="2603" dirty="0" smtClean="0">
                <a:solidFill>
                  <a:schemeClr val="bg1"/>
                </a:solidFill>
              </a:rPr>
              <a:t>4</a:t>
            </a:r>
            <a:endParaRPr lang="en-US" sz="2603" dirty="0">
              <a:solidFill>
                <a:schemeClr val="bg1"/>
              </a:solidFill>
            </a:endParaRPr>
          </a:p>
        </p:txBody>
      </p:sp>
      <p:sp>
        <p:nvSpPr>
          <p:cNvPr id="28" name="Text 17"/>
          <p:cNvSpPr/>
          <p:nvPr/>
        </p:nvSpPr>
        <p:spPr>
          <a:xfrm>
            <a:off x="5987175" y="6358133"/>
            <a:ext cx="2961661" cy="44274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>
              <a:lnSpc>
                <a:spcPts val="2711"/>
              </a:lnSpc>
            </a:pPr>
            <a:r>
              <a:rPr lang="es-ES" sz="3600" b="1" dirty="0">
                <a:solidFill>
                  <a:srgbClr val="00970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Colapso del campo </a:t>
            </a:r>
            <a:r>
              <a:rPr lang="en-US" sz="3600" kern="0" spc="-65" dirty="0" smtClean="0">
                <a:solidFill>
                  <a:srgbClr val="009702"/>
                </a:solidFill>
                <a:latin typeface="Roboto" panose="02000000000000000000" pitchFamily="2" charset="0"/>
                <a:ea typeface="Roboto" panose="02000000000000000000" pitchFamily="2" charset="0"/>
                <a:cs typeface="Roboto Mono" pitchFamily="34" charset="-120"/>
              </a:rPr>
              <a:t>(2022-2023)</a:t>
            </a:r>
            <a:endParaRPr lang="en-US" sz="3600" dirty="0">
              <a:solidFill>
                <a:srgbClr val="009702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9" name="Text 18"/>
          <p:cNvSpPr/>
          <p:nvPr/>
        </p:nvSpPr>
        <p:spPr>
          <a:xfrm>
            <a:off x="5987175" y="6970814"/>
            <a:ext cx="8154709" cy="90662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76"/>
              </a:lnSpc>
              <a:buNone/>
            </a:pPr>
            <a:r>
              <a:rPr lang="en-US" sz="2800" kern="0" spc="-35" dirty="0" err="1" smtClean="0">
                <a:latin typeface="Roboto" panose="02000000000000000000" pitchFamily="2" charset="0"/>
                <a:ea typeface="Roboto" panose="02000000000000000000" pitchFamily="2" charset="0"/>
                <a:cs typeface="Roboto" pitchFamily="34" charset="-120"/>
              </a:rPr>
              <a:t>Disminución</a:t>
            </a:r>
            <a:r>
              <a:rPr lang="en-US" sz="2800" kern="0" spc="-35" dirty="0" smtClean="0">
                <a:latin typeface="Roboto" panose="02000000000000000000" pitchFamily="2" charset="0"/>
                <a:ea typeface="Roboto" panose="02000000000000000000" pitchFamily="2" charset="0"/>
                <a:cs typeface="Roboto" pitchFamily="34" charset="-120"/>
              </a:rPr>
              <a:t> de la </a:t>
            </a:r>
            <a:r>
              <a:rPr lang="en-US" sz="2800" kern="0" spc="-35" dirty="0" err="1" smtClean="0">
                <a:latin typeface="Roboto" panose="02000000000000000000" pitchFamily="2" charset="0"/>
                <a:ea typeface="Roboto" panose="02000000000000000000" pitchFamily="2" charset="0"/>
                <a:cs typeface="Roboto" pitchFamily="34" charset="-120"/>
              </a:rPr>
              <a:t>producción</a:t>
            </a:r>
            <a:endParaRPr lang="en-US" sz="28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0" descr="preencoded.png"/>
          <p:cNvPicPr>
            <a:picLocks noChangeAspect="1"/>
          </p:cNvPicPr>
          <p:nvPr/>
        </p:nvPicPr>
        <p:blipFill rotWithShape="1">
          <a:blip r:embed="rId3"/>
          <a:srcRect t="8475"/>
          <a:stretch/>
        </p:blipFill>
        <p:spPr>
          <a:xfrm>
            <a:off x="0" y="0"/>
            <a:ext cx="3657600" cy="8229599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4490798" y="528357"/>
            <a:ext cx="9306401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400" b="1" kern="0" spc="-131" dirty="0" err="1" smtClean="0">
                <a:ea typeface="Roboto" panose="02000000000000000000" pitchFamily="2" charset="0"/>
                <a:cs typeface="Roboto Mono" pitchFamily="34" charset="-120"/>
              </a:rPr>
              <a:t>Productividad</a:t>
            </a:r>
            <a:r>
              <a:rPr lang="en-US" sz="4400" b="1" kern="0" spc="-131" dirty="0" smtClean="0">
                <a:ea typeface="Roboto" panose="02000000000000000000" pitchFamily="2" charset="0"/>
                <a:cs typeface="Roboto Mono" pitchFamily="34" charset="-120"/>
              </a:rPr>
              <a:t> </a:t>
            </a:r>
            <a:r>
              <a:rPr lang="en-US" sz="4400" b="1" kern="0" spc="-131" dirty="0">
                <a:ea typeface="Roboto" panose="02000000000000000000" pitchFamily="2" charset="0"/>
                <a:cs typeface="Roboto Mono" pitchFamily="34" charset="-120"/>
              </a:rPr>
              <a:t>de los Autores</a:t>
            </a:r>
            <a:endParaRPr lang="en-US" sz="4400" b="1" dirty="0">
              <a:ea typeface="Roboto" panose="02000000000000000000" pitchFamily="2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4397095" y="1932356"/>
            <a:ext cx="2994775" cy="42975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4000" b="1" kern="0" spc="-66" dirty="0">
                <a:solidFill>
                  <a:srgbClr val="009702"/>
                </a:solidFill>
                <a:ea typeface="Roboto Bk" pitchFamily="2" charset="0"/>
                <a:cs typeface="Roboto Mono" pitchFamily="34" charset="-120"/>
              </a:rPr>
              <a:t>Ley de Lotka</a:t>
            </a:r>
            <a:endParaRPr lang="en-US" sz="4000" b="1" dirty="0">
              <a:solidFill>
                <a:srgbClr val="009702"/>
              </a:solidFill>
              <a:ea typeface="Roboto Bk" pitchFamily="2" charset="0"/>
            </a:endParaRPr>
          </a:p>
        </p:txBody>
      </p:sp>
      <p:sp>
        <p:nvSpPr>
          <p:cNvPr id="8" name="Text 5"/>
          <p:cNvSpPr/>
          <p:nvPr/>
        </p:nvSpPr>
        <p:spPr>
          <a:xfrm>
            <a:off x="4397096" y="2587250"/>
            <a:ext cx="3909778" cy="2639527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just">
              <a:lnSpc>
                <a:spcPts val="2799"/>
              </a:lnSpc>
              <a:buNone/>
            </a:pPr>
            <a:r>
              <a:rPr lang="en-US" sz="3600" b="1" kern="0" spc="-35" dirty="0" err="1" smtClean="0">
                <a:ea typeface="Roboto" pitchFamily="34" charset="-122"/>
                <a:cs typeface="Roboto" pitchFamily="34" charset="-120"/>
              </a:rPr>
              <a:t>Relación</a:t>
            </a:r>
            <a:r>
              <a:rPr lang="en-US" sz="3600" b="1" kern="0" spc="-35" dirty="0" smtClean="0">
                <a:ea typeface="Roboto" pitchFamily="34" charset="-122"/>
                <a:cs typeface="Roboto" pitchFamily="34" charset="-120"/>
              </a:rPr>
              <a:t> de </a:t>
            </a:r>
            <a:r>
              <a:rPr lang="en-US" sz="3600" b="1" kern="0" spc="-35" dirty="0" err="1" smtClean="0">
                <a:ea typeface="Roboto" pitchFamily="34" charset="-122"/>
                <a:cs typeface="Roboto" pitchFamily="34" charset="-120"/>
              </a:rPr>
              <a:t>proporcionalidad</a:t>
            </a:r>
            <a:r>
              <a:rPr lang="en-US" sz="3600" b="1" kern="0" spc="-35" dirty="0" smtClean="0">
                <a:ea typeface="Roboto" pitchFamily="34" charset="-122"/>
                <a:cs typeface="Roboto" pitchFamily="34" charset="-120"/>
              </a:rPr>
              <a:t> </a:t>
            </a:r>
            <a:r>
              <a:rPr lang="en-US" sz="3600" b="1" kern="0" spc="-35" dirty="0" err="1" smtClean="0">
                <a:ea typeface="Roboto" pitchFamily="34" charset="-122"/>
                <a:cs typeface="Roboto" pitchFamily="34" charset="-120"/>
              </a:rPr>
              <a:t>inversa</a:t>
            </a:r>
            <a:r>
              <a:rPr lang="en-US" sz="3600" b="1" kern="0" spc="-35" dirty="0" smtClean="0">
                <a:ea typeface="Roboto" pitchFamily="34" charset="-122"/>
                <a:cs typeface="Roboto" pitchFamily="34" charset="-120"/>
              </a:rPr>
              <a:t> </a:t>
            </a:r>
            <a:r>
              <a:rPr lang="en-US" sz="3600" kern="0" spc="-35" dirty="0">
                <a:ea typeface="Roboto" pitchFamily="34" charset="-122"/>
                <a:cs typeface="Roboto" pitchFamily="34" charset="-120"/>
              </a:rPr>
              <a:t>entre la </a:t>
            </a:r>
            <a:r>
              <a:rPr lang="en-US" sz="3600" b="1" kern="0" spc="-35" dirty="0">
                <a:ea typeface="Roboto" pitchFamily="34" charset="-122"/>
                <a:cs typeface="Roboto" pitchFamily="34" charset="-120"/>
              </a:rPr>
              <a:t>cantidad de autores </a:t>
            </a:r>
            <a:r>
              <a:rPr lang="en-US" sz="3600" kern="0" spc="-35" dirty="0">
                <a:ea typeface="Roboto" pitchFamily="34" charset="-122"/>
                <a:cs typeface="Roboto" pitchFamily="34" charset="-120"/>
              </a:rPr>
              <a:t>y la </a:t>
            </a:r>
            <a:r>
              <a:rPr lang="en-US" sz="3600" b="1" kern="0" spc="-35" dirty="0">
                <a:ea typeface="Roboto" pitchFamily="34" charset="-122"/>
                <a:cs typeface="Roboto" pitchFamily="34" charset="-120"/>
              </a:rPr>
              <a:t>cantidad de obras publicadas por cada autor</a:t>
            </a:r>
            <a:r>
              <a:rPr lang="en-US" sz="3600" kern="0" spc="-35" dirty="0">
                <a:ea typeface="Roboto" pitchFamily="34" charset="-122"/>
                <a:cs typeface="Roboto" pitchFamily="34" charset="-120"/>
              </a:rPr>
              <a:t>.</a:t>
            </a:r>
            <a:endParaRPr lang="en-US" sz="3600" dirty="0"/>
          </a:p>
        </p:txBody>
      </p:sp>
      <p:sp>
        <p:nvSpPr>
          <p:cNvPr id="10" name="Text 7"/>
          <p:cNvSpPr/>
          <p:nvPr/>
        </p:nvSpPr>
        <p:spPr>
          <a:xfrm>
            <a:off x="10071279" y="1745720"/>
            <a:ext cx="4418345" cy="8595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4000" b="1" kern="0" spc="-66" dirty="0">
                <a:solidFill>
                  <a:srgbClr val="009702"/>
                </a:solidFill>
                <a:ea typeface="Roboto Bk" pitchFamily="2" charset="0"/>
                <a:cs typeface="Roboto Mono" pitchFamily="34" charset="-120"/>
              </a:rPr>
              <a:t>Índice de Productividad de Lotka</a:t>
            </a:r>
            <a:endParaRPr lang="en-US" sz="4000" b="1" dirty="0">
              <a:solidFill>
                <a:srgbClr val="009702"/>
              </a:solidFill>
              <a:ea typeface="Roboto Bk" pitchFamily="2" charset="0"/>
            </a:endParaRPr>
          </a:p>
        </p:txBody>
      </p:sp>
      <p:sp>
        <p:nvSpPr>
          <p:cNvPr id="11" name="Text 8"/>
          <p:cNvSpPr/>
          <p:nvPr/>
        </p:nvSpPr>
        <p:spPr>
          <a:xfrm>
            <a:off x="10071279" y="2956775"/>
            <a:ext cx="3052293" cy="2199607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3200" b="1" kern="0" spc="-35" dirty="0" smtClean="0">
                <a:ea typeface="Roboto" pitchFamily="34" charset="-122"/>
                <a:cs typeface="Roboto" pitchFamily="34" charset="-120"/>
              </a:rPr>
              <a:t>= 6,76 </a:t>
            </a:r>
          </a:p>
          <a:p>
            <a:pPr marL="0" indent="0" algn="just">
              <a:lnSpc>
                <a:spcPts val="2799"/>
              </a:lnSpc>
              <a:buNone/>
            </a:pPr>
            <a:endParaRPr lang="en-US" sz="3200" b="1" kern="0" spc="-35" dirty="0" smtClean="0">
              <a:ea typeface="Roboto" pitchFamily="34" charset="-122"/>
              <a:cs typeface="Roboto" pitchFamily="34" charset="-120"/>
            </a:endParaRPr>
          </a:p>
          <a:p>
            <a:pPr marL="0" indent="0" algn="just">
              <a:lnSpc>
                <a:spcPts val="2799"/>
              </a:lnSpc>
              <a:buNone/>
            </a:pPr>
            <a:r>
              <a:rPr lang="en-US" sz="3200" b="1" kern="0" spc="-35" dirty="0" err="1" smtClean="0">
                <a:ea typeface="Roboto" pitchFamily="34" charset="-122"/>
                <a:cs typeface="Roboto" pitchFamily="34" charset="-120"/>
              </a:rPr>
              <a:t>Concentración</a:t>
            </a:r>
            <a:r>
              <a:rPr lang="en-US" sz="3200" b="1" kern="0" spc="-35" dirty="0" smtClean="0">
                <a:ea typeface="Roboto" pitchFamily="34" charset="-122"/>
                <a:cs typeface="Roboto" pitchFamily="34" charset="-120"/>
              </a:rPr>
              <a:t> </a:t>
            </a:r>
            <a:r>
              <a:rPr lang="en-US" sz="3200" b="1" kern="0" spc="-35" dirty="0">
                <a:ea typeface="Roboto" pitchFamily="34" charset="-122"/>
                <a:cs typeface="Roboto" pitchFamily="34" charset="-120"/>
              </a:rPr>
              <a:t>moderada de la </a:t>
            </a:r>
            <a:r>
              <a:rPr lang="en-US" sz="3200" b="1" kern="0" spc="-35" dirty="0" err="1" smtClean="0">
                <a:ea typeface="Roboto" pitchFamily="34" charset="-122"/>
                <a:cs typeface="Roboto" pitchFamily="34" charset="-120"/>
              </a:rPr>
              <a:t>productividad</a:t>
            </a:r>
            <a:endParaRPr lang="en-US" sz="3200" dirty="0"/>
          </a:p>
        </p:txBody>
      </p:sp>
      <p:sp>
        <p:nvSpPr>
          <p:cNvPr id="13" name="Text 10"/>
          <p:cNvSpPr/>
          <p:nvPr/>
        </p:nvSpPr>
        <p:spPr>
          <a:xfrm>
            <a:off x="4397095" y="5591359"/>
            <a:ext cx="3584153" cy="42975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3600" b="1" kern="0" spc="-66" dirty="0">
                <a:solidFill>
                  <a:srgbClr val="009702"/>
                </a:solidFill>
                <a:ea typeface="Roboto Bk" pitchFamily="2" charset="0"/>
                <a:cs typeface="Roboto Mono" pitchFamily="34" charset="-120"/>
              </a:rPr>
              <a:t>Diversidad de Autores</a:t>
            </a:r>
            <a:endParaRPr lang="en-US" sz="3600" b="1" dirty="0">
              <a:solidFill>
                <a:srgbClr val="009702"/>
              </a:solidFill>
              <a:ea typeface="Roboto Bk" pitchFamily="2" charset="0"/>
            </a:endParaRPr>
          </a:p>
        </p:txBody>
      </p:sp>
      <p:sp>
        <p:nvSpPr>
          <p:cNvPr id="14" name="Text 11"/>
          <p:cNvSpPr/>
          <p:nvPr/>
        </p:nvSpPr>
        <p:spPr>
          <a:xfrm>
            <a:off x="4490798" y="6246253"/>
            <a:ext cx="9555344" cy="128793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just">
              <a:lnSpc>
                <a:spcPts val="2799"/>
              </a:lnSpc>
              <a:buNone/>
            </a:pPr>
            <a:r>
              <a:rPr lang="en-US" sz="3600" kern="0" spc="-35" dirty="0" err="1" smtClean="0">
                <a:ea typeface="Roboto" pitchFamily="34" charset="-122"/>
                <a:cs typeface="Roboto" pitchFamily="34" charset="-120"/>
              </a:rPr>
              <a:t>Es</a:t>
            </a:r>
            <a:r>
              <a:rPr lang="en-US" sz="3600" kern="0" spc="-35" dirty="0" smtClean="0">
                <a:ea typeface="Roboto" pitchFamily="34" charset="-122"/>
                <a:cs typeface="Roboto" pitchFamily="34" charset="-120"/>
              </a:rPr>
              <a:t> </a:t>
            </a:r>
            <a:r>
              <a:rPr lang="en-US" sz="3600" kern="0" spc="-35" dirty="0">
                <a:ea typeface="Roboto" pitchFamily="34" charset="-122"/>
                <a:cs typeface="Roboto" pitchFamily="34" charset="-120"/>
              </a:rPr>
              <a:t>un campo </a:t>
            </a:r>
            <a:r>
              <a:rPr lang="en-US" sz="3600" kern="0" spc="-35" dirty="0" err="1" smtClean="0">
                <a:ea typeface="Roboto" pitchFamily="34" charset="-122"/>
                <a:cs typeface="Roboto" pitchFamily="34" charset="-120"/>
              </a:rPr>
              <a:t>colaborativo</a:t>
            </a:r>
            <a:r>
              <a:rPr lang="en-US" sz="3600" kern="0" spc="-35" dirty="0" smtClean="0">
                <a:ea typeface="Roboto" pitchFamily="34" charset="-122"/>
                <a:cs typeface="Roboto" pitchFamily="34" charset="-120"/>
              </a:rPr>
              <a:t> y </a:t>
            </a:r>
            <a:r>
              <a:rPr lang="en-US" sz="3600" kern="0" spc="-35" dirty="0" err="1" smtClean="0">
                <a:ea typeface="Roboto" pitchFamily="34" charset="-122"/>
                <a:cs typeface="Roboto" pitchFamily="34" charset="-120"/>
              </a:rPr>
              <a:t>diverso</a:t>
            </a:r>
            <a:r>
              <a:rPr lang="en-US" sz="3600" kern="0" spc="-35" dirty="0" smtClean="0">
                <a:ea typeface="Roboto" pitchFamily="34" charset="-122"/>
                <a:cs typeface="Roboto" pitchFamily="34" charset="-120"/>
              </a:rPr>
              <a:t>, </a:t>
            </a:r>
            <a:r>
              <a:rPr lang="en-US" sz="3600" kern="0" spc="-35" dirty="0">
                <a:ea typeface="Roboto" pitchFamily="34" charset="-122"/>
                <a:cs typeface="Roboto" pitchFamily="34" charset="-120"/>
              </a:rPr>
              <a:t>con </a:t>
            </a:r>
            <a:r>
              <a:rPr lang="en-US" sz="3600" kern="0" spc="-35" dirty="0" smtClean="0">
                <a:ea typeface="Roboto" pitchFamily="34" charset="-122"/>
                <a:cs typeface="Roboto" pitchFamily="34" charset="-120"/>
              </a:rPr>
              <a:t>un </a:t>
            </a:r>
            <a:r>
              <a:rPr lang="en-US" sz="3600" kern="0" spc="-35" dirty="0" err="1" smtClean="0">
                <a:ea typeface="Roboto" pitchFamily="34" charset="-122"/>
                <a:cs typeface="Roboto" pitchFamily="34" charset="-120"/>
              </a:rPr>
              <a:t>grupo</a:t>
            </a:r>
            <a:r>
              <a:rPr lang="en-US" sz="3600" kern="0" spc="-35" dirty="0" smtClean="0">
                <a:ea typeface="Roboto" pitchFamily="34" charset="-122"/>
                <a:cs typeface="Roboto" pitchFamily="34" charset="-120"/>
              </a:rPr>
              <a:t> de </a:t>
            </a:r>
            <a:r>
              <a:rPr lang="en-US" sz="3600" kern="0" spc="-35" dirty="0">
                <a:ea typeface="Roboto" pitchFamily="34" charset="-122"/>
                <a:cs typeface="Roboto" pitchFamily="34" charset="-120"/>
              </a:rPr>
              <a:t>autores que </a:t>
            </a:r>
            <a:r>
              <a:rPr lang="en-US" sz="3600" kern="0" spc="-35" dirty="0" err="1" smtClean="0">
                <a:ea typeface="Roboto" pitchFamily="34" charset="-122"/>
                <a:cs typeface="Roboto" pitchFamily="34" charset="-120"/>
              </a:rPr>
              <a:t>contribuyen</a:t>
            </a:r>
            <a:r>
              <a:rPr lang="en-US" sz="3600" kern="0" spc="-35" dirty="0" smtClean="0">
                <a:ea typeface="Roboto" pitchFamily="34" charset="-122"/>
                <a:cs typeface="Roboto" pitchFamily="34" charset="-120"/>
              </a:rPr>
              <a:t> de </a:t>
            </a:r>
            <a:r>
              <a:rPr lang="en-US" sz="3600" kern="0" spc="-35" dirty="0" err="1" smtClean="0">
                <a:ea typeface="Roboto" pitchFamily="34" charset="-122"/>
                <a:cs typeface="Roboto" pitchFamily="34" charset="-120"/>
              </a:rPr>
              <a:t>manera</a:t>
            </a:r>
            <a:r>
              <a:rPr lang="en-US" sz="3600" kern="0" spc="-35" dirty="0" smtClean="0">
                <a:ea typeface="Roboto" pitchFamily="34" charset="-122"/>
                <a:cs typeface="Roboto" pitchFamily="34" charset="-120"/>
              </a:rPr>
              <a:t> </a:t>
            </a:r>
            <a:r>
              <a:rPr lang="en-US" sz="3600" kern="0" spc="-35" dirty="0" err="1" smtClean="0">
                <a:ea typeface="Roboto" pitchFamily="34" charset="-122"/>
                <a:cs typeface="Roboto" pitchFamily="34" charset="-120"/>
              </a:rPr>
              <a:t>integrada</a:t>
            </a:r>
            <a:r>
              <a:rPr lang="en-US" sz="3600" kern="0" spc="-35" dirty="0" smtClean="0">
                <a:ea typeface="Roboto" pitchFamily="34" charset="-122"/>
                <a:cs typeface="Roboto" pitchFamily="34" charset="-120"/>
              </a:rPr>
              <a:t> </a:t>
            </a:r>
            <a:r>
              <a:rPr lang="en-US" sz="3600" kern="0" spc="-35" dirty="0">
                <a:ea typeface="Roboto" pitchFamily="34" charset="-122"/>
                <a:cs typeface="Roboto" pitchFamily="34" charset="-120"/>
              </a:rPr>
              <a:t>con sus publicaciones.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458"/>
          <a:stretch/>
        </p:blipFill>
        <p:spPr>
          <a:xfrm>
            <a:off x="2127971" y="914400"/>
            <a:ext cx="11149619" cy="7077205"/>
          </a:xfrm>
          <a:prstGeom prst="rect">
            <a:avLst/>
          </a:prstGeom>
        </p:spPr>
      </p:pic>
      <p:pic>
        <p:nvPicPr>
          <p:cNvPr id="3" name="Image 0" descr="preencoded.png"/>
          <p:cNvPicPr>
            <a:picLocks noChangeAspect="1"/>
          </p:cNvPicPr>
          <p:nvPr/>
        </p:nvPicPr>
        <p:blipFill rotWithShape="1">
          <a:blip r:embed="rId4"/>
          <a:srcRect t="8475" r="85616"/>
          <a:stretch/>
        </p:blipFill>
        <p:spPr>
          <a:xfrm>
            <a:off x="0" y="0"/>
            <a:ext cx="526093" cy="8229599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2643457" y="329625"/>
            <a:ext cx="918309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3200" b="1" dirty="0">
                <a:latin typeface="Roboto" panose="02000000000000000000" pitchFamily="2" charset="0"/>
                <a:ea typeface="Roboto" panose="02000000000000000000" pitchFamily="2" charset="0"/>
              </a:rPr>
              <a:t>Distribución de </a:t>
            </a:r>
            <a:r>
              <a:rPr lang="es-ES" sz="3200" b="1" dirty="0" err="1">
                <a:latin typeface="Roboto" panose="02000000000000000000" pitchFamily="2" charset="0"/>
                <a:ea typeface="Roboto" panose="02000000000000000000" pitchFamily="2" charset="0"/>
              </a:rPr>
              <a:t>Lotka</a:t>
            </a:r>
            <a:r>
              <a:rPr lang="es-ES" sz="3200" b="1" dirty="0">
                <a:latin typeface="Roboto" panose="02000000000000000000" pitchFamily="2" charset="0"/>
                <a:ea typeface="Roboto" panose="02000000000000000000" pitchFamily="2" charset="0"/>
              </a:rPr>
              <a:t> de la producción científica </a:t>
            </a:r>
          </a:p>
        </p:txBody>
      </p:sp>
    </p:spTree>
    <p:extLst>
      <p:ext uri="{BB962C8B-B14F-4D97-AF65-F5344CB8AC3E}">
        <p14:creationId xmlns:p14="http://schemas.microsoft.com/office/powerpoint/2010/main" val="381126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2"/>
          <p:cNvSpPr/>
          <p:nvPr/>
        </p:nvSpPr>
        <p:spPr>
          <a:xfrm>
            <a:off x="2482274" y="535376"/>
            <a:ext cx="10554414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kern="0" spc="-131" dirty="0">
                <a:latin typeface="Roboto Bk" pitchFamily="2" charset="0"/>
                <a:ea typeface="Roboto Bk" pitchFamily="2" charset="0"/>
                <a:cs typeface="Roboto Mono" pitchFamily="34" charset="-120"/>
              </a:rPr>
              <a:t>Liderazgo en la </a:t>
            </a:r>
            <a:r>
              <a:rPr lang="en-US" sz="4374" b="1" kern="0" spc="-131" dirty="0" err="1" smtClean="0">
                <a:latin typeface="Roboto Bk" pitchFamily="2" charset="0"/>
                <a:ea typeface="Roboto Bk" pitchFamily="2" charset="0"/>
                <a:cs typeface="Roboto Mono" pitchFamily="34" charset="-120"/>
              </a:rPr>
              <a:t>producción</a:t>
            </a:r>
            <a:r>
              <a:rPr lang="en-US" sz="4374" b="1" kern="0" spc="-131" dirty="0" smtClean="0">
                <a:latin typeface="Roboto Bk" pitchFamily="2" charset="0"/>
                <a:ea typeface="Roboto Bk" pitchFamily="2" charset="0"/>
                <a:cs typeface="Roboto Mono" pitchFamily="34" charset="-120"/>
              </a:rPr>
              <a:t> </a:t>
            </a:r>
            <a:r>
              <a:rPr lang="en-US" sz="4374" b="1" kern="0" spc="-131" dirty="0" err="1">
                <a:latin typeface="Roboto Bk" pitchFamily="2" charset="0"/>
                <a:ea typeface="Roboto Bk" pitchFamily="2" charset="0"/>
                <a:cs typeface="Roboto Mono" pitchFamily="34" charset="-120"/>
              </a:rPr>
              <a:t>c</a:t>
            </a:r>
            <a:r>
              <a:rPr lang="en-US" sz="4374" b="1" kern="0" spc="-131" dirty="0" err="1" smtClean="0">
                <a:latin typeface="Roboto Bk" pitchFamily="2" charset="0"/>
                <a:ea typeface="Roboto Bk" pitchFamily="2" charset="0"/>
                <a:cs typeface="Roboto Mono" pitchFamily="34" charset="-120"/>
              </a:rPr>
              <a:t>ientífica</a:t>
            </a:r>
            <a:endParaRPr lang="en-US" sz="4374" b="1" dirty="0">
              <a:latin typeface="Roboto Bk" pitchFamily="2" charset="0"/>
              <a:ea typeface="Roboto Bk" pitchFamily="2" charset="0"/>
            </a:endParaRPr>
          </a:p>
        </p:txBody>
      </p:sp>
      <p:grpSp>
        <p:nvGrpSpPr>
          <p:cNvPr id="5" name="Grupo 4"/>
          <p:cNvGrpSpPr/>
          <p:nvPr/>
        </p:nvGrpSpPr>
        <p:grpSpPr>
          <a:xfrm>
            <a:off x="400730" y="1799577"/>
            <a:ext cx="7622807" cy="5105403"/>
            <a:chOff x="418448" y="1799577"/>
            <a:chExt cx="6696349" cy="4177083"/>
          </a:xfrm>
        </p:grpSpPr>
        <p:sp>
          <p:nvSpPr>
            <p:cNvPr id="6" name="Text 3"/>
            <p:cNvSpPr/>
            <p:nvPr/>
          </p:nvSpPr>
          <p:spPr>
            <a:xfrm>
              <a:off x="418448" y="3253312"/>
              <a:ext cx="2388632" cy="347186"/>
            </a:xfrm>
            <a:prstGeom prst="rect">
              <a:avLst/>
            </a:prstGeom>
            <a:noFill/>
            <a:ln/>
          </p:spPr>
          <p:txBody>
            <a:bodyPr wrap="none" rtlCol="0" anchor="t"/>
            <a:lstStyle/>
            <a:p>
              <a:pPr marL="0" indent="0" algn="l">
                <a:lnSpc>
                  <a:spcPts val="2734"/>
                </a:lnSpc>
                <a:buNone/>
              </a:pPr>
              <a:r>
                <a:rPr lang="en-US" sz="3200" b="1" kern="0" spc="-66" dirty="0">
                  <a:latin typeface="Roboto" panose="02000000000000000000" pitchFamily="2" charset="0"/>
                  <a:ea typeface="Roboto" panose="02000000000000000000" pitchFamily="2" charset="0"/>
                  <a:cs typeface="Roboto Mono" pitchFamily="34" charset="-120"/>
                </a:rPr>
                <a:t>Estados Unidos</a:t>
              </a:r>
              <a:endParaRPr lang="en-US" sz="3200" b="1" dirty="0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7" name="Text 4"/>
            <p:cNvSpPr/>
            <p:nvPr/>
          </p:nvSpPr>
          <p:spPr>
            <a:xfrm>
              <a:off x="418448" y="3849479"/>
              <a:ext cx="2388632" cy="1777008"/>
            </a:xfrm>
            <a:prstGeom prst="rect">
              <a:avLst/>
            </a:prstGeom>
            <a:noFill/>
            <a:ln/>
          </p:spPr>
          <p:txBody>
            <a:bodyPr wrap="square" rtlCol="0" anchor="t"/>
            <a:lstStyle/>
            <a:p>
              <a:pPr marL="0" indent="0" algn="ctr">
                <a:lnSpc>
                  <a:spcPts val="2799"/>
                </a:lnSpc>
                <a:buNone/>
              </a:pPr>
              <a:r>
                <a:rPr lang="en-US" sz="3200" kern="0" spc="-35" dirty="0">
                  <a:latin typeface="Roboto" panose="02000000000000000000" pitchFamily="2" charset="0"/>
                  <a:ea typeface="Roboto" panose="02000000000000000000" pitchFamily="2" charset="0"/>
                  <a:cs typeface="Roboto" pitchFamily="34" charset="-120"/>
                </a:rPr>
                <a:t>Lidera la producción </a:t>
              </a:r>
              <a:r>
                <a:rPr lang="en-US" sz="3200" kern="0" spc="-35" dirty="0" err="1">
                  <a:latin typeface="Roboto" panose="02000000000000000000" pitchFamily="2" charset="0"/>
                  <a:ea typeface="Roboto" panose="02000000000000000000" pitchFamily="2" charset="0"/>
                  <a:cs typeface="Roboto" pitchFamily="34" charset="-120"/>
                </a:rPr>
                <a:t>científica</a:t>
              </a:r>
              <a:r>
                <a:rPr lang="en-US" sz="3200" kern="0" spc="-35" dirty="0">
                  <a:latin typeface="Roboto" panose="02000000000000000000" pitchFamily="2" charset="0"/>
                  <a:ea typeface="Roboto" panose="02000000000000000000" pitchFamily="2" charset="0"/>
                  <a:cs typeface="Roboto" pitchFamily="34" charset="-120"/>
                </a:rPr>
                <a:t> </a:t>
              </a:r>
              <a:endParaRPr lang="en-US" sz="3200" kern="0" spc="-35" dirty="0" smtClean="0">
                <a:latin typeface="Roboto" panose="02000000000000000000" pitchFamily="2" charset="0"/>
                <a:ea typeface="Roboto" panose="02000000000000000000" pitchFamily="2" charset="0"/>
                <a:cs typeface="Roboto" pitchFamily="34" charset="-120"/>
              </a:endParaRPr>
            </a:p>
            <a:p>
              <a:pPr marL="0" indent="0" algn="ctr">
                <a:lnSpc>
                  <a:spcPts val="2799"/>
                </a:lnSpc>
                <a:buNone/>
              </a:pPr>
              <a:r>
                <a:rPr lang="en-US" sz="3200" b="1" kern="0" spc="-35" dirty="0" smtClean="0">
                  <a:solidFill>
                    <a:srgbClr val="009702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itchFamily="34" charset="-120"/>
                </a:rPr>
                <a:t>202</a:t>
              </a:r>
              <a:r>
                <a:rPr lang="en-US" sz="3200" b="1" kern="0" spc="-35" dirty="0" smtClean="0">
                  <a:latin typeface="Roboto" panose="02000000000000000000" pitchFamily="2" charset="0"/>
                  <a:ea typeface="Roboto" panose="02000000000000000000" pitchFamily="2" charset="0"/>
                  <a:cs typeface="Roboto" pitchFamily="34" charset="-120"/>
                </a:rPr>
                <a:t> </a:t>
              </a:r>
              <a:r>
                <a:rPr lang="en-US" sz="3200" kern="0" spc="-35" dirty="0" err="1" smtClean="0">
                  <a:latin typeface="Roboto" panose="02000000000000000000" pitchFamily="2" charset="0"/>
                  <a:ea typeface="Roboto" panose="02000000000000000000" pitchFamily="2" charset="0"/>
                  <a:cs typeface="Roboto" pitchFamily="34" charset="-120"/>
                </a:rPr>
                <a:t>publicaciones</a:t>
              </a:r>
              <a:endParaRPr lang="en-US" sz="3200" dirty="0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9" name="Text 5"/>
            <p:cNvSpPr/>
            <p:nvPr/>
          </p:nvSpPr>
          <p:spPr>
            <a:xfrm>
              <a:off x="4568284" y="1856985"/>
              <a:ext cx="2388632" cy="347186"/>
            </a:xfrm>
            <a:prstGeom prst="rect">
              <a:avLst/>
            </a:prstGeom>
            <a:noFill/>
            <a:ln/>
          </p:spPr>
          <p:txBody>
            <a:bodyPr wrap="none" rtlCol="0" anchor="t"/>
            <a:lstStyle/>
            <a:p>
              <a:pPr marL="0" indent="0" algn="l">
                <a:lnSpc>
                  <a:spcPts val="2734"/>
                </a:lnSpc>
                <a:buNone/>
              </a:pPr>
              <a:r>
                <a:rPr lang="en-US" sz="3200" b="1" kern="0" spc="-66" dirty="0">
                  <a:latin typeface="Roboto" panose="02000000000000000000" pitchFamily="2" charset="0"/>
                  <a:ea typeface="Roboto" panose="02000000000000000000" pitchFamily="2" charset="0"/>
                  <a:cs typeface="Roboto Mono" pitchFamily="34" charset="-120"/>
                </a:rPr>
                <a:t>Reino Unido</a:t>
              </a:r>
              <a:endParaRPr lang="en-US" sz="3200" b="1" dirty="0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10" name="Text 6"/>
            <p:cNvSpPr/>
            <p:nvPr/>
          </p:nvSpPr>
          <p:spPr>
            <a:xfrm>
              <a:off x="4568284" y="2199515"/>
              <a:ext cx="2388632" cy="710803"/>
            </a:xfrm>
            <a:prstGeom prst="rect">
              <a:avLst/>
            </a:prstGeom>
            <a:noFill/>
            <a:ln/>
          </p:spPr>
          <p:txBody>
            <a:bodyPr wrap="square" rtlCol="0" anchor="t"/>
            <a:lstStyle/>
            <a:p>
              <a:pPr marL="0" indent="0" algn="l">
                <a:lnSpc>
                  <a:spcPts val="2799"/>
                </a:lnSpc>
                <a:buNone/>
              </a:pPr>
              <a:r>
                <a:rPr lang="en-US" sz="3200" b="1" kern="0" spc="-35" dirty="0" smtClean="0">
                  <a:solidFill>
                    <a:srgbClr val="009702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itchFamily="34" charset="-120"/>
                </a:rPr>
                <a:t>89</a:t>
              </a:r>
              <a:endParaRPr lang="en-US" sz="2800" dirty="0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12" name="Text 7"/>
            <p:cNvSpPr/>
            <p:nvPr/>
          </p:nvSpPr>
          <p:spPr>
            <a:xfrm>
              <a:off x="4538232" y="3415888"/>
              <a:ext cx="2388632" cy="347186"/>
            </a:xfrm>
            <a:prstGeom prst="rect">
              <a:avLst/>
            </a:prstGeom>
            <a:noFill/>
            <a:ln/>
          </p:spPr>
          <p:txBody>
            <a:bodyPr wrap="none" rtlCol="0" anchor="t"/>
            <a:lstStyle/>
            <a:p>
              <a:pPr marL="0" indent="0" algn="l">
                <a:lnSpc>
                  <a:spcPts val="2734"/>
                </a:lnSpc>
                <a:buNone/>
              </a:pPr>
              <a:r>
                <a:rPr lang="en-US" sz="3200" b="1" kern="0" spc="-66" dirty="0">
                  <a:latin typeface="Roboto" panose="02000000000000000000" pitchFamily="2" charset="0"/>
                  <a:ea typeface="Roboto" panose="02000000000000000000" pitchFamily="2" charset="0"/>
                  <a:cs typeface="Roboto Mono" pitchFamily="34" charset="-120"/>
                </a:rPr>
                <a:t>China</a:t>
              </a:r>
              <a:endParaRPr lang="en-US" sz="3200" b="1" dirty="0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13" name="Text 8"/>
            <p:cNvSpPr/>
            <p:nvPr/>
          </p:nvSpPr>
          <p:spPr>
            <a:xfrm>
              <a:off x="4568165" y="3781319"/>
              <a:ext cx="2546632" cy="710803"/>
            </a:xfrm>
            <a:prstGeom prst="rect">
              <a:avLst/>
            </a:prstGeom>
            <a:noFill/>
            <a:ln/>
          </p:spPr>
          <p:txBody>
            <a:bodyPr wrap="square" rtlCol="0" anchor="t"/>
            <a:lstStyle/>
            <a:p>
              <a:pPr marL="0" indent="0" algn="l">
                <a:lnSpc>
                  <a:spcPts val="2799"/>
                </a:lnSpc>
                <a:buNone/>
              </a:pPr>
              <a:r>
                <a:rPr lang="en-US" sz="3200" b="1" kern="0" spc="-35" dirty="0" smtClean="0">
                  <a:solidFill>
                    <a:srgbClr val="009702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itchFamily="34" charset="-120"/>
                </a:rPr>
                <a:t>51</a:t>
              </a:r>
              <a:endParaRPr lang="en-US" sz="3200" dirty="0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15" name="Text 9"/>
            <p:cNvSpPr/>
            <p:nvPr/>
          </p:nvSpPr>
          <p:spPr>
            <a:xfrm>
              <a:off x="4568165" y="5245913"/>
              <a:ext cx="2388751" cy="347186"/>
            </a:xfrm>
            <a:prstGeom prst="rect">
              <a:avLst/>
            </a:prstGeom>
            <a:noFill/>
            <a:ln/>
          </p:spPr>
          <p:txBody>
            <a:bodyPr wrap="none" rtlCol="0" anchor="t"/>
            <a:lstStyle/>
            <a:p>
              <a:pPr marL="0" indent="0" algn="l">
                <a:lnSpc>
                  <a:spcPts val="2734"/>
                </a:lnSpc>
                <a:buNone/>
              </a:pPr>
              <a:r>
                <a:rPr lang="en-US" sz="3200" b="1" kern="0" spc="-66" dirty="0">
                  <a:latin typeface="Roboto" panose="02000000000000000000" pitchFamily="2" charset="0"/>
                  <a:ea typeface="Roboto" panose="02000000000000000000" pitchFamily="2" charset="0"/>
                  <a:cs typeface="Roboto Mono" pitchFamily="34" charset="-120"/>
                </a:rPr>
                <a:t>Alemania</a:t>
              </a:r>
              <a:endParaRPr lang="en-US" sz="3200" b="1" dirty="0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16" name="Text 10"/>
            <p:cNvSpPr/>
            <p:nvPr/>
          </p:nvSpPr>
          <p:spPr>
            <a:xfrm>
              <a:off x="4538232" y="5621258"/>
              <a:ext cx="2388751" cy="355402"/>
            </a:xfrm>
            <a:prstGeom prst="rect">
              <a:avLst/>
            </a:prstGeom>
            <a:noFill/>
            <a:ln/>
          </p:spPr>
          <p:txBody>
            <a:bodyPr wrap="none" rtlCol="0" anchor="t"/>
            <a:lstStyle/>
            <a:p>
              <a:pPr marL="0" indent="0" algn="l">
                <a:lnSpc>
                  <a:spcPts val="2799"/>
                </a:lnSpc>
                <a:buNone/>
              </a:pPr>
              <a:r>
                <a:rPr lang="en-US" sz="3200" b="1" kern="0" spc="-35" dirty="0" smtClean="0">
                  <a:solidFill>
                    <a:srgbClr val="009702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itchFamily="34" charset="-120"/>
                </a:rPr>
                <a:t>46</a:t>
              </a:r>
              <a:endParaRPr lang="en-US" sz="3200" dirty="0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pic>
          <p:nvPicPr>
            <p:cNvPr id="2" name="Imagen 1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1723" b="52209"/>
            <a:stretch/>
          </p:blipFill>
          <p:spPr>
            <a:xfrm>
              <a:off x="1072091" y="2079308"/>
              <a:ext cx="1337458" cy="951216"/>
            </a:xfrm>
            <a:prstGeom prst="rect">
              <a:avLst/>
            </a:prstGeom>
          </p:spPr>
        </p:pic>
        <p:pic>
          <p:nvPicPr>
            <p:cNvPr id="17" name="Imagen 16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996" t="-629" r="-273" b="52838"/>
            <a:stretch/>
          </p:blipFill>
          <p:spPr>
            <a:xfrm>
              <a:off x="3289504" y="3415888"/>
              <a:ext cx="1038364" cy="738497"/>
            </a:xfrm>
            <a:prstGeom prst="rect">
              <a:avLst/>
            </a:prstGeom>
          </p:spPr>
        </p:pic>
        <p:pic>
          <p:nvPicPr>
            <p:cNvPr id="18" name="Imagen 17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3494" r="51723" b="-1285"/>
            <a:stretch/>
          </p:blipFill>
          <p:spPr>
            <a:xfrm>
              <a:off x="3252070" y="1799577"/>
              <a:ext cx="1038364" cy="738497"/>
            </a:xfrm>
            <a:prstGeom prst="rect">
              <a:avLst/>
            </a:prstGeom>
          </p:spPr>
        </p:pic>
        <p:pic>
          <p:nvPicPr>
            <p:cNvPr id="19" name="Imagen 18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448" t="53494" r="-725" b="-1285"/>
            <a:stretch/>
          </p:blipFill>
          <p:spPr>
            <a:xfrm>
              <a:off x="3283619" y="5223851"/>
              <a:ext cx="1038364" cy="738497"/>
            </a:xfrm>
            <a:prstGeom prst="rect">
              <a:avLst/>
            </a:prstGeom>
          </p:spPr>
        </p:pic>
      </p:grp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6" b="6765"/>
          <a:stretch/>
        </p:blipFill>
        <p:spPr>
          <a:xfrm>
            <a:off x="7264055" y="2175732"/>
            <a:ext cx="7322377" cy="54822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</TotalTime>
  <Words>382</Words>
  <Application>Microsoft Office PowerPoint</Application>
  <PresentationFormat>Personalizado</PresentationFormat>
  <Paragraphs>106</Paragraphs>
  <Slides>13</Slides>
  <Notes>7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21" baseType="lpstr">
      <vt:lpstr>Arial</vt:lpstr>
      <vt:lpstr>Calibri</vt:lpstr>
      <vt:lpstr>Roboto</vt:lpstr>
      <vt:lpstr>Roboto Bk</vt:lpstr>
      <vt:lpstr>Roboto Mono</vt:lpstr>
      <vt:lpstr>Times New Roman</vt:lpstr>
      <vt:lpstr>Wingdings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Usuario</cp:lastModifiedBy>
  <cp:revision>22</cp:revision>
  <dcterms:created xsi:type="dcterms:W3CDTF">2024-04-19T22:19:58Z</dcterms:created>
  <dcterms:modified xsi:type="dcterms:W3CDTF">2024-04-28T21:09:23Z</dcterms:modified>
</cp:coreProperties>
</file>