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sldIdLst>
    <p:sldId id="256" r:id="rId2"/>
    <p:sldId id="269" r:id="rId3"/>
    <p:sldId id="268" r:id="rId4"/>
    <p:sldId id="265" r:id="rId5"/>
    <p:sldId id="270" r:id="rId6"/>
    <p:sldId id="272" r:id="rId7"/>
    <p:sldId id="274" r:id="rId8"/>
    <p:sldId id="275" r:id="rId9"/>
    <p:sldId id="276" r:id="rId10"/>
    <p:sldId id="277" r:id="rId11"/>
    <p:sldId id="278" r:id="rId12"/>
    <p:sldId id="280" r:id="rId13"/>
    <p:sldId id="281" r:id="rId14"/>
    <p:sldId id="282" r:id="rId15"/>
    <p:sldId id="287" r:id="rId16"/>
    <p:sldId id="289" r:id="rId17"/>
    <p:sldId id="288" r:id="rId18"/>
    <p:sldId id="290" r:id="rId19"/>
    <p:sldId id="292" r:id="rId20"/>
    <p:sldId id="291" r:id="rId21"/>
    <p:sldId id="293" r:id="rId22"/>
    <p:sldId id="259" r:id="rId23"/>
    <p:sldId id="260" r:id="rId24"/>
    <p:sldId id="261" r:id="rId25"/>
    <p:sldId id="263" r:id="rId26"/>
    <p:sldId id="257" r:id="rId27"/>
    <p:sldId id="258" r:id="rId28"/>
    <p:sldId id="27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25D170C-A383-25AF-93C3-1826705FA18D}" name="ortizanalaura2@gmail.com" initials="o" userId="a5f66f420a1376a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6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realizan</a:t>
            </a:r>
            <a:r>
              <a:rPr lang="en-US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libre </a:t>
            </a:r>
          </a:p>
          <a:p>
            <a:pPr>
              <a:defRPr/>
            </a:pPr>
            <a:r>
              <a:rPr lang="en-US" sz="1600" b="1" baseline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b="1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en-US" sz="16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real)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stacked"/>
        <c:varyColors val="0"/>
        <c:ser>
          <c:idx val="1"/>
          <c:order val="1"/>
          <c:tx>
            <c:strRef>
              <c:f>Sheet1!$C$211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Sheet1!$A$212:$A$239</c:f>
              <c:strCache>
                <c:ptCount val="28"/>
                <c:pt idx="0">
                  <c:v>Hacer ejercicios o practicar deportes</c:v>
                </c:pt>
                <c:pt idx="1">
                  <c:v>oirmusica</c:v>
                </c:pt>
                <c:pt idx="2">
                  <c:v>oirradio</c:v>
                </c:pt>
                <c:pt idx="3">
                  <c:v>leer</c:v>
                </c:pt>
                <c:pt idx="4">
                  <c:v>irarepasos</c:v>
                </c:pt>
                <c:pt idx="5">
                  <c:v>vertelevision</c:v>
                </c:pt>
                <c:pt idx="6">
                  <c:v>jugaroconversarconamigos</c:v>
                </c:pt>
                <c:pt idx="7">
                  <c:v>clasesparticularesdealgunamanifestacionartistica</c:v>
                </c:pt>
                <c:pt idx="8">
                  <c:v>jugarvideojuegos</c:v>
                </c:pt>
                <c:pt idx="9">
                  <c:v>pasearporparquesplazasolugaresalairelibre</c:v>
                </c:pt>
                <c:pt idx="10">
                  <c:v>irafiestas</c:v>
                </c:pt>
                <c:pt idx="11">
                  <c:v>iraconciertosoespectaculosmusicalesenvivo</c:v>
                </c:pt>
                <c:pt idx="12">
                  <c:v>iratiendas</c:v>
                </c:pt>
                <c:pt idx="13">
                  <c:v>jugardominocartasuotrosjuegosdemesa</c:v>
                </c:pt>
                <c:pt idx="14">
                  <c:v>iraestadiosuotrasinstalacionesdeportivas</c:v>
                </c:pt>
                <c:pt idx="15">
                  <c:v>irabibliotecasolibrerias</c:v>
                </c:pt>
                <c:pt idx="16">
                  <c:v>iragaleriasdeaqrteomuseos</c:v>
                </c:pt>
                <c:pt idx="17">
                  <c:v>iraferiasofestivales</c:v>
                </c:pt>
                <c:pt idx="18">
                  <c:v>irateatro</c:v>
                </c:pt>
                <c:pt idx="19">
                  <c:v>iracinesosalasdevideo</c:v>
                </c:pt>
                <c:pt idx="20">
                  <c:v>iracasasdecultura</c:v>
                </c:pt>
                <c:pt idx="21">
                  <c:v>irajovenclubdecomputacion</c:v>
                </c:pt>
                <c:pt idx="22">
                  <c:v>conectarseainternet</c:v>
                </c:pt>
                <c:pt idx="23">
                  <c:v>iraiglesiascasastemplo</c:v>
                </c:pt>
                <c:pt idx="24">
                  <c:v>iralaplayaopiscina</c:v>
                </c:pt>
                <c:pt idx="25">
                  <c:v>fiestas temáticas</c:v>
                </c:pt>
                <c:pt idx="26">
                  <c:v>visitar otros lugares de Cuba</c:v>
                </c:pt>
                <c:pt idx="27">
                  <c:v>verpaquetesemanaluotromaterialaudiovisualinformal</c:v>
                </c:pt>
              </c:strCache>
            </c:strRef>
          </c:cat>
          <c:val>
            <c:numRef>
              <c:f>Sheet1!$C$212:$C$239</c:f>
              <c:numCache>
                <c:formatCode>General</c:formatCode>
                <c:ptCount val="28"/>
                <c:pt idx="0">
                  <c:v>70</c:v>
                </c:pt>
                <c:pt idx="1">
                  <c:v>95</c:v>
                </c:pt>
                <c:pt idx="2">
                  <c:v>0</c:v>
                </c:pt>
                <c:pt idx="3">
                  <c:v>45</c:v>
                </c:pt>
                <c:pt idx="4">
                  <c:v>15</c:v>
                </c:pt>
                <c:pt idx="5">
                  <c:v>80</c:v>
                </c:pt>
                <c:pt idx="6">
                  <c:v>70</c:v>
                </c:pt>
                <c:pt idx="7">
                  <c:v>25</c:v>
                </c:pt>
                <c:pt idx="8">
                  <c:v>35</c:v>
                </c:pt>
                <c:pt idx="9">
                  <c:v>65</c:v>
                </c:pt>
                <c:pt idx="10">
                  <c:v>65</c:v>
                </c:pt>
                <c:pt idx="11">
                  <c:v>25</c:v>
                </c:pt>
                <c:pt idx="12">
                  <c:v>40</c:v>
                </c:pt>
                <c:pt idx="13">
                  <c:v>5</c:v>
                </c:pt>
                <c:pt idx="14">
                  <c:v>25</c:v>
                </c:pt>
                <c:pt idx="15">
                  <c:v>0</c:v>
                </c:pt>
                <c:pt idx="16">
                  <c:v>10</c:v>
                </c:pt>
                <c:pt idx="17">
                  <c:v>35</c:v>
                </c:pt>
                <c:pt idx="18">
                  <c:v>40</c:v>
                </c:pt>
                <c:pt idx="19">
                  <c:v>40</c:v>
                </c:pt>
                <c:pt idx="20">
                  <c:v>35</c:v>
                </c:pt>
                <c:pt idx="21">
                  <c:v>5</c:v>
                </c:pt>
                <c:pt idx="22">
                  <c:v>95</c:v>
                </c:pt>
                <c:pt idx="23">
                  <c:v>0</c:v>
                </c:pt>
                <c:pt idx="24">
                  <c:v>20</c:v>
                </c:pt>
                <c:pt idx="25">
                  <c:v>15</c:v>
                </c:pt>
                <c:pt idx="26">
                  <c:v>35</c:v>
                </c:pt>
                <c:pt idx="27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FE-49D8-9EB5-7722CCC9B0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872400"/>
        <c:axId val="1758661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Sheet1!$B$211</c15:sqref>
                        </c15:formulaRef>
                      </c:ext>
                    </c:extLst>
                    <c:strCache>
                      <c:ptCount val="1"/>
                      <c:pt idx="0">
                        <c:v>frecuencia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Sheet1!$A$212:$A$239</c15:sqref>
                        </c15:formulaRef>
                      </c:ext>
                    </c:extLst>
                    <c:strCache>
                      <c:ptCount val="28"/>
                      <c:pt idx="0">
                        <c:v>Hacer ejercicios o practicar deportes</c:v>
                      </c:pt>
                      <c:pt idx="1">
                        <c:v>oirmusica</c:v>
                      </c:pt>
                      <c:pt idx="2">
                        <c:v>oirradio</c:v>
                      </c:pt>
                      <c:pt idx="3">
                        <c:v>leer</c:v>
                      </c:pt>
                      <c:pt idx="4">
                        <c:v>irarepasos</c:v>
                      </c:pt>
                      <c:pt idx="5">
                        <c:v>vertelevision</c:v>
                      </c:pt>
                      <c:pt idx="6">
                        <c:v>jugaroconversarconamigos</c:v>
                      </c:pt>
                      <c:pt idx="7">
                        <c:v>clasesparticularesdealgunamanifestacionartistica</c:v>
                      </c:pt>
                      <c:pt idx="8">
                        <c:v>jugarvideojuegos</c:v>
                      </c:pt>
                      <c:pt idx="9">
                        <c:v>pasearporparquesplazasolugaresalairelibre</c:v>
                      </c:pt>
                      <c:pt idx="10">
                        <c:v>irafiestas</c:v>
                      </c:pt>
                      <c:pt idx="11">
                        <c:v>iraconciertosoespectaculosmusicalesenvivo</c:v>
                      </c:pt>
                      <c:pt idx="12">
                        <c:v>iratiendas</c:v>
                      </c:pt>
                      <c:pt idx="13">
                        <c:v>jugardominocartasuotrosjuegosdemesa</c:v>
                      </c:pt>
                      <c:pt idx="14">
                        <c:v>iraestadiosuotrasinstalacionesdeportivas</c:v>
                      </c:pt>
                      <c:pt idx="15">
                        <c:v>irabibliotecasolibrerias</c:v>
                      </c:pt>
                      <c:pt idx="16">
                        <c:v>iragaleriasdeaqrteomuseos</c:v>
                      </c:pt>
                      <c:pt idx="17">
                        <c:v>iraferiasofestivales</c:v>
                      </c:pt>
                      <c:pt idx="18">
                        <c:v>irateatro</c:v>
                      </c:pt>
                      <c:pt idx="19">
                        <c:v>iracinesosalasdevideo</c:v>
                      </c:pt>
                      <c:pt idx="20">
                        <c:v>iracasasdecultura</c:v>
                      </c:pt>
                      <c:pt idx="21">
                        <c:v>irajovenclubdecomputacion</c:v>
                      </c:pt>
                      <c:pt idx="22">
                        <c:v>conectarseainternet</c:v>
                      </c:pt>
                      <c:pt idx="23">
                        <c:v>iraiglesiascasastemplo</c:v>
                      </c:pt>
                      <c:pt idx="24">
                        <c:v>iralaplayaopiscina</c:v>
                      </c:pt>
                      <c:pt idx="25">
                        <c:v>fiestas temáticas</c:v>
                      </c:pt>
                      <c:pt idx="26">
                        <c:v>visitar otros lugares de Cuba</c:v>
                      </c:pt>
                      <c:pt idx="27">
                        <c:v>verpaquetesemanaluotromaterialaudiovisualinformal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Sheet1!$B$212:$B$239</c15:sqref>
                        </c15:formulaRef>
                      </c:ext>
                    </c:extLst>
                    <c:numCache>
                      <c:formatCode>General</c:formatCode>
                      <c:ptCount val="28"/>
                      <c:pt idx="0">
                        <c:v>14</c:v>
                      </c:pt>
                      <c:pt idx="1">
                        <c:v>19</c:v>
                      </c:pt>
                      <c:pt idx="2">
                        <c:v>0</c:v>
                      </c:pt>
                      <c:pt idx="3">
                        <c:v>9</c:v>
                      </c:pt>
                      <c:pt idx="4">
                        <c:v>3</c:v>
                      </c:pt>
                      <c:pt idx="5">
                        <c:v>16</c:v>
                      </c:pt>
                      <c:pt idx="6">
                        <c:v>14</c:v>
                      </c:pt>
                      <c:pt idx="7">
                        <c:v>5</c:v>
                      </c:pt>
                      <c:pt idx="8">
                        <c:v>7</c:v>
                      </c:pt>
                      <c:pt idx="9">
                        <c:v>13</c:v>
                      </c:pt>
                      <c:pt idx="10">
                        <c:v>13</c:v>
                      </c:pt>
                      <c:pt idx="11">
                        <c:v>5</c:v>
                      </c:pt>
                      <c:pt idx="12">
                        <c:v>8</c:v>
                      </c:pt>
                      <c:pt idx="13">
                        <c:v>1</c:v>
                      </c:pt>
                      <c:pt idx="14">
                        <c:v>5</c:v>
                      </c:pt>
                      <c:pt idx="15">
                        <c:v>0</c:v>
                      </c:pt>
                      <c:pt idx="16">
                        <c:v>2</c:v>
                      </c:pt>
                      <c:pt idx="17">
                        <c:v>7</c:v>
                      </c:pt>
                      <c:pt idx="18">
                        <c:v>8</c:v>
                      </c:pt>
                      <c:pt idx="19">
                        <c:v>8</c:v>
                      </c:pt>
                      <c:pt idx="20">
                        <c:v>7</c:v>
                      </c:pt>
                      <c:pt idx="21">
                        <c:v>1</c:v>
                      </c:pt>
                      <c:pt idx="22">
                        <c:v>19</c:v>
                      </c:pt>
                      <c:pt idx="23">
                        <c:v>0</c:v>
                      </c:pt>
                      <c:pt idx="24">
                        <c:v>4</c:v>
                      </c:pt>
                      <c:pt idx="25">
                        <c:v>3</c:v>
                      </c:pt>
                      <c:pt idx="26">
                        <c:v>7</c:v>
                      </c:pt>
                      <c:pt idx="27">
                        <c:v>13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3FE-49D8-9EB5-7722CCC9B071}"/>
                  </c:ext>
                </c:extLst>
              </c15:ser>
            </c15:filteredBarSeries>
          </c:ext>
        </c:extLst>
      </c:barChart>
      <c:catAx>
        <c:axId val="17587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175866160"/>
        <c:crosses val="autoZero"/>
        <c:auto val="1"/>
        <c:lblAlgn val="ctr"/>
        <c:lblOffset val="100"/>
        <c:noMultiLvlLbl val="0"/>
      </c:catAx>
      <c:valAx>
        <c:axId val="175866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587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8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realizan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libre </a:t>
            </a:r>
          </a:p>
          <a:p>
            <a:pPr>
              <a:defRPr/>
            </a:pP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potencial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Sheet1!$C$215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Sheet1!$A$216:$A$242</c:f>
              <c:strCache>
                <c:ptCount val="27"/>
                <c:pt idx="0">
                  <c:v>hacer ejercicios o practicar deportes</c:v>
                </c:pt>
                <c:pt idx="1">
                  <c:v>oirmusica</c:v>
                </c:pt>
                <c:pt idx="2">
                  <c:v>oirradio</c:v>
                </c:pt>
                <c:pt idx="3">
                  <c:v>leer</c:v>
                </c:pt>
                <c:pt idx="4">
                  <c:v>irarepasos</c:v>
                </c:pt>
                <c:pt idx="5">
                  <c:v>vertelevision</c:v>
                </c:pt>
                <c:pt idx="6">
                  <c:v>jugaroconversarconamigos</c:v>
                </c:pt>
                <c:pt idx="7">
                  <c:v>clasesparticularesdealgunamanifestacionartistica</c:v>
                </c:pt>
                <c:pt idx="8">
                  <c:v>jugarvideojuegos</c:v>
                </c:pt>
                <c:pt idx="9">
                  <c:v>pasearporparquesplazasolugaresalairelibre</c:v>
                </c:pt>
                <c:pt idx="10">
                  <c:v>irafiestas</c:v>
                </c:pt>
                <c:pt idx="11">
                  <c:v>iraconciertosoespectaculosmusicalesenvivo</c:v>
                </c:pt>
                <c:pt idx="12">
                  <c:v>iratiendas</c:v>
                </c:pt>
                <c:pt idx="13">
                  <c:v>jugardominocartasuotrosjuegosdemesa</c:v>
                </c:pt>
                <c:pt idx="14">
                  <c:v>iraestadiosuotrasinstalacionesdeportivas</c:v>
                </c:pt>
                <c:pt idx="15">
                  <c:v>irabibliotecasolibrerias</c:v>
                </c:pt>
                <c:pt idx="16">
                  <c:v>iragaleriasdeaqrteomuseos</c:v>
                </c:pt>
                <c:pt idx="17">
                  <c:v>iraferiasofestivales</c:v>
                </c:pt>
                <c:pt idx="18">
                  <c:v>irateatro</c:v>
                </c:pt>
                <c:pt idx="19">
                  <c:v>iracinesosalasdevideo</c:v>
                </c:pt>
                <c:pt idx="20">
                  <c:v>iracasasdecultura</c:v>
                </c:pt>
                <c:pt idx="21">
                  <c:v>irajovenclubdecomputacion</c:v>
                </c:pt>
                <c:pt idx="22">
                  <c:v>conectarseainternet</c:v>
                </c:pt>
                <c:pt idx="23">
                  <c:v>iraiglesiascasastemplo</c:v>
                </c:pt>
                <c:pt idx="24">
                  <c:v>iralaplayaopiscina</c:v>
                </c:pt>
                <c:pt idx="25">
                  <c:v>verpaquetesemanaluotromaterialaudiovisualinformal</c:v>
                </c:pt>
                <c:pt idx="26">
                  <c:v>total </c:v>
                </c:pt>
              </c:strCache>
            </c:strRef>
          </c:cat>
          <c:val>
            <c:numRef>
              <c:f>Sheet1!$C$216:$C$242</c:f>
              <c:numCache>
                <c:formatCode>General</c:formatCode>
                <c:ptCount val="27"/>
                <c:pt idx="0">
                  <c:v>75</c:v>
                </c:pt>
                <c:pt idx="1">
                  <c:v>90</c:v>
                </c:pt>
                <c:pt idx="2">
                  <c:v>5</c:v>
                </c:pt>
                <c:pt idx="3">
                  <c:v>55.000000000000007</c:v>
                </c:pt>
                <c:pt idx="4">
                  <c:v>5</c:v>
                </c:pt>
                <c:pt idx="5">
                  <c:v>65</c:v>
                </c:pt>
                <c:pt idx="6">
                  <c:v>75</c:v>
                </c:pt>
                <c:pt idx="7">
                  <c:v>5</c:v>
                </c:pt>
                <c:pt idx="8">
                  <c:v>65</c:v>
                </c:pt>
                <c:pt idx="9">
                  <c:v>80</c:v>
                </c:pt>
                <c:pt idx="10">
                  <c:v>70</c:v>
                </c:pt>
                <c:pt idx="11">
                  <c:v>20</c:v>
                </c:pt>
                <c:pt idx="12">
                  <c:v>25</c:v>
                </c:pt>
                <c:pt idx="13">
                  <c:v>15</c:v>
                </c:pt>
                <c:pt idx="14">
                  <c:v>15</c:v>
                </c:pt>
                <c:pt idx="15">
                  <c:v>25</c:v>
                </c:pt>
                <c:pt idx="16">
                  <c:v>45</c:v>
                </c:pt>
                <c:pt idx="17">
                  <c:v>45</c:v>
                </c:pt>
                <c:pt idx="18">
                  <c:v>20</c:v>
                </c:pt>
                <c:pt idx="19">
                  <c:v>50</c:v>
                </c:pt>
                <c:pt idx="20">
                  <c:v>5</c:v>
                </c:pt>
                <c:pt idx="21">
                  <c:v>20</c:v>
                </c:pt>
                <c:pt idx="22">
                  <c:v>100</c:v>
                </c:pt>
                <c:pt idx="23">
                  <c:v>0</c:v>
                </c:pt>
                <c:pt idx="24">
                  <c:v>30</c:v>
                </c:pt>
                <c:pt idx="25">
                  <c:v>55.000000000000007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0B-41F4-BABE-C47EA8D73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7440720"/>
        <c:axId val="5874411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Sheet1!$B$215</c15:sqref>
                        </c15:formulaRef>
                      </c:ext>
                    </c:extLst>
                    <c:strCache>
                      <c:ptCount val="1"/>
                      <c:pt idx="0">
                        <c:v>frecuencia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Sheet1!$A$216:$A$242</c15:sqref>
                        </c15:formulaRef>
                      </c:ext>
                    </c:extLst>
                    <c:strCache>
                      <c:ptCount val="27"/>
                      <c:pt idx="0">
                        <c:v>hacer ejercicios o practicar deportes</c:v>
                      </c:pt>
                      <c:pt idx="1">
                        <c:v>oirmusica</c:v>
                      </c:pt>
                      <c:pt idx="2">
                        <c:v>oirradio</c:v>
                      </c:pt>
                      <c:pt idx="3">
                        <c:v>leer</c:v>
                      </c:pt>
                      <c:pt idx="4">
                        <c:v>irarepasos</c:v>
                      </c:pt>
                      <c:pt idx="5">
                        <c:v>vertelevision</c:v>
                      </c:pt>
                      <c:pt idx="6">
                        <c:v>jugaroconversarconamigos</c:v>
                      </c:pt>
                      <c:pt idx="7">
                        <c:v>clasesparticularesdealgunamanifestacionartistica</c:v>
                      </c:pt>
                      <c:pt idx="8">
                        <c:v>jugarvideojuegos</c:v>
                      </c:pt>
                      <c:pt idx="9">
                        <c:v>pasearporparquesplazasolugaresalairelibre</c:v>
                      </c:pt>
                      <c:pt idx="10">
                        <c:v>irafiestas</c:v>
                      </c:pt>
                      <c:pt idx="11">
                        <c:v>iraconciertosoespectaculosmusicalesenvivo</c:v>
                      </c:pt>
                      <c:pt idx="12">
                        <c:v>iratiendas</c:v>
                      </c:pt>
                      <c:pt idx="13">
                        <c:v>jugardominocartasuotrosjuegosdemesa</c:v>
                      </c:pt>
                      <c:pt idx="14">
                        <c:v>iraestadiosuotrasinstalacionesdeportivas</c:v>
                      </c:pt>
                      <c:pt idx="15">
                        <c:v>irabibliotecasolibrerias</c:v>
                      </c:pt>
                      <c:pt idx="16">
                        <c:v>iragaleriasdeaqrteomuseos</c:v>
                      </c:pt>
                      <c:pt idx="17">
                        <c:v>iraferiasofestivales</c:v>
                      </c:pt>
                      <c:pt idx="18">
                        <c:v>irateatro</c:v>
                      </c:pt>
                      <c:pt idx="19">
                        <c:v>iracinesosalasdevideo</c:v>
                      </c:pt>
                      <c:pt idx="20">
                        <c:v>iracasasdecultura</c:v>
                      </c:pt>
                      <c:pt idx="21">
                        <c:v>irajovenclubdecomputacion</c:v>
                      </c:pt>
                      <c:pt idx="22">
                        <c:v>conectarseainternet</c:v>
                      </c:pt>
                      <c:pt idx="23">
                        <c:v>iraiglesiascasastemplo</c:v>
                      </c:pt>
                      <c:pt idx="24">
                        <c:v>iralaplayaopiscina</c:v>
                      </c:pt>
                      <c:pt idx="25">
                        <c:v>verpaquetesemanaluotromaterialaudiovisualinformal</c:v>
                      </c:pt>
                      <c:pt idx="26">
                        <c:v>total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Sheet1!$B$216:$B$242</c15:sqref>
                        </c15:formulaRef>
                      </c:ext>
                    </c:extLst>
                    <c:numCache>
                      <c:formatCode>General</c:formatCode>
                      <c:ptCount val="27"/>
                      <c:pt idx="0">
                        <c:v>15</c:v>
                      </c:pt>
                      <c:pt idx="1">
                        <c:v>18</c:v>
                      </c:pt>
                      <c:pt idx="2">
                        <c:v>1</c:v>
                      </c:pt>
                      <c:pt idx="3">
                        <c:v>11</c:v>
                      </c:pt>
                      <c:pt idx="4">
                        <c:v>1</c:v>
                      </c:pt>
                      <c:pt idx="5">
                        <c:v>13</c:v>
                      </c:pt>
                      <c:pt idx="6">
                        <c:v>15</c:v>
                      </c:pt>
                      <c:pt idx="7">
                        <c:v>1</c:v>
                      </c:pt>
                      <c:pt idx="8">
                        <c:v>13</c:v>
                      </c:pt>
                      <c:pt idx="9">
                        <c:v>16</c:v>
                      </c:pt>
                      <c:pt idx="10">
                        <c:v>14</c:v>
                      </c:pt>
                      <c:pt idx="11">
                        <c:v>4</c:v>
                      </c:pt>
                      <c:pt idx="12">
                        <c:v>5</c:v>
                      </c:pt>
                      <c:pt idx="13">
                        <c:v>3</c:v>
                      </c:pt>
                      <c:pt idx="14">
                        <c:v>3</c:v>
                      </c:pt>
                      <c:pt idx="15">
                        <c:v>5</c:v>
                      </c:pt>
                      <c:pt idx="16">
                        <c:v>9</c:v>
                      </c:pt>
                      <c:pt idx="17">
                        <c:v>9</c:v>
                      </c:pt>
                      <c:pt idx="18">
                        <c:v>4</c:v>
                      </c:pt>
                      <c:pt idx="19">
                        <c:v>10</c:v>
                      </c:pt>
                      <c:pt idx="20">
                        <c:v>1</c:v>
                      </c:pt>
                      <c:pt idx="21">
                        <c:v>4</c:v>
                      </c:pt>
                      <c:pt idx="22">
                        <c:v>20</c:v>
                      </c:pt>
                      <c:pt idx="23">
                        <c:v>0</c:v>
                      </c:pt>
                      <c:pt idx="24">
                        <c:v>6</c:v>
                      </c:pt>
                      <c:pt idx="25">
                        <c:v>11</c:v>
                      </c:pt>
                      <c:pt idx="26">
                        <c:v>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60B-41F4-BABE-C47EA8D7392C}"/>
                  </c:ext>
                </c:extLst>
              </c15:ser>
            </c15:filteredBarSeries>
          </c:ext>
        </c:extLst>
      </c:barChart>
      <c:catAx>
        <c:axId val="587440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87441136"/>
        <c:crosses val="autoZero"/>
        <c:auto val="1"/>
        <c:lblAlgn val="ctr"/>
        <c:lblOffset val="100"/>
        <c:noMultiLvlLbl val="0"/>
      </c:catAx>
      <c:valAx>
        <c:axId val="587441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8744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Actividades que realizan en el tiempo libre (</a:t>
            </a:r>
            <a:r>
              <a:rPr lang="es-ES" b="1" dirty="0"/>
              <a:t>pandemia</a:t>
            </a:r>
            <a:r>
              <a:rPr lang="es-ES" dirty="0"/>
              <a:t>)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Sheet1!$B$451</c:f>
              <c:strCache>
                <c:ptCount val="1"/>
                <c:pt idx="0">
                  <c:v>frecuencia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961-422F-AB24-0CB999C5849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961-422F-AB24-0CB999C5849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961-422F-AB24-0CB999C5849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961-422F-AB24-0CB999C5849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961-422F-AB24-0CB999C5849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961-422F-AB24-0CB999C5849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961-422F-AB24-0CB999C5849E}"/>
              </c:ext>
            </c:extLst>
          </c:dPt>
          <c:dLbls>
            <c:delete val="1"/>
          </c:dLbls>
          <c:cat>
            <c:strRef>
              <c:f>Sheet1!$A$452:$A$458</c:f>
              <c:strCache>
                <c:ptCount val="7"/>
                <c:pt idx="0">
                  <c:v>Oír música (pandemia)</c:v>
                </c:pt>
                <c:pt idx="1">
                  <c:v>Ver TV (pandemia)</c:v>
                </c:pt>
                <c:pt idx="2">
                  <c:v>Conectarse a internet (pandemia)</c:v>
                </c:pt>
                <c:pt idx="3">
                  <c:v>Ver materiales audiovisuales diferentes de la programación televisiva (pandemia)</c:v>
                </c:pt>
                <c:pt idx="4">
                  <c:v>Hacer ejercicios o practicar deportes (pandemia)</c:v>
                </c:pt>
                <c:pt idx="5">
                  <c:v>Leer libros  (pandemia)</c:v>
                </c:pt>
                <c:pt idx="6">
                  <c:v>Ir a tiendas</c:v>
                </c:pt>
              </c:strCache>
            </c:strRef>
          </c:cat>
          <c:val>
            <c:numRef>
              <c:f>Sheet1!$B$452:$B$458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961-422F-AB24-0CB999C5849E}"/>
            </c:ext>
          </c:extLst>
        </c:ser>
        <c:ser>
          <c:idx val="1"/>
          <c:order val="1"/>
          <c:tx>
            <c:strRef>
              <c:f>Sheet1!$C$451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E961-422F-AB24-0CB999C5849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E961-422F-AB24-0CB999C5849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E961-422F-AB24-0CB999C5849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E961-422F-AB24-0CB999C5849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E961-422F-AB24-0CB999C5849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E961-422F-AB24-0CB999C5849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E961-422F-AB24-0CB999C584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Sheet1!$A$452:$A$458</c:f>
              <c:strCache>
                <c:ptCount val="7"/>
                <c:pt idx="0">
                  <c:v>Oír música (pandemia)</c:v>
                </c:pt>
                <c:pt idx="1">
                  <c:v>Ver TV (pandemia)</c:v>
                </c:pt>
                <c:pt idx="2">
                  <c:v>Conectarse a internet (pandemia)</c:v>
                </c:pt>
                <c:pt idx="3">
                  <c:v>Ver materiales audiovisuales diferentes de la programación televisiva (pandemia)</c:v>
                </c:pt>
                <c:pt idx="4">
                  <c:v>Hacer ejercicios o practicar deportes (pandemia)</c:v>
                </c:pt>
                <c:pt idx="5">
                  <c:v>Leer libros  (pandemia)</c:v>
                </c:pt>
                <c:pt idx="6">
                  <c:v>Ir a tiendas</c:v>
                </c:pt>
              </c:strCache>
            </c:strRef>
          </c:cat>
          <c:val>
            <c:numRef>
              <c:f>Sheet1!$C$452:$C$458</c:f>
              <c:numCache>
                <c:formatCode>0.00</c:formatCode>
                <c:ptCount val="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83.333333333333343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E961-422F-AB24-0CB999C5849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Actividades que realizan en el tiempo libre </a:t>
            </a:r>
            <a:r>
              <a:rPr lang="es-ES" b="1" dirty="0"/>
              <a:t>(habitual) 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Sheet1!$B$460</c:f>
              <c:strCache>
                <c:ptCount val="1"/>
                <c:pt idx="0">
                  <c:v>frecuencia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76-4A25-8ECB-0A4E1A2A41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76-4A25-8ECB-0A4E1A2A41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776-4A25-8ECB-0A4E1A2A41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776-4A25-8ECB-0A4E1A2A418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776-4A25-8ECB-0A4E1A2A418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776-4A25-8ECB-0A4E1A2A418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776-4A25-8ECB-0A4E1A2A418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776-4A25-8ECB-0A4E1A2A418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776-4A25-8ECB-0A4E1A2A418E}"/>
              </c:ext>
            </c:extLst>
          </c:dPt>
          <c:dLbls>
            <c:delete val="1"/>
          </c:dLbls>
          <c:cat>
            <c:strRef>
              <c:f>Sheet1!$A$461:$A$469</c:f>
              <c:strCache>
                <c:ptCount val="9"/>
                <c:pt idx="0">
                  <c:v>Ir a ferias expositivas (arte en la rampa, feria de la habana) (habitual)</c:v>
                </c:pt>
                <c:pt idx="1">
                  <c:v>Ir al parque (habitual)</c:v>
                </c:pt>
                <c:pt idx="2">
                  <c:v>Oír música (habitual)</c:v>
                </c:pt>
                <c:pt idx="3">
                  <c:v>Compartir con familiares y amigos en mi casa o en la de ellos (habitual)</c:v>
                </c:pt>
                <c:pt idx="4">
                  <c:v>Ver TV (habitual)</c:v>
                </c:pt>
                <c:pt idx="5">
                  <c:v>Pasear por la ciudad (habitual)</c:v>
                </c:pt>
                <c:pt idx="6">
                  <c:v>Conectarse a internet (habitual)</c:v>
                </c:pt>
                <c:pt idx="7">
                  <c:v>Hacer ejercicio o practicar deportes (habitual)</c:v>
                </c:pt>
                <c:pt idx="8">
                  <c:v>Ir a conciertos y recitales de música en vivo (habitual)</c:v>
                </c:pt>
              </c:strCache>
            </c:strRef>
          </c:cat>
          <c:val>
            <c:numRef>
              <c:f>Sheet1!$B$461:$B$469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776-4A25-8ECB-0A4E1A2A418E}"/>
            </c:ext>
          </c:extLst>
        </c:ser>
        <c:ser>
          <c:idx val="1"/>
          <c:order val="1"/>
          <c:tx>
            <c:strRef>
              <c:f>Sheet1!$C$460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B776-4A25-8ECB-0A4E1A2A41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B776-4A25-8ECB-0A4E1A2A41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B776-4A25-8ECB-0A4E1A2A41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B776-4A25-8ECB-0A4E1A2A418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B776-4A25-8ECB-0A4E1A2A418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B776-4A25-8ECB-0A4E1A2A418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B776-4A25-8ECB-0A4E1A2A418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B776-4A25-8ECB-0A4E1A2A418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B776-4A25-8ECB-0A4E1A2A41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Sheet1!$A$461:$A$469</c:f>
              <c:strCache>
                <c:ptCount val="9"/>
                <c:pt idx="0">
                  <c:v>Ir a ferias expositivas (arte en la rampa, feria de la habana) (habitual)</c:v>
                </c:pt>
                <c:pt idx="1">
                  <c:v>Ir al parque (habitual)</c:v>
                </c:pt>
                <c:pt idx="2">
                  <c:v>Oír música (habitual)</c:v>
                </c:pt>
                <c:pt idx="3">
                  <c:v>Compartir con familiares y amigos en mi casa o en la de ellos (habitual)</c:v>
                </c:pt>
                <c:pt idx="4">
                  <c:v>Ver TV (habitual)</c:v>
                </c:pt>
                <c:pt idx="5">
                  <c:v>Pasear por la ciudad (habitual)</c:v>
                </c:pt>
                <c:pt idx="6">
                  <c:v>Conectarse a internet (habitual)</c:v>
                </c:pt>
                <c:pt idx="7">
                  <c:v>Hacer ejercicio o practicar deportes (habitual)</c:v>
                </c:pt>
                <c:pt idx="8">
                  <c:v>Ir a conciertos y recitales de música en vivo (habitual)</c:v>
                </c:pt>
              </c:strCache>
            </c:strRef>
          </c:cat>
          <c:val>
            <c:numRef>
              <c:f>Sheet1!$C$461:$C$469</c:f>
              <c:numCache>
                <c:formatCode>0.00</c:formatCode>
                <c:ptCount val="9"/>
                <c:pt idx="0">
                  <c:v>50</c:v>
                </c:pt>
                <c:pt idx="1">
                  <c:v>50</c:v>
                </c:pt>
                <c:pt idx="2">
                  <c:v>83.333333333333343</c:v>
                </c:pt>
                <c:pt idx="3">
                  <c:v>66.666666666666657</c:v>
                </c:pt>
                <c:pt idx="4">
                  <c:v>66.666666666666657</c:v>
                </c:pt>
                <c:pt idx="5">
                  <c:v>66.666666666666657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B776-4A25-8ECB-0A4E1A2A418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Sheet1!$B$372</c:f>
              <c:strCache>
                <c:ptCount val="1"/>
                <c:pt idx="0">
                  <c:v>frecuencia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70-4BA6-A228-8E61F70C7B3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2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2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70-4BA6-A228-8E61F70C7B3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570-4BA6-A228-8E61F70C7B32}"/>
              </c:ext>
            </c:extLst>
          </c:dPt>
          <c:dLbls>
            <c:delete val="1"/>
          </c:dLbls>
          <c:cat>
            <c:strRef>
              <c:f>Sheet1!$A$373:$A$375</c:f>
              <c:strCache>
                <c:ptCount val="3"/>
                <c:pt idx="0">
                  <c:v>descargarmusicapeliculasuotrosmateriales</c:v>
                </c:pt>
                <c:pt idx="1">
                  <c:v>Enviar y recibir mails</c:v>
                </c:pt>
                <c:pt idx="2">
                  <c:v>interactuarenredessociales</c:v>
                </c:pt>
              </c:strCache>
            </c:strRef>
          </c:cat>
          <c:val>
            <c:numRef>
              <c:f>Sheet1!$B$373:$B$375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70-4BA6-A228-8E61F70C7B32}"/>
            </c:ext>
          </c:extLst>
        </c:ser>
        <c:ser>
          <c:idx val="1"/>
          <c:order val="1"/>
          <c:tx>
            <c:strRef>
              <c:f>Sheet1!$C$372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570-4BA6-A228-8E61F70C7B3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2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2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570-4BA6-A228-8E61F70C7B3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570-4BA6-A228-8E61F70C7B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Sheet1!$A$373:$A$375</c:f>
              <c:strCache>
                <c:ptCount val="3"/>
                <c:pt idx="0">
                  <c:v>descargarmusicapeliculasuotrosmateriales</c:v>
                </c:pt>
                <c:pt idx="1">
                  <c:v>Enviar y recibir mails</c:v>
                </c:pt>
                <c:pt idx="2">
                  <c:v>interactuarenredessociales</c:v>
                </c:pt>
              </c:strCache>
            </c:strRef>
          </c:cat>
          <c:val>
            <c:numRef>
              <c:f>Sheet1!$C$373:$C$375</c:f>
              <c:numCache>
                <c:formatCode>General</c:formatCode>
                <c:ptCount val="3"/>
                <c:pt idx="0">
                  <c:v>70</c:v>
                </c:pt>
                <c:pt idx="1">
                  <c:v>50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570-4BA6-A228-8E61F70C7B3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Sheet1!$B$361</c:f>
              <c:strCache>
                <c:ptCount val="1"/>
                <c:pt idx="0">
                  <c:v>frecuencia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EA2-45C2-87A9-8830CDC7780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2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2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EA2-45C2-87A9-8830CDC7780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EA2-45C2-87A9-8830CDC7780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4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4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EA2-45C2-87A9-8830CDC7780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5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5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EA2-45C2-87A9-8830CDC77800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6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6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EA2-45C2-87A9-8830CDC77800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EA2-45C2-87A9-8830CDC77800}"/>
              </c:ext>
            </c:extLst>
          </c:dPt>
          <c:dLbls>
            <c:delete val="1"/>
          </c:dLbls>
          <c:cat>
            <c:strRef>
              <c:f>Sheet1!$A$362:$A$368</c:f>
              <c:strCache>
                <c:ptCount val="7"/>
                <c:pt idx="0">
                  <c:v>descargarmusicapeliculasuotrosmateriales</c:v>
                </c:pt>
                <c:pt idx="1">
                  <c:v>enviar y recibir mails</c:v>
                </c:pt>
                <c:pt idx="2">
                  <c:v>veraudiovisualesyoutubefacebook</c:v>
                </c:pt>
                <c:pt idx="3">
                  <c:v>interactuarenredessociales</c:v>
                </c:pt>
                <c:pt idx="4">
                  <c:v>bajarybuscarinformacion</c:v>
                </c:pt>
                <c:pt idx="5">
                  <c:v>lecturaydescargadeperiodicosrevistasolibros</c:v>
                </c:pt>
                <c:pt idx="6">
                  <c:v>parahacerpagosycomprasonline</c:v>
                </c:pt>
              </c:strCache>
            </c:strRef>
          </c:cat>
          <c:val>
            <c:numRef>
              <c:f>Sheet1!$B$362:$B$368</c:f>
              <c:numCache>
                <c:formatCode>General</c:formatCode>
                <c:ptCount val="7"/>
                <c:pt idx="0">
                  <c:v>9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EA2-45C2-87A9-8830CDC77800}"/>
            </c:ext>
          </c:extLst>
        </c:ser>
        <c:ser>
          <c:idx val="1"/>
          <c:order val="1"/>
          <c:tx>
            <c:strRef>
              <c:f>Sheet1!$C$361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0EA2-45C2-87A9-8830CDC7780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2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2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0EA2-45C2-87A9-8830CDC7780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0EA2-45C2-87A9-8830CDC7780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4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4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0EA2-45C2-87A9-8830CDC7780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5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5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0EA2-45C2-87A9-8830CDC77800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6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6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0EA2-45C2-87A9-8830CDC77800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0EA2-45C2-87A9-8830CDC778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Sheet1!$A$362:$A$368</c:f>
              <c:strCache>
                <c:ptCount val="7"/>
                <c:pt idx="0">
                  <c:v>descargarmusicapeliculasuotrosmateriales</c:v>
                </c:pt>
                <c:pt idx="1">
                  <c:v>enviar y recibir mails</c:v>
                </c:pt>
                <c:pt idx="2">
                  <c:v>veraudiovisualesyoutubefacebook</c:v>
                </c:pt>
                <c:pt idx="3">
                  <c:v>interactuarenredessociales</c:v>
                </c:pt>
                <c:pt idx="4">
                  <c:v>bajarybuscarinformacion</c:v>
                </c:pt>
                <c:pt idx="5">
                  <c:v>lecturaydescargadeperiodicosrevistasolibros</c:v>
                </c:pt>
                <c:pt idx="6">
                  <c:v>parahacerpagosycomprasonline</c:v>
                </c:pt>
              </c:strCache>
            </c:strRef>
          </c:cat>
          <c:val>
            <c:numRef>
              <c:f>Sheet1!$C$362:$C$368</c:f>
              <c:numCache>
                <c:formatCode>General</c:formatCode>
                <c:ptCount val="7"/>
                <c:pt idx="0">
                  <c:v>90</c:v>
                </c:pt>
                <c:pt idx="1">
                  <c:v>60</c:v>
                </c:pt>
                <c:pt idx="2">
                  <c:v>40</c:v>
                </c:pt>
                <c:pt idx="3">
                  <c:v>30</c:v>
                </c:pt>
                <c:pt idx="4">
                  <c:v>20</c:v>
                </c:pt>
                <c:pt idx="5">
                  <c:v>10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0EA2-45C2-87A9-8830CDC7780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Sheet1!$C$136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Sheet1!$A$137:$A$152</c:f>
              <c:strCache>
                <c:ptCount val="16"/>
                <c:pt idx="0">
                  <c:v>Música</c:v>
                </c:pt>
                <c:pt idx="1">
                  <c:v>teatro</c:v>
                </c:pt>
                <c:pt idx="2">
                  <c:v>deporte</c:v>
                </c:pt>
                <c:pt idx="3">
                  <c:v>videojuegos</c:v>
                </c:pt>
                <c:pt idx="4">
                  <c:v>danzaballet</c:v>
                </c:pt>
                <c:pt idx="5">
                  <c:v>artespalsticas</c:v>
                </c:pt>
                <c:pt idx="6">
                  <c:v>religion</c:v>
                </c:pt>
                <c:pt idx="7">
                  <c:v>cine</c:v>
                </c:pt>
                <c:pt idx="8">
                  <c:v>literaturaescritura</c:v>
                </c:pt>
                <c:pt idx="9">
                  <c:v>idiomas</c:v>
                </c:pt>
                <c:pt idx="10">
                  <c:v>computacionprogramasinformaticos</c:v>
                </c:pt>
                <c:pt idx="11">
                  <c:v>fotografia</c:v>
                </c:pt>
                <c:pt idx="12">
                  <c:v>artesaniaymanualidades</c:v>
                </c:pt>
                <c:pt idx="13">
                  <c:v>videouotramateriaaudiovisual</c:v>
                </c:pt>
                <c:pt idx="14">
                  <c:v>tematicasrelacionadasconelestudio</c:v>
                </c:pt>
                <c:pt idx="15">
                  <c:v>total</c:v>
                </c:pt>
              </c:strCache>
            </c:strRef>
          </c:cat>
          <c:val>
            <c:numRef>
              <c:f>Sheet1!$C$137:$C$152</c:f>
              <c:numCache>
                <c:formatCode>General</c:formatCode>
                <c:ptCount val="16"/>
                <c:pt idx="0">
                  <c:v>60</c:v>
                </c:pt>
                <c:pt idx="1">
                  <c:v>50</c:v>
                </c:pt>
                <c:pt idx="2">
                  <c:v>30</c:v>
                </c:pt>
                <c:pt idx="3">
                  <c:v>10</c:v>
                </c:pt>
                <c:pt idx="4">
                  <c:v>70</c:v>
                </c:pt>
                <c:pt idx="5">
                  <c:v>30</c:v>
                </c:pt>
                <c:pt idx="6">
                  <c:v>0</c:v>
                </c:pt>
                <c:pt idx="7">
                  <c:v>50</c:v>
                </c:pt>
                <c:pt idx="8">
                  <c:v>10</c:v>
                </c:pt>
                <c:pt idx="9">
                  <c:v>50</c:v>
                </c:pt>
                <c:pt idx="10">
                  <c:v>10</c:v>
                </c:pt>
                <c:pt idx="11">
                  <c:v>30</c:v>
                </c:pt>
                <c:pt idx="12">
                  <c:v>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8-4953-98BD-94322CE3D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6547424"/>
        <c:axId val="686534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Sheet1!$B$136</c15:sqref>
                        </c15:formulaRef>
                      </c:ext>
                    </c:extLst>
                    <c:strCache>
                      <c:ptCount val="1"/>
                      <c:pt idx="0">
                        <c:v>frecuencia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Sheet1!$A$137:$A$152</c15:sqref>
                        </c15:formulaRef>
                      </c:ext>
                    </c:extLst>
                    <c:strCache>
                      <c:ptCount val="16"/>
                      <c:pt idx="0">
                        <c:v>Música</c:v>
                      </c:pt>
                      <c:pt idx="1">
                        <c:v>teatro</c:v>
                      </c:pt>
                      <c:pt idx="2">
                        <c:v>deporte</c:v>
                      </c:pt>
                      <c:pt idx="3">
                        <c:v>videojuegos</c:v>
                      </c:pt>
                      <c:pt idx="4">
                        <c:v>danzaballet</c:v>
                      </c:pt>
                      <c:pt idx="5">
                        <c:v>artespalsticas</c:v>
                      </c:pt>
                      <c:pt idx="6">
                        <c:v>religion</c:v>
                      </c:pt>
                      <c:pt idx="7">
                        <c:v>cine</c:v>
                      </c:pt>
                      <c:pt idx="8">
                        <c:v>literaturaescritura</c:v>
                      </c:pt>
                      <c:pt idx="9">
                        <c:v>idiomas</c:v>
                      </c:pt>
                      <c:pt idx="10">
                        <c:v>computacionprogramasinformaticos</c:v>
                      </c:pt>
                      <c:pt idx="11">
                        <c:v>fotografia</c:v>
                      </c:pt>
                      <c:pt idx="12">
                        <c:v>artesaniaymanualidades</c:v>
                      </c:pt>
                      <c:pt idx="13">
                        <c:v>videouotramateriaaudiovisual</c:v>
                      </c:pt>
                      <c:pt idx="14">
                        <c:v>tematicasrelacionadasconelestudio</c:v>
                      </c:pt>
                      <c:pt idx="15">
                        <c:v>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Sheet1!$B$137:$B$152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6</c:v>
                      </c:pt>
                      <c:pt idx="1">
                        <c:v>5</c:v>
                      </c:pt>
                      <c:pt idx="2">
                        <c:v>3</c:v>
                      </c:pt>
                      <c:pt idx="3">
                        <c:v>1</c:v>
                      </c:pt>
                      <c:pt idx="4">
                        <c:v>7</c:v>
                      </c:pt>
                      <c:pt idx="5">
                        <c:v>3</c:v>
                      </c:pt>
                      <c:pt idx="6">
                        <c:v>0</c:v>
                      </c:pt>
                      <c:pt idx="7">
                        <c:v>5</c:v>
                      </c:pt>
                      <c:pt idx="8">
                        <c:v>1</c:v>
                      </c:pt>
                      <c:pt idx="9">
                        <c:v>5</c:v>
                      </c:pt>
                      <c:pt idx="10">
                        <c:v>1</c:v>
                      </c:pt>
                      <c:pt idx="11">
                        <c:v>3</c:v>
                      </c:pt>
                      <c:pt idx="12">
                        <c:v>0</c:v>
                      </c:pt>
                      <c:pt idx="13">
                        <c:v>1</c:v>
                      </c:pt>
                      <c:pt idx="14">
                        <c:v>1</c:v>
                      </c:pt>
                      <c:pt idx="15">
                        <c:v>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598-4953-98BD-94322CE3DCCF}"/>
                  </c:ext>
                </c:extLst>
              </c15:ser>
            </c15:filteredBarSeries>
          </c:ext>
        </c:extLst>
      </c:barChart>
      <c:catAx>
        <c:axId val="68654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686534112"/>
        <c:crosses val="autoZero"/>
        <c:auto val="1"/>
        <c:lblAlgn val="ctr"/>
        <c:lblOffset val="100"/>
        <c:noMultiLvlLbl val="0"/>
      </c:catAx>
      <c:valAx>
        <c:axId val="68653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8654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Sheet1!$C$131</c:f>
              <c:strCache>
                <c:ptCount val="1"/>
                <c:pt idx="0">
                  <c:v>porcentajes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Sheet1!$A$132:$A$147</c:f>
              <c:strCache>
                <c:ptCount val="16"/>
                <c:pt idx="0">
                  <c:v>música</c:v>
                </c:pt>
                <c:pt idx="1">
                  <c:v>teatro</c:v>
                </c:pt>
                <c:pt idx="2">
                  <c:v>deporte</c:v>
                </c:pt>
                <c:pt idx="3">
                  <c:v>videojuegos</c:v>
                </c:pt>
                <c:pt idx="4">
                  <c:v>danzaballet</c:v>
                </c:pt>
                <c:pt idx="5">
                  <c:v>artespalsticas</c:v>
                </c:pt>
                <c:pt idx="6">
                  <c:v>religion</c:v>
                </c:pt>
                <c:pt idx="7">
                  <c:v>cine</c:v>
                </c:pt>
                <c:pt idx="8">
                  <c:v>literaturaescritura</c:v>
                </c:pt>
                <c:pt idx="9">
                  <c:v>idiomas</c:v>
                </c:pt>
                <c:pt idx="10">
                  <c:v>computacionprogramasinformaticos</c:v>
                </c:pt>
                <c:pt idx="11">
                  <c:v>fotografia</c:v>
                </c:pt>
                <c:pt idx="12">
                  <c:v>artesaniaymanualidades</c:v>
                </c:pt>
                <c:pt idx="13">
                  <c:v>videouotramateriaaudiovisual</c:v>
                </c:pt>
                <c:pt idx="14">
                  <c:v>tematicasrelacionadasconelestudio</c:v>
                </c:pt>
                <c:pt idx="15">
                  <c:v>total </c:v>
                </c:pt>
              </c:strCache>
            </c:strRef>
          </c:cat>
          <c:val>
            <c:numRef>
              <c:f>Sheet1!$C$132:$C$147</c:f>
              <c:numCache>
                <c:formatCode>General</c:formatCode>
                <c:ptCount val="16"/>
                <c:pt idx="0">
                  <c:v>60</c:v>
                </c:pt>
                <c:pt idx="1">
                  <c:v>0</c:v>
                </c:pt>
                <c:pt idx="2">
                  <c:v>50</c:v>
                </c:pt>
                <c:pt idx="3">
                  <c:v>50</c:v>
                </c:pt>
                <c:pt idx="4">
                  <c:v>10</c:v>
                </c:pt>
                <c:pt idx="5">
                  <c:v>10</c:v>
                </c:pt>
                <c:pt idx="6">
                  <c:v>0</c:v>
                </c:pt>
                <c:pt idx="7">
                  <c:v>20</c:v>
                </c:pt>
                <c:pt idx="8">
                  <c:v>30</c:v>
                </c:pt>
                <c:pt idx="9">
                  <c:v>50</c:v>
                </c:pt>
                <c:pt idx="10">
                  <c:v>40</c:v>
                </c:pt>
                <c:pt idx="11">
                  <c:v>40</c:v>
                </c:pt>
                <c:pt idx="12">
                  <c:v>10</c:v>
                </c:pt>
                <c:pt idx="13">
                  <c:v>30</c:v>
                </c:pt>
                <c:pt idx="1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C-4C64-A850-6BFB47031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1506495"/>
        <c:axId val="87151731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Sheet1!$B$131</c15:sqref>
                        </c15:formulaRef>
                      </c:ext>
                    </c:extLst>
                    <c:strCache>
                      <c:ptCount val="1"/>
                      <c:pt idx="0">
                        <c:v>frecuencia 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Sheet1!$A$132:$A$147</c15:sqref>
                        </c15:formulaRef>
                      </c:ext>
                    </c:extLst>
                    <c:strCache>
                      <c:ptCount val="16"/>
                      <c:pt idx="0">
                        <c:v>música</c:v>
                      </c:pt>
                      <c:pt idx="1">
                        <c:v>teatro</c:v>
                      </c:pt>
                      <c:pt idx="2">
                        <c:v>deporte</c:v>
                      </c:pt>
                      <c:pt idx="3">
                        <c:v>videojuegos</c:v>
                      </c:pt>
                      <c:pt idx="4">
                        <c:v>danzaballet</c:v>
                      </c:pt>
                      <c:pt idx="5">
                        <c:v>artespalsticas</c:v>
                      </c:pt>
                      <c:pt idx="6">
                        <c:v>religion</c:v>
                      </c:pt>
                      <c:pt idx="7">
                        <c:v>cine</c:v>
                      </c:pt>
                      <c:pt idx="8">
                        <c:v>literaturaescritura</c:v>
                      </c:pt>
                      <c:pt idx="9">
                        <c:v>idiomas</c:v>
                      </c:pt>
                      <c:pt idx="10">
                        <c:v>computacionprogramasinformaticos</c:v>
                      </c:pt>
                      <c:pt idx="11">
                        <c:v>fotografia</c:v>
                      </c:pt>
                      <c:pt idx="12">
                        <c:v>artesaniaymanualidades</c:v>
                      </c:pt>
                      <c:pt idx="13">
                        <c:v>videouotramateriaaudiovisual</c:v>
                      </c:pt>
                      <c:pt idx="14">
                        <c:v>tematicasrelacionadasconelestudio</c:v>
                      </c:pt>
                      <c:pt idx="15">
                        <c:v>total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Sheet1!$B$132:$B$147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6</c:v>
                      </c:pt>
                      <c:pt idx="1">
                        <c:v>0</c:v>
                      </c:pt>
                      <c:pt idx="2">
                        <c:v>5</c:v>
                      </c:pt>
                      <c:pt idx="3">
                        <c:v>5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0</c:v>
                      </c:pt>
                      <c:pt idx="7">
                        <c:v>2</c:v>
                      </c:pt>
                      <c:pt idx="8">
                        <c:v>3</c:v>
                      </c:pt>
                      <c:pt idx="9">
                        <c:v>5</c:v>
                      </c:pt>
                      <c:pt idx="10">
                        <c:v>4</c:v>
                      </c:pt>
                      <c:pt idx="11">
                        <c:v>4</c:v>
                      </c:pt>
                      <c:pt idx="12">
                        <c:v>1</c:v>
                      </c:pt>
                      <c:pt idx="13">
                        <c:v>3</c:v>
                      </c:pt>
                      <c:pt idx="14">
                        <c:v>2</c:v>
                      </c:pt>
                      <c:pt idx="15">
                        <c:v>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BD6C-4C64-A850-6BFB47031728}"/>
                  </c:ext>
                </c:extLst>
              </c15:ser>
            </c15:filteredBarSeries>
          </c:ext>
        </c:extLst>
      </c:barChart>
      <c:catAx>
        <c:axId val="871506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871517311"/>
        <c:crosses val="autoZero"/>
        <c:auto val="1"/>
        <c:lblAlgn val="ctr"/>
        <c:lblOffset val="100"/>
        <c:noMultiLvlLbl val="0"/>
      </c:catAx>
      <c:valAx>
        <c:axId val="871517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71506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Intereses</a:t>
            </a:r>
            <a:r>
              <a:rPr lang="es-ES" sz="2400" baseline="0" dirty="0">
                <a:latin typeface="Arial" panose="020B0604020202020204" pitchFamily="34" charset="0"/>
                <a:cs typeface="Arial" panose="020B0604020202020204" pitchFamily="34" charset="0"/>
              </a:rPr>
              <a:t> de consumo cultural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 los promotores culturales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Sheet1!$B$148</c:f>
              <c:strCache>
                <c:ptCount val="1"/>
                <c:pt idx="0">
                  <c:v>frecuencia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F3-4857-9A60-AD3878E072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F3-4857-9A60-AD3878E072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F3-4857-9A60-AD3878E072EF}"/>
              </c:ext>
            </c:extLst>
          </c:dPt>
          <c:dLbls>
            <c:delete val="1"/>
          </c:dLbls>
          <c:cat>
            <c:strRef>
              <c:f>Sheet1!$A$149:$A$151</c:f>
              <c:strCache>
                <c:ptCount val="3"/>
                <c:pt idx="0">
                  <c:v>Música</c:v>
                </c:pt>
                <c:pt idx="1">
                  <c:v>Deporte</c:v>
                </c:pt>
                <c:pt idx="2">
                  <c:v>Cine</c:v>
                </c:pt>
              </c:strCache>
            </c:strRef>
          </c:cat>
          <c:val>
            <c:numRef>
              <c:f>Sheet1!$B$149:$B$151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F3-4857-9A60-AD3878E072E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Sheet1!$C$148</c15:sqref>
                        </c15:formulaRef>
                      </c:ext>
                    </c:extLst>
                    <c:strCache>
                      <c:ptCount val="1"/>
                      <c:pt idx="0">
                        <c:v>porcentaje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8-62F3-4857-9A60-AD3878E072E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62F3-4857-9A60-AD3878E072EF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62F3-4857-9A60-AD3878E072EF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MX"/>
                    </a:p>
                  </c:txPr>
                  <c:dLblPos val="ctr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Sheet1!$A$149:$A$151</c15:sqref>
                        </c15:formulaRef>
                      </c:ext>
                    </c:extLst>
                    <c:strCache>
                      <c:ptCount val="3"/>
                      <c:pt idx="0">
                        <c:v>Música</c:v>
                      </c:pt>
                      <c:pt idx="1">
                        <c:v>Deporte</c:v>
                      </c:pt>
                      <c:pt idx="2">
                        <c:v>Cine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Sheet1!$C$149:$C$151</c15:sqref>
                        </c15:formulaRef>
                      </c:ext>
                    </c:extLst>
                    <c:numCache>
                      <c:formatCode>0.0</c:formatCode>
                      <c:ptCount val="3"/>
                      <c:pt idx="0">
                        <c:v>66.666666666666657</c:v>
                      </c:pt>
                      <c:pt idx="1">
                        <c:v>66.666666666666657</c:v>
                      </c:pt>
                      <c:pt idx="2">
                        <c:v>50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62F3-4857-9A60-AD3878E072EF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1012E5-F42D-466D-8C83-FEF497AE3ED6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1D441D-FFCE-4236-99D2-A4C37AD3C75B}" type="pres">
      <dgm:prSet presAssocID="{F51012E5-F42D-466D-8C83-FEF497AE3ED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4C9B72E-2393-4DA9-912F-18908A2A5E32}" type="presOf" srcId="{F51012E5-F42D-466D-8C83-FEF497AE3ED6}" destId="{841D441D-FFCE-4236-99D2-A4C37AD3C75B}" srcOrd="0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C6DA2A-4529-4922-9E61-F06C29153F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724D295-BFB1-4792-8A1F-143EA41B2FB4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Metodología Mixta</a:t>
          </a:r>
        </a:p>
        <a:p>
          <a:r>
            <a:rPr lang="es-ES" sz="2800" dirty="0">
              <a:latin typeface="Arial" panose="020B0604020202020204" pitchFamily="34" charset="0"/>
              <a:cs typeface="Arial" panose="020B0604020202020204" pitchFamily="34" charset="0"/>
            </a:rPr>
            <a:t>Diseño de investigación exploratoria secuencial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4AD7FD-6B89-4135-A41C-113F9823B151}" type="parTrans" cxnId="{7F5D3196-78DA-4B78-9379-424BDC269577}">
      <dgm:prSet/>
      <dgm:spPr/>
      <dgm:t>
        <a:bodyPr/>
        <a:lstStyle/>
        <a:p>
          <a:endParaRPr lang="en-US"/>
        </a:p>
      </dgm:t>
    </dgm:pt>
    <dgm:pt modelId="{D1A7C00D-CEC7-4E6F-957D-D53FACA1A500}" type="sibTrans" cxnId="{7F5D3196-78DA-4B78-9379-424BDC269577}">
      <dgm:prSet/>
      <dgm:spPr/>
      <dgm:t>
        <a:bodyPr/>
        <a:lstStyle/>
        <a:p>
          <a:endParaRPr lang="en-US"/>
        </a:p>
      </dgm:t>
    </dgm:pt>
    <dgm:pt modelId="{C1BDDEE4-F9A0-4C25-9C7A-19C99CE83207}">
      <dgm:prSet phldrT="[Texto]" custT="1"/>
      <dgm:spPr/>
      <dgm:t>
        <a:bodyPr/>
        <a:lstStyle/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Fase Cuantitativa</a:t>
          </a: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Diseño no experimental y transversal</a:t>
          </a:r>
          <a:endParaRPr lang="en-US" sz="2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71402FA-411F-4CEB-BDA4-EE0ED655582F}" type="parTrans" cxnId="{EACA72B8-AB6B-4A05-A608-46854BB2836B}">
      <dgm:prSet/>
      <dgm:spPr/>
      <dgm:t>
        <a:bodyPr/>
        <a:lstStyle/>
        <a:p>
          <a:endParaRPr lang="en-US"/>
        </a:p>
      </dgm:t>
    </dgm:pt>
    <dgm:pt modelId="{B0EFB3BF-F8C2-48B1-AE22-79D5A7992BB9}" type="sibTrans" cxnId="{EACA72B8-AB6B-4A05-A608-46854BB2836B}">
      <dgm:prSet/>
      <dgm:spPr/>
      <dgm:t>
        <a:bodyPr/>
        <a:lstStyle/>
        <a:p>
          <a:endParaRPr lang="en-US"/>
        </a:p>
      </dgm:t>
    </dgm:pt>
    <dgm:pt modelId="{C2210739-D9FE-4F73-86CB-A214463B9FDF}">
      <dgm:prSet phldrT="[Texto]" custT="1"/>
      <dgm:spPr/>
      <dgm:t>
        <a:bodyPr/>
        <a:lstStyle/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Fase Cualitativa</a:t>
          </a: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Diseño Fenomenológico</a:t>
          </a:r>
          <a:endParaRPr lang="en-US" sz="2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B0B59E3-6E48-4CBA-9EB2-E2FE358C1A10}" type="parTrans" cxnId="{D268D411-6C08-46A8-B045-2B591A0BE115}">
      <dgm:prSet/>
      <dgm:spPr/>
      <dgm:t>
        <a:bodyPr/>
        <a:lstStyle/>
        <a:p>
          <a:endParaRPr lang="en-US"/>
        </a:p>
      </dgm:t>
    </dgm:pt>
    <dgm:pt modelId="{80D01246-44C5-4FB4-8E74-A7D459A599E1}" type="sibTrans" cxnId="{D268D411-6C08-46A8-B045-2B591A0BE115}">
      <dgm:prSet/>
      <dgm:spPr/>
      <dgm:t>
        <a:bodyPr/>
        <a:lstStyle/>
        <a:p>
          <a:endParaRPr lang="en-US"/>
        </a:p>
      </dgm:t>
    </dgm:pt>
    <dgm:pt modelId="{B1997073-5A88-4610-8EE3-796BE10684D5}" type="pres">
      <dgm:prSet presAssocID="{42C6DA2A-4529-4922-9E61-F06C29153F46}" presName="Name0" presStyleCnt="0">
        <dgm:presLayoutVars>
          <dgm:dir/>
          <dgm:resizeHandles val="exact"/>
        </dgm:presLayoutVars>
      </dgm:prSet>
      <dgm:spPr/>
    </dgm:pt>
    <dgm:pt modelId="{8B310EB2-0821-4F60-9AAB-70041C770045}" type="pres">
      <dgm:prSet presAssocID="{1724D295-BFB1-4792-8A1F-143EA41B2FB4}" presName="node" presStyleLbl="node1" presStyleIdx="0" presStyleCnt="3">
        <dgm:presLayoutVars>
          <dgm:bulletEnabled val="1"/>
        </dgm:presLayoutVars>
      </dgm:prSet>
      <dgm:spPr/>
    </dgm:pt>
    <dgm:pt modelId="{EF1D3C42-7150-473E-9F3A-F96E7634E22A}" type="pres">
      <dgm:prSet presAssocID="{D1A7C00D-CEC7-4E6F-957D-D53FACA1A500}" presName="sibTrans" presStyleLbl="sibTrans2D1" presStyleIdx="0" presStyleCnt="2"/>
      <dgm:spPr/>
    </dgm:pt>
    <dgm:pt modelId="{18E06383-9DB2-426D-9279-A33DF0175CB7}" type="pres">
      <dgm:prSet presAssocID="{D1A7C00D-CEC7-4E6F-957D-D53FACA1A500}" presName="connectorText" presStyleLbl="sibTrans2D1" presStyleIdx="0" presStyleCnt="2"/>
      <dgm:spPr/>
    </dgm:pt>
    <dgm:pt modelId="{EAC73F3E-DFC0-4776-A643-D93185F0BE6A}" type="pres">
      <dgm:prSet presAssocID="{C1BDDEE4-F9A0-4C25-9C7A-19C99CE83207}" presName="node" presStyleLbl="node1" presStyleIdx="1" presStyleCnt="3">
        <dgm:presLayoutVars>
          <dgm:bulletEnabled val="1"/>
        </dgm:presLayoutVars>
      </dgm:prSet>
      <dgm:spPr/>
    </dgm:pt>
    <dgm:pt modelId="{6F369653-65AF-4B58-83DC-29896C1241B3}" type="pres">
      <dgm:prSet presAssocID="{B0EFB3BF-F8C2-48B1-AE22-79D5A7992BB9}" presName="sibTrans" presStyleLbl="sibTrans2D1" presStyleIdx="1" presStyleCnt="2"/>
      <dgm:spPr/>
    </dgm:pt>
    <dgm:pt modelId="{0988AE67-1472-4A8C-975F-096BD92E420E}" type="pres">
      <dgm:prSet presAssocID="{B0EFB3BF-F8C2-48B1-AE22-79D5A7992BB9}" presName="connectorText" presStyleLbl="sibTrans2D1" presStyleIdx="1" presStyleCnt="2"/>
      <dgm:spPr/>
    </dgm:pt>
    <dgm:pt modelId="{ACBE77CF-74CC-4A86-A4DB-F59C7D51BFBB}" type="pres">
      <dgm:prSet presAssocID="{C2210739-D9FE-4F73-86CB-A214463B9FDF}" presName="node" presStyleLbl="node1" presStyleIdx="2" presStyleCnt="3">
        <dgm:presLayoutVars>
          <dgm:bulletEnabled val="1"/>
        </dgm:presLayoutVars>
      </dgm:prSet>
      <dgm:spPr/>
    </dgm:pt>
  </dgm:ptLst>
  <dgm:cxnLst>
    <dgm:cxn modelId="{D268D411-6C08-46A8-B045-2B591A0BE115}" srcId="{42C6DA2A-4529-4922-9E61-F06C29153F46}" destId="{C2210739-D9FE-4F73-86CB-A214463B9FDF}" srcOrd="2" destOrd="0" parTransId="{0B0B59E3-6E48-4CBA-9EB2-E2FE358C1A10}" sibTransId="{80D01246-44C5-4FB4-8E74-A7D459A599E1}"/>
    <dgm:cxn modelId="{933BCE38-1AD1-4B54-B5D5-46B13301C4CB}" type="presOf" srcId="{D1A7C00D-CEC7-4E6F-957D-D53FACA1A500}" destId="{18E06383-9DB2-426D-9279-A33DF0175CB7}" srcOrd="1" destOrd="0" presId="urn:microsoft.com/office/officeart/2005/8/layout/process1"/>
    <dgm:cxn modelId="{EC46B144-FEB9-4465-9C0D-2B9C0D7B754B}" type="presOf" srcId="{42C6DA2A-4529-4922-9E61-F06C29153F46}" destId="{B1997073-5A88-4610-8EE3-796BE10684D5}" srcOrd="0" destOrd="0" presId="urn:microsoft.com/office/officeart/2005/8/layout/process1"/>
    <dgm:cxn modelId="{123CD25A-D949-4C32-9904-640F464811A7}" type="presOf" srcId="{1724D295-BFB1-4792-8A1F-143EA41B2FB4}" destId="{8B310EB2-0821-4F60-9AAB-70041C770045}" srcOrd="0" destOrd="0" presId="urn:microsoft.com/office/officeart/2005/8/layout/process1"/>
    <dgm:cxn modelId="{86621D8F-4BF5-4897-9CFD-B332ABA6FBFB}" type="presOf" srcId="{B0EFB3BF-F8C2-48B1-AE22-79D5A7992BB9}" destId="{6F369653-65AF-4B58-83DC-29896C1241B3}" srcOrd="0" destOrd="0" presId="urn:microsoft.com/office/officeart/2005/8/layout/process1"/>
    <dgm:cxn modelId="{7F5D3196-78DA-4B78-9379-424BDC269577}" srcId="{42C6DA2A-4529-4922-9E61-F06C29153F46}" destId="{1724D295-BFB1-4792-8A1F-143EA41B2FB4}" srcOrd="0" destOrd="0" parTransId="{8E4AD7FD-6B89-4135-A41C-113F9823B151}" sibTransId="{D1A7C00D-CEC7-4E6F-957D-D53FACA1A500}"/>
    <dgm:cxn modelId="{71626CAC-145F-4278-8FA1-10B1AEAC2A36}" type="presOf" srcId="{B0EFB3BF-F8C2-48B1-AE22-79D5A7992BB9}" destId="{0988AE67-1472-4A8C-975F-096BD92E420E}" srcOrd="1" destOrd="0" presId="urn:microsoft.com/office/officeart/2005/8/layout/process1"/>
    <dgm:cxn modelId="{EACA72B8-AB6B-4A05-A608-46854BB2836B}" srcId="{42C6DA2A-4529-4922-9E61-F06C29153F46}" destId="{C1BDDEE4-F9A0-4C25-9C7A-19C99CE83207}" srcOrd="1" destOrd="0" parTransId="{371402FA-411F-4CEB-BDA4-EE0ED655582F}" sibTransId="{B0EFB3BF-F8C2-48B1-AE22-79D5A7992BB9}"/>
    <dgm:cxn modelId="{6873B8BA-3D82-41E2-BD65-904846C86A13}" type="presOf" srcId="{C2210739-D9FE-4F73-86CB-A214463B9FDF}" destId="{ACBE77CF-74CC-4A86-A4DB-F59C7D51BFBB}" srcOrd="0" destOrd="0" presId="urn:microsoft.com/office/officeart/2005/8/layout/process1"/>
    <dgm:cxn modelId="{D4DB9EFC-4577-45D3-A200-B30F4883267C}" type="presOf" srcId="{C1BDDEE4-F9A0-4C25-9C7A-19C99CE83207}" destId="{EAC73F3E-DFC0-4776-A643-D93185F0BE6A}" srcOrd="0" destOrd="0" presId="urn:microsoft.com/office/officeart/2005/8/layout/process1"/>
    <dgm:cxn modelId="{981760FD-2FE8-4AF2-8D41-C2E2600BAC66}" type="presOf" srcId="{D1A7C00D-CEC7-4E6F-957D-D53FACA1A500}" destId="{EF1D3C42-7150-473E-9F3A-F96E7634E22A}" srcOrd="0" destOrd="0" presId="urn:microsoft.com/office/officeart/2005/8/layout/process1"/>
    <dgm:cxn modelId="{8CDA39B8-CAEE-47A5-8D23-A2CB6D3D2E32}" type="presParOf" srcId="{B1997073-5A88-4610-8EE3-796BE10684D5}" destId="{8B310EB2-0821-4F60-9AAB-70041C770045}" srcOrd="0" destOrd="0" presId="urn:microsoft.com/office/officeart/2005/8/layout/process1"/>
    <dgm:cxn modelId="{8455C54A-21E8-4964-908F-37E7F32AAE6D}" type="presParOf" srcId="{B1997073-5A88-4610-8EE3-796BE10684D5}" destId="{EF1D3C42-7150-473E-9F3A-F96E7634E22A}" srcOrd="1" destOrd="0" presId="urn:microsoft.com/office/officeart/2005/8/layout/process1"/>
    <dgm:cxn modelId="{19A8918D-758A-4C08-AC1D-09841FCBB55E}" type="presParOf" srcId="{EF1D3C42-7150-473E-9F3A-F96E7634E22A}" destId="{18E06383-9DB2-426D-9279-A33DF0175CB7}" srcOrd="0" destOrd="0" presId="urn:microsoft.com/office/officeart/2005/8/layout/process1"/>
    <dgm:cxn modelId="{847576B8-7DCE-41CB-BD3A-F44EBAF968F5}" type="presParOf" srcId="{B1997073-5A88-4610-8EE3-796BE10684D5}" destId="{EAC73F3E-DFC0-4776-A643-D93185F0BE6A}" srcOrd="2" destOrd="0" presId="urn:microsoft.com/office/officeart/2005/8/layout/process1"/>
    <dgm:cxn modelId="{0F56FBEB-8596-442F-9A77-14237A77C347}" type="presParOf" srcId="{B1997073-5A88-4610-8EE3-796BE10684D5}" destId="{6F369653-65AF-4B58-83DC-29896C1241B3}" srcOrd="3" destOrd="0" presId="urn:microsoft.com/office/officeart/2005/8/layout/process1"/>
    <dgm:cxn modelId="{3A123D4E-E3C1-48F6-972C-1FE9ED232B1A}" type="presParOf" srcId="{6F369653-65AF-4B58-83DC-29896C1241B3}" destId="{0988AE67-1472-4A8C-975F-096BD92E420E}" srcOrd="0" destOrd="0" presId="urn:microsoft.com/office/officeart/2005/8/layout/process1"/>
    <dgm:cxn modelId="{2C3C6A47-51B2-4656-BCF3-8AE6292ADBF8}" type="presParOf" srcId="{B1997073-5A88-4610-8EE3-796BE10684D5}" destId="{ACBE77CF-74CC-4A86-A4DB-F59C7D51BFB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0E67FD-A7CD-4C4F-B74E-94B31CAAEDA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D09EAB-9DE5-4F1B-993F-794FB1C9B8E0}">
      <dgm:prSet phldrT="[Texto]"/>
      <dgm:spPr/>
      <dgm:t>
        <a:bodyPr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Adolescentes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52F5AA-B798-46F6-948F-D32A0E1C5146}" type="parTrans" cxnId="{3BE1388E-7D9A-4DF5-85E6-554F82C8B962}">
      <dgm:prSet/>
      <dgm:spPr/>
      <dgm:t>
        <a:bodyPr/>
        <a:lstStyle/>
        <a:p>
          <a:endParaRPr lang="en-US"/>
        </a:p>
      </dgm:t>
    </dgm:pt>
    <dgm:pt modelId="{8116AF34-6168-4CEF-94A8-71FA149E1157}" type="sibTrans" cxnId="{3BE1388E-7D9A-4DF5-85E6-554F82C8B962}">
      <dgm:prSet/>
      <dgm:spPr/>
      <dgm:t>
        <a:bodyPr/>
        <a:lstStyle/>
        <a:p>
          <a:endParaRPr lang="en-US"/>
        </a:p>
      </dgm:t>
    </dgm:pt>
    <dgm:pt modelId="{0F99E530-3D78-4048-AD97-ADA9F0931A56}">
      <dgm:prSet phldrT="[Texto]"/>
      <dgm:spPr/>
      <dgm:t>
        <a:bodyPr/>
        <a:lstStyle/>
        <a:p>
          <a:pPr algn="just"/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Edad: 12-14 años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A8AFE9-7936-4C0D-A23C-6282789C733A}" type="parTrans" cxnId="{41BB47DF-8363-428C-940F-544B19B768D1}">
      <dgm:prSet/>
      <dgm:spPr/>
      <dgm:t>
        <a:bodyPr/>
        <a:lstStyle/>
        <a:p>
          <a:endParaRPr lang="en-US"/>
        </a:p>
      </dgm:t>
    </dgm:pt>
    <dgm:pt modelId="{16591EAE-65A2-486D-A530-E3BBC9B78950}" type="sibTrans" cxnId="{41BB47DF-8363-428C-940F-544B19B768D1}">
      <dgm:prSet/>
      <dgm:spPr/>
      <dgm:t>
        <a:bodyPr/>
        <a:lstStyle/>
        <a:p>
          <a:endParaRPr lang="en-US"/>
        </a:p>
      </dgm:t>
    </dgm:pt>
    <dgm:pt modelId="{65277932-0531-4403-B799-23E5E2047458}">
      <dgm:prSet phldrT="[Texto]"/>
      <dgm:spPr/>
      <dgm:t>
        <a:bodyPr/>
        <a:lstStyle/>
        <a:p>
          <a:pPr algn="just"/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Público real y Público potencial de la Casa de Cultura de Plaza de la Revolución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21E944-BBF6-4CC4-9ED2-0DD3D213BC50}" type="parTrans" cxnId="{CDC6455E-8FE0-4F9E-A924-4BD921C81ED0}">
      <dgm:prSet/>
      <dgm:spPr/>
      <dgm:t>
        <a:bodyPr/>
        <a:lstStyle/>
        <a:p>
          <a:endParaRPr lang="en-US"/>
        </a:p>
      </dgm:t>
    </dgm:pt>
    <dgm:pt modelId="{282C3DB3-F16D-4063-B4BE-1B1A99CE8933}" type="sibTrans" cxnId="{CDC6455E-8FE0-4F9E-A924-4BD921C81ED0}">
      <dgm:prSet/>
      <dgm:spPr/>
      <dgm:t>
        <a:bodyPr/>
        <a:lstStyle/>
        <a:p>
          <a:endParaRPr lang="en-US"/>
        </a:p>
      </dgm:t>
    </dgm:pt>
    <dgm:pt modelId="{32154ECA-B8C0-4FC7-A171-17C268777C73}">
      <dgm:prSet phldrT="[Texto]"/>
      <dgm:spPr/>
      <dgm:t>
        <a:bodyPr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Informantes Claves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A85EDB-6A6C-454A-845F-FD02DB0BA4A0}" type="parTrans" cxnId="{0BF0777B-2E0C-469F-9B8D-81FEDA7E313F}">
      <dgm:prSet/>
      <dgm:spPr/>
      <dgm:t>
        <a:bodyPr/>
        <a:lstStyle/>
        <a:p>
          <a:endParaRPr lang="en-US"/>
        </a:p>
      </dgm:t>
    </dgm:pt>
    <dgm:pt modelId="{18D95C24-DA3B-48A4-B8F1-8D89A6BE4E8C}" type="sibTrans" cxnId="{0BF0777B-2E0C-469F-9B8D-81FEDA7E313F}">
      <dgm:prSet/>
      <dgm:spPr/>
      <dgm:t>
        <a:bodyPr/>
        <a:lstStyle/>
        <a:p>
          <a:endParaRPr lang="en-US"/>
        </a:p>
      </dgm:t>
    </dgm:pt>
    <dgm:pt modelId="{305E336C-D5CC-4CF2-8645-7DC0D8A8CA5C}">
      <dgm:prSet phldrT="[Texto]"/>
      <dgm:spPr/>
      <dgm:t>
        <a:bodyPr/>
        <a:lstStyle/>
        <a:p>
          <a:pPr algn="just"/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Promotor cultural de la Casa de Cultura de Plaza de la Revolución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908F33-94CE-44A8-A718-A2E6EBB0C4A9}" type="parTrans" cxnId="{74CA2728-2FE9-4F20-8DAE-4F89DA52EC01}">
      <dgm:prSet/>
      <dgm:spPr/>
      <dgm:t>
        <a:bodyPr/>
        <a:lstStyle/>
        <a:p>
          <a:endParaRPr lang="en-US"/>
        </a:p>
      </dgm:t>
    </dgm:pt>
    <dgm:pt modelId="{B627DA67-9829-4C91-8026-617EB64866F6}" type="sibTrans" cxnId="{74CA2728-2FE9-4F20-8DAE-4F89DA52EC01}">
      <dgm:prSet/>
      <dgm:spPr/>
      <dgm:t>
        <a:bodyPr/>
        <a:lstStyle/>
        <a:p>
          <a:endParaRPr lang="en-US"/>
        </a:p>
      </dgm:t>
    </dgm:pt>
    <dgm:pt modelId="{3DE298BC-B1AC-4C07-AEBC-34E4866E8625}">
      <dgm:prSet phldrT="[Texto]"/>
      <dgm:spPr/>
      <dgm:t>
        <a:bodyPr/>
        <a:lstStyle/>
        <a:p>
          <a:pPr algn="just"/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Voluntariedad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0700D0-F242-4AD8-BABF-3FA3C17FA827}" type="parTrans" cxnId="{499754B5-065C-4F7A-94B8-9FB67E85A9F4}">
      <dgm:prSet/>
      <dgm:spPr/>
      <dgm:t>
        <a:bodyPr/>
        <a:lstStyle/>
        <a:p>
          <a:endParaRPr lang="en-US"/>
        </a:p>
      </dgm:t>
    </dgm:pt>
    <dgm:pt modelId="{103017F9-E8B2-403A-BD06-1840D0100532}" type="sibTrans" cxnId="{499754B5-065C-4F7A-94B8-9FB67E85A9F4}">
      <dgm:prSet/>
      <dgm:spPr/>
      <dgm:t>
        <a:bodyPr/>
        <a:lstStyle/>
        <a:p>
          <a:endParaRPr lang="en-US"/>
        </a:p>
      </dgm:t>
    </dgm:pt>
    <dgm:pt modelId="{20A02FCE-A615-467F-A6F9-510BCAD041D4}">
      <dgm:prSet phldrT="[Texto]"/>
      <dgm:spPr/>
      <dgm:t>
        <a:bodyPr/>
        <a:lstStyle/>
        <a:p>
          <a:pPr algn="just"/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Voluntariedad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D849C4-C29D-4EC6-A145-3B77343EAF9C}" type="parTrans" cxnId="{98E4A569-4211-4A61-BB9E-4ECE53EEFD11}">
      <dgm:prSet/>
      <dgm:spPr/>
      <dgm:t>
        <a:bodyPr/>
        <a:lstStyle/>
        <a:p>
          <a:endParaRPr lang="en-US"/>
        </a:p>
      </dgm:t>
    </dgm:pt>
    <dgm:pt modelId="{08624D9D-E44F-42F5-A8FA-F59F4C27E1DB}" type="sibTrans" cxnId="{98E4A569-4211-4A61-BB9E-4ECE53EEFD11}">
      <dgm:prSet/>
      <dgm:spPr/>
      <dgm:t>
        <a:bodyPr/>
        <a:lstStyle/>
        <a:p>
          <a:endParaRPr lang="en-US"/>
        </a:p>
      </dgm:t>
    </dgm:pt>
    <dgm:pt modelId="{F3A61B87-516D-474F-A8C8-0046406F0C72}">
      <dgm:prSet phldrT="[Texto]"/>
      <dgm:spPr/>
      <dgm:t>
        <a:bodyPr/>
        <a:lstStyle/>
        <a:p>
          <a:pPr algn="just"/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6A6105-A95B-4E68-B6BC-EE299CAF0F41}" type="parTrans" cxnId="{36D3330D-0015-4C41-BC4A-4FC3A424E70B}">
      <dgm:prSet/>
      <dgm:spPr/>
      <dgm:t>
        <a:bodyPr/>
        <a:lstStyle/>
        <a:p>
          <a:endParaRPr lang="en-US"/>
        </a:p>
      </dgm:t>
    </dgm:pt>
    <dgm:pt modelId="{2131E33E-D735-4A5D-A75E-A2603661B1CB}" type="sibTrans" cxnId="{36D3330D-0015-4C41-BC4A-4FC3A424E70B}">
      <dgm:prSet/>
      <dgm:spPr/>
      <dgm:t>
        <a:bodyPr/>
        <a:lstStyle/>
        <a:p>
          <a:endParaRPr lang="en-US"/>
        </a:p>
      </dgm:t>
    </dgm:pt>
    <dgm:pt modelId="{A70A8F4F-9371-45A0-BB87-EEE967D9E6A4}">
      <dgm:prSet phldrT="[Texto]"/>
      <dgm:spPr/>
      <dgm:t>
        <a:bodyPr/>
        <a:lstStyle/>
        <a:p>
          <a:pPr algn="just"/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9107A8-B76D-452A-AEE1-CE2DD0033571}" type="parTrans" cxnId="{A3309EB3-5FDA-40CF-ADDE-B96506BBEE64}">
      <dgm:prSet/>
      <dgm:spPr/>
      <dgm:t>
        <a:bodyPr/>
        <a:lstStyle/>
        <a:p>
          <a:endParaRPr lang="en-US"/>
        </a:p>
      </dgm:t>
    </dgm:pt>
    <dgm:pt modelId="{44141F2B-C157-4E7D-9095-0F79365821F6}" type="sibTrans" cxnId="{A3309EB3-5FDA-40CF-ADDE-B96506BBEE64}">
      <dgm:prSet/>
      <dgm:spPr/>
      <dgm:t>
        <a:bodyPr/>
        <a:lstStyle/>
        <a:p>
          <a:endParaRPr lang="en-US"/>
        </a:p>
      </dgm:t>
    </dgm:pt>
    <dgm:pt modelId="{59E9138B-8649-417A-8398-948DD7801A70}">
      <dgm:prSet phldrT="[Texto]"/>
      <dgm:spPr/>
      <dgm:t>
        <a:bodyPr/>
        <a:lstStyle/>
        <a:p>
          <a:pPr algn="just"/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094BE6-D99A-4FF3-9ACE-DDBB98FB468A}" type="parTrans" cxnId="{FAF3B316-CD3D-4AB8-A214-AB3365DC98EC}">
      <dgm:prSet/>
      <dgm:spPr/>
      <dgm:t>
        <a:bodyPr/>
        <a:lstStyle/>
        <a:p>
          <a:endParaRPr lang="en-US"/>
        </a:p>
      </dgm:t>
    </dgm:pt>
    <dgm:pt modelId="{A028D5FA-BFF1-4BF7-90CB-CE21302900FC}" type="sibTrans" cxnId="{FAF3B316-CD3D-4AB8-A214-AB3365DC98EC}">
      <dgm:prSet/>
      <dgm:spPr/>
      <dgm:t>
        <a:bodyPr/>
        <a:lstStyle/>
        <a:p>
          <a:endParaRPr lang="en-US"/>
        </a:p>
      </dgm:t>
    </dgm:pt>
    <dgm:pt modelId="{5959A3E4-1607-4B30-875D-72486D00B602}" type="pres">
      <dgm:prSet presAssocID="{E60E67FD-A7CD-4C4F-B74E-94B31CAAEDAE}" presName="Name0" presStyleCnt="0">
        <dgm:presLayoutVars>
          <dgm:dir/>
          <dgm:animLvl val="lvl"/>
          <dgm:resizeHandles val="exact"/>
        </dgm:presLayoutVars>
      </dgm:prSet>
      <dgm:spPr/>
    </dgm:pt>
    <dgm:pt modelId="{C5A3E7B5-A916-4318-8B8C-12C2E8DE8940}" type="pres">
      <dgm:prSet presAssocID="{AFD09EAB-9DE5-4F1B-993F-794FB1C9B8E0}" presName="composite" presStyleCnt="0"/>
      <dgm:spPr/>
    </dgm:pt>
    <dgm:pt modelId="{F31B9812-D31F-404A-BB31-CE937B2164DE}" type="pres">
      <dgm:prSet presAssocID="{AFD09EAB-9DE5-4F1B-993F-794FB1C9B8E0}" presName="parTx" presStyleLbl="alignNode1" presStyleIdx="0" presStyleCnt="2" custLinFactNeighborX="-2311" custLinFactNeighborY="3254">
        <dgm:presLayoutVars>
          <dgm:chMax val="0"/>
          <dgm:chPref val="0"/>
          <dgm:bulletEnabled val="1"/>
        </dgm:presLayoutVars>
      </dgm:prSet>
      <dgm:spPr/>
    </dgm:pt>
    <dgm:pt modelId="{F1695636-9629-476E-A2B5-77D18FF775E9}" type="pres">
      <dgm:prSet presAssocID="{AFD09EAB-9DE5-4F1B-993F-794FB1C9B8E0}" presName="desTx" presStyleLbl="alignAccFollowNode1" presStyleIdx="0" presStyleCnt="2">
        <dgm:presLayoutVars>
          <dgm:bulletEnabled val="1"/>
        </dgm:presLayoutVars>
      </dgm:prSet>
      <dgm:spPr/>
    </dgm:pt>
    <dgm:pt modelId="{7B3D01B4-1691-442A-BC4B-8F8C3838F72A}" type="pres">
      <dgm:prSet presAssocID="{8116AF34-6168-4CEF-94A8-71FA149E1157}" presName="space" presStyleCnt="0"/>
      <dgm:spPr/>
    </dgm:pt>
    <dgm:pt modelId="{AF4BAA4F-E75C-4D4D-B182-461FAEFDFC5F}" type="pres">
      <dgm:prSet presAssocID="{32154ECA-B8C0-4FC7-A171-17C268777C73}" presName="composite" presStyleCnt="0"/>
      <dgm:spPr/>
    </dgm:pt>
    <dgm:pt modelId="{5753288E-580A-4BC0-80B5-374466F1E78C}" type="pres">
      <dgm:prSet presAssocID="{32154ECA-B8C0-4FC7-A171-17C268777C7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84906D1-5E1E-4C44-B5DC-6FA25E1A4CC8}" type="pres">
      <dgm:prSet presAssocID="{32154ECA-B8C0-4FC7-A171-17C268777C73}" presName="desTx" presStyleLbl="alignAccFollowNode1" presStyleIdx="1" presStyleCnt="2" custLinFactNeighborX="1" custLinFactNeighborY="85">
        <dgm:presLayoutVars>
          <dgm:bulletEnabled val="1"/>
        </dgm:presLayoutVars>
      </dgm:prSet>
      <dgm:spPr/>
    </dgm:pt>
  </dgm:ptLst>
  <dgm:cxnLst>
    <dgm:cxn modelId="{ECFC7103-0F5E-4F11-9C0D-1922C8D6CD58}" type="presOf" srcId="{59E9138B-8649-417A-8398-948DD7801A70}" destId="{C84906D1-5E1E-4C44-B5DC-6FA25E1A4CC8}" srcOrd="0" destOrd="1" presId="urn:microsoft.com/office/officeart/2005/8/layout/hList1"/>
    <dgm:cxn modelId="{36D3330D-0015-4C41-BC4A-4FC3A424E70B}" srcId="{AFD09EAB-9DE5-4F1B-993F-794FB1C9B8E0}" destId="{F3A61B87-516D-474F-A8C8-0046406F0C72}" srcOrd="1" destOrd="0" parTransId="{9D6A6105-A95B-4E68-B6BC-EE299CAF0F41}" sibTransId="{2131E33E-D735-4A5D-A75E-A2603661B1CB}"/>
    <dgm:cxn modelId="{FAF3B316-CD3D-4AB8-A214-AB3365DC98EC}" srcId="{32154ECA-B8C0-4FC7-A171-17C268777C73}" destId="{59E9138B-8649-417A-8398-948DD7801A70}" srcOrd="1" destOrd="0" parTransId="{FA094BE6-D99A-4FF3-9ACE-DDBB98FB468A}" sibTransId="{A028D5FA-BFF1-4BF7-90CB-CE21302900FC}"/>
    <dgm:cxn modelId="{8113F721-8FF6-45CF-9C7E-4D6A1AC87CDB}" type="presOf" srcId="{E60E67FD-A7CD-4C4F-B74E-94B31CAAEDAE}" destId="{5959A3E4-1607-4B30-875D-72486D00B602}" srcOrd="0" destOrd="0" presId="urn:microsoft.com/office/officeart/2005/8/layout/hList1"/>
    <dgm:cxn modelId="{74CA2728-2FE9-4F20-8DAE-4F89DA52EC01}" srcId="{32154ECA-B8C0-4FC7-A171-17C268777C73}" destId="{305E336C-D5CC-4CF2-8645-7DC0D8A8CA5C}" srcOrd="0" destOrd="0" parTransId="{66908F33-94CE-44A8-A718-A2E6EBB0C4A9}" sibTransId="{B627DA67-9829-4C91-8026-617EB64866F6}"/>
    <dgm:cxn modelId="{1935525C-0270-4FB7-97B8-78A5CFB1CA66}" type="presOf" srcId="{305E336C-D5CC-4CF2-8645-7DC0D8A8CA5C}" destId="{C84906D1-5E1E-4C44-B5DC-6FA25E1A4CC8}" srcOrd="0" destOrd="0" presId="urn:microsoft.com/office/officeart/2005/8/layout/hList1"/>
    <dgm:cxn modelId="{CDC6455E-8FE0-4F9E-A924-4BD921C81ED0}" srcId="{AFD09EAB-9DE5-4F1B-993F-794FB1C9B8E0}" destId="{65277932-0531-4403-B799-23E5E2047458}" srcOrd="2" destOrd="0" parTransId="{C421E944-BBF6-4CC4-9ED2-0DD3D213BC50}" sibTransId="{282C3DB3-F16D-4063-B4BE-1B1A99CE8933}"/>
    <dgm:cxn modelId="{2E186165-5808-47D1-A5E6-B50A40778E96}" type="presOf" srcId="{F3A61B87-516D-474F-A8C8-0046406F0C72}" destId="{F1695636-9629-476E-A2B5-77D18FF775E9}" srcOrd="0" destOrd="1" presId="urn:microsoft.com/office/officeart/2005/8/layout/hList1"/>
    <dgm:cxn modelId="{9691F945-302E-42C5-AAC1-39C4BEFB5026}" type="presOf" srcId="{20A02FCE-A615-467F-A6F9-510BCAD041D4}" destId="{F1695636-9629-476E-A2B5-77D18FF775E9}" srcOrd="0" destOrd="4" presId="urn:microsoft.com/office/officeart/2005/8/layout/hList1"/>
    <dgm:cxn modelId="{98E4A569-4211-4A61-BB9E-4ECE53EEFD11}" srcId="{AFD09EAB-9DE5-4F1B-993F-794FB1C9B8E0}" destId="{20A02FCE-A615-467F-A6F9-510BCAD041D4}" srcOrd="4" destOrd="0" parTransId="{19D849C4-C29D-4EC6-A145-3B77343EAF9C}" sibTransId="{08624D9D-E44F-42F5-A8FA-F59F4C27E1DB}"/>
    <dgm:cxn modelId="{0BF0777B-2E0C-469F-9B8D-81FEDA7E313F}" srcId="{E60E67FD-A7CD-4C4F-B74E-94B31CAAEDAE}" destId="{32154ECA-B8C0-4FC7-A171-17C268777C73}" srcOrd="1" destOrd="0" parTransId="{CBA85EDB-6A6C-454A-845F-FD02DB0BA4A0}" sibTransId="{18D95C24-DA3B-48A4-B8F1-8D89A6BE4E8C}"/>
    <dgm:cxn modelId="{DD09D980-25E5-496F-B351-A62FEA4437D5}" type="presOf" srcId="{0F99E530-3D78-4048-AD97-ADA9F0931A56}" destId="{F1695636-9629-476E-A2B5-77D18FF775E9}" srcOrd="0" destOrd="0" presId="urn:microsoft.com/office/officeart/2005/8/layout/hList1"/>
    <dgm:cxn modelId="{3BE1388E-7D9A-4DF5-85E6-554F82C8B962}" srcId="{E60E67FD-A7CD-4C4F-B74E-94B31CAAEDAE}" destId="{AFD09EAB-9DE5-4F1B-993F-794FB1C9B8E0}" srcOrd="0" destOrd="0" parTransId="{7352F5AA-B798-46F6-948F-D32A0E1C5146}" sibTransId="{8116AF34-6168-4CEF-94A8-71FA149E1157}"/>
    <dgm:cxn modelId="{0ECE28AE-0EC1-45D2-BE4E-A74EE063C898}" type="presOf" srcId="{A70A8F4F-9371-45A0-BB87-EEE967D9E6A4}" destId="{F1695636-9629-476E-A2B5-77D18FF775E9}" srcOrd="0" destOrd="3" presId="urn:microsoft.com/office/officeart/2005/8/layout/hList1"/>
    <dgm:cxn modelId="{A3309EB3-5FDA-40CF-ADDE-B96506BBEE64}" srcId="{AFD09EAB-9DE5-4F1B-993F-794FB1C9B8E0}" destId="{A70A8F4F-9371-45A0-BB87-EEE967D9E6A4}" srcOrd="3" destOrd="0" parTransId="{A29107A8-B76D-452A-AEE1-CE2DD0033571}" sibTransId="{44141F2B-C157-4E7D-9095-0F79365821F6}"/>
    <dgm:cxn modelId="{499754B5-065C-4F7A-94B8-9FB67E85A9F4}" srcId="{32154ECA-B8C0-4FC7-A171-17C268777C73}" destId="{3DE298BC-B1AC-4C07-AEBC-34E4866E8625}" srcOrd="2" destOrd="0" parTransId="{080700D0-F242-4AD8-BABF-3FA3C17FA827}" sibTransId="{103017F9-E8B2-403A-BD06-1840D0100532}"/>
    <dgm:cxn modelId="{57F09FC6-B2E7-4CEC-BA6A-AEB55A3A554B}" type="presOf" srcId="{3DE298BC-B1AC-4C07-AEBC-34E4866E8625}" destId="{C84906D1-5E1E-4C44-B5DC-6FA25E1A4CC8}" srcOrd="0" destOrd="2" presId="urn:microsoft.com/office/officeart/2005/8/layout/hList1"/>
    <dgm:cxn modelId="{ECBA03C9-C41B-4976-ADE8-10B77A295FD6}" type="presOf" srcId="{AFD09EAB-9DE5-4F1B-993F-794FB1C9B8E0}" destId="{F31B9812-D31F-404A-BB31-CE937B2164DE}" srcOrd="0" destOrd="0" presId="urn:microsoft.com/office/officeart/2005/8/layout/hList1"/>
    <dgm:cxn modelId="{B29D31CA-A124-472D-9308-C0A5E848BFEF}" type="presOf" srcId="{32154ECA-B8C0-4FC7-A171-17C268777C73}" destId="{5753288E-580A-4BC0-80B5-374466F1E78C}" srcOrd="0" destOrd="0" presId="urn:microsoft.com/office/officeart/2005/8/layout/hList1"/>
    <dgm:cxn modelId="{A72C1ADE-1C72-4C5F-ABE8-22B4AE88F5EC}" type="presOf" srcId="{65277932-0531-4403-B799-23E5E2047458}" destId="{F1695636-9629-476E-A2B5-77D18FF775E9}" srcOrd="0" destOrd="2" presId="urn:microsoft.com/office/officeart/2005/8/layout/hList1"/>
    <dgm:cxn modelId="{41BB47DF-8363-428C-940F-544B19B768D1}" srcId="{AFD09EAB-9DE5-4F1B-993F-794FB1C9B8E0}" destId="{0F99E530-3D78-4048-AD97-ADA9F0931A56}" srcOrd="0" destOrd="0" parTransId="{A1A8AFE9-7936-4C0D-A23C-6282789C733A}" sibTransId="{16591EAE-65A2-486D-A530-E3BBC9B78950}"/>
    <dgm:cxn modelId="{2F6A2387-4B3A-4CB6-86A4-0CC096CD06E7}" type="presParOf" srcId="{5959A3E4-1607-4B30-875D-72486D00B602}" destId="{C5A3E7B5-A916-4318-8B8C-12C2E8DE8940}" srcOrd="0" destOrd="0" presId="urn:microsoft.com/office/officeart/2005/8/layout/hList1"/>
    <dgm:cxn modelId="{5A36D45A-A52F-42A9-9AB5-85031D9D8CEB}" type="presParOf" srcId="{C5A3E7B5-A916-4318-8B8C-12C2E8DE8940}" destId="{F31B9812-D31F-404A-BB31-CE937B2164DE}" srcOrd="0" destOrd="0" presId="urn:microsoft.com/office/officeart/2005/8/layout/hList1"/>
    <dgm:cxn modelId="{08B0BF17-BE69-41F4-BD31-DD795AEB17C9}" type="presParOf" srcId="{C5A3E7B5-A916-4318-8B8C-12C2E8DE8940}" destId="{F1695636-9629-476E-A2B5-77D18FF775E9}" srcOrd="1" destOrd="0" presId="urn:microsoft.com/office/officeart/2005/8/layout/hList1"/>
    <dgm:cxn modelId="{8CA64765-6148-42AA-B924-9AA6FDD671C7}" type="presParOf" srcId="{5959A3E4-1607-4B30-875D-72486D00B602}" destId="{7B3D01B4-1691-442A-BC4B-8F8C3838F72A}" srcOrd="1" destOrd="0" presId="urn:microsoft.com/office/officeart/2005/8/layout/hList1"/>
    <dgm:cxn modelId="{46A1667B-7414-4B5B-B6E2-ADF2DFF8C876}" type="presParOf" srcId="{5959A3E4-1607-4B30-875D-72486D00B602}" destId="{AF4BAA4F-E75C-4D4D-B182-461FAEFDFC5F}" srcOrd="2" destOrd="0" presId="urn:microsoft.com/office/officeart/2005/8/layout/hList1"/>
    <dgm:cxn modelId="{A6B2B027-9C8F-48AC-8E28-F899BB75690E}" type="presParOf" srcId="{AF4BAA4F-E75C-4D4D-B182-461FAEFDFC5F}" destId="{5753288E-580A-4BC0-80B5-374466F1E78C}" srcOrd="0" destOrd="0" presId="urn:microsoft.com/office/officeart/2005/8/layout/hList1"/>
    <dgm:cxn modelId="{831BE6F7-EC79-4FC6-B9C5-D76C671EE5F2}" type="presParOf" srcId="{AF4BAA4F-E75C-4D4D-B182-461FAEFDFC5F}" destId="{C84906D1-5E1E-4C44-B5DC-6FA25E1A4C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34B4D0-A385-4AF6-92F6-1C07B9EBC870}" type="doc">
      <dgm:prSet loTypeId="urn:microsoft.com/office/officeart/2005/8/layout/hierarchy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001CC5-DE67-4F9F-87BD-18B0FFAD910B}">
      <dgm:prSet phldrT="[Texto]"/>
      <dgm:spPr>
        <a:gradFill rotWithShape="0">
          <a:gsLst>
            <a:gs pos="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</a:gradFill>
      </dgm:spPr>
      <dgm:t>
        <a:bodyPr/>
        <a:lstStyle/>
        <a:p>
          <a:r>
            <a:rPr lang="es-ES" dirty="0"/>
            <a:t>Participación Cultural</a:t>
          </a:r>
          <a:endParaRPr lang="en-US" dirty="0"/>
        </a:p>
      </dgm:t>
    </dgm:pt>
    <dgm:pt modelId="{1F52108C-2D1B-4971-9C9E-20F6CC33A1D9}" type="parTrans" cxnId="{04CAEF83-1DBB-407F-8239-5B93B4A0D053}">
      <dgm:prSet/>
      <dgm:spPr/>
      <dgm:t>
        <a:bodyPr/>
        <a:lstStyle/>
        <a:p>
          <a:endParaRPr lang="en-US"/>
        </a:p>
      </dgm:t>
    </dgm:pt>
    <dgm:pt modelId="{A0D9680B-E456-47FA-B1DB-1BC07A47406D}" type="sibTrans" cxnId="{04CAEF83-1DBB-407F-8239-5B93B4A0D053}">
      <dgm:prSet/>
      <dgm:spPr/>
      <dgm:t>
        <a:bodyPr/>
        <a:lstStyle/>
        <a:p>
          <a:endParaRPr lang="en-US"/>
        </a:p>
      </dgm:t>
    </dgm:pt>
    <dgm:pt modelId="{14123783-0065-48B6-BAC8-5463169180A5}">
      <dgm:prSet phldrT="[Texto]"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Niveles de participación cultural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B44CD3-0735-40D3-A6EB-CEF707F98EDA}" type="parTrans" cxnId="{62554E65-0D4D-4122-9984-147F296A7D2D}">
      <dgm:prSet/>
      <dgm:spPr/>
      <dgm:t>
        <a:bodyPr/>
        <a:lstStyle/>
        <a:p>
          <a:endParaRPr lang="en-US"/>
        </a:p>
      </dgm:t>
    </dgm:pt>
    <dgm:pt modelId="{F27030B3-0EEE-408E-8B1C-91CE62F57EAE}" type="sibTrans" cxnId="{62554E65-0D4D-4122-9984-147F296A7D2D}">
      <dgm:prSet/>
      <dgm:spPr/>
      <dgm:t>
        <a:bodyPr/>
        <a:lstStyle/>
        <a:p>
          <a:endParaRPr lang="en-US"/>
        </a:p>
      </dgm:t>
    </dgm:pt>
    <dgm:pt modelId="{B2D26AD7-AF84-41C6-92C6-1EC0B47E1EA0}">
      <dgm:prSet phldrT="[Texto]"/>
      <dgm:spPr>
        <a:gradFill rotWithShape="0">
          <a:gsLst>
            <a:gs pos="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</a:gradFill>
      </dgm:spPr>
      <dgm:t>
        <a:bodyPr/>
        <a:lstStyle/>
        <a:p>
          <a:r>
            <a:rPr lang="es-ES" dirty="0"/>
            <a:t>Consumo Cultural</a:t>
          </a:r>
          <a:endParaRPr lang="en-US" dirty="0"/>
        </a:p>
      </dgm:t>
    </dgm:pt>
    <dgm:pt modelId="{EF1AC489-FAED-4E2A-81C5-8230F032ABC6}" type="parTrans" cxnId="{1E6BF4A4-29FE-4C8A-8F6A-4CC88606A5BD}">
      <dgm:prSet/>
      <dgm:spPr/>
      <dgm:t>
        <a:bodyPr/>
        <a:lstStyle/>
        <a:p>
          <a:endParaRPr lang="en-US"/>
        </a:p>
      </dgm:t>
    </dgm:pt>
    <dgm:pt modelId="{EEB6C9A6-07E4-4EC9-ADC5-E644971C9134}" type="sibTrans" cxnId="{1E6BF4A4-29FE-4C8A-8F6A-4CC88606A5BD}">
      <dgm:prSet/>
      <dgm:spPr/>
      <dgm:t>
        <a:bodyPr/>
        <a:lstStyle/>
        <a:p>
          <a:endParaRPr lang="en-US"/>
        </a:p>
      </dgm:t>
    </dgm:pt>
    <dgm:pt modelId="{CD96D544-5DD9-4272-B79C-7CA8ADC1EAC5}">
      <dgm:prSet phldrT="[Texto]"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Prácticas de consumo cultural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BD891F-01E2-4837-9C9C-B50E8C611C52}" type="parTrans" cxnId="{E6799BCC-082D-4FFB-B8BB-5D0104F13D80}">
      <dgm:prSet/>
      <dgm:spPr/>
      <dgm:t>
        <a:bodyPr/>
        <a:lstStyle/>
        <a:p>
          <a:endParaRPr lang="en-US"/>
        </a:p>
      </dgm:t>
    </dgm:pt>
    <dgm:pt modelId="{DA9EA2A1-31B5-42EA-8793-8692EE7DCB29}" type="sibTrans" cxnId="{E6799BCC-082D-4FFB-B8BB-5D0104F13D80}">
      <dgm:prSet/>
      <dgm:spPr/>
      <dgm:t>
        <a:bodyPr/>
        <a:lstStyle/>
        <a:p>
          <a:endParaRPr lang="en-US"/>
        </a:p>
      </dgm:t>
    </dgm:pt>
    <dgm:pt modelId="{9E1DF10B-8AEF-4CD0-9F59-DE3CF5BBFC3A}">
      <dgm:prSet phldrT="[Texto]" custT="1"/>
      <dgm:spPr/>
      <dgm:t>
        <a:bodyPr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Intereses de consumo cultural 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233D905-A55B-4F5F-B2ED-EE0AA2D79213}" type="parTrans" cxnId="{46234B41-CCE4-4597-AB1D-671E6DAF58B1}">
      <dgm:prSet/>
      <dgm:spPr/>
      <dgm:t>
        <a:bodyPr/>
        <a:lstStyle/>
        <a:p>
          <a:endParaRPr lang="en-US"/>
        </a:p>
      </dgm:t>
    </dgm:pt>
    <dgm:pt modelId="{239FFAF6-F5D1-429B-8707-F87B95B79E0C}" type="sibTrans" cxnId="{46234B41-CCE4-4597-AB1D-671E6DAF58B1}">
      <dgm:prSet/>
      <dgm:spPr/>
      <dgm:t>
        <a:bodyPr/>
        <a:lstStyle/>
        <a:p>
          <a:endParaRPr lang="en-US"/>
        </a:p>
      </dgm:t>
    </dgm:pt>
    <dgm:pt modelId="{AB83974F-A8E8-412C-928F-0A2CAA2D6A8A}">
      <dgm:prSet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Instituciones culturales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E54088-BD6A-4702-9D59-767F8E4293B4}" type="parTrans" cxnId="{47BBD1D9-6EAE-4EFE-965E-1C45C7CA6B8E}">
      <dgm:prSet/>
      <dgm:spPr/>
      <dgm:t>
        <a:bodyPr/>
        <a:lstStyle/>
        <a:p>
          <a:endParaRPr lang="en-US"/>
        </a:p>
      </dgm:t>
    </dgm:pt>
    <dgm:pt modelId="{E79C4A96-9875-45ED-BA12-9C1B0B083315}" type="sibTrans" cxnId="{47BBD1D9-6EAE-4EFE-965E-1C45C7CA6B8E}">
      <dgm:prSet/>
      <dgm:spPr/>
      <dgm:t>
        <a:bodyPr/>
        <a:lstStyle/>
        <a:p>
          <a:endParaRPr lang="en-US"/>
        </a:p>
      </dgm:t>
    </dgm:pt>
    <dgm:pt modelId="{C5BD8325-63B0-4C2C-8C71-58F177D5D44E}">
      <dgm:prSet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Espacios de participación cultural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C2B620-81A3-414E-98D3-12E29DC5C61D}" type="parTrans" cxnId="{E57CD1AA-FE5E-4333-AFA5-6FEF1B37E445}">
      <dgm:prSet/>
      <dgm:spPr/>
      <dgm:t>
        <a:bodyPr/>
        <a:lstStyle/>
        <a:p>
          <a:endParaRPr lang="en-US"/>
        </a:p>
      </dgm:t>
    </dgm:pt>
    <dgm:pt modelId="{D323EBD7-9B0E-4932-A1E6-DDBE1B94100C}" type="sibTrans" cxnId="{E57CD1AA-FE5E-4333-AFA5-6FEF1B37E445}">
      <dgm:prSet/>
      <dgm:spPr/>
      <dgm:t>
        <a:bodyPr/>
        <a:lstStyle/>
        <a:p>
          <a:endParaRPr lang="en-US"/>
        </a:p>
      </dgm:t>
    </dgm:pt>
    <dgm:pt modelId="{260CCFAA-F0AA-45D8-BB7E-BD137B2A040D}">
      <dgm:prSet phldrT="[Texto]"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Formas de participación cultural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A01F42-9BF8-46BD-8C49-D0D2B7787796}" type="sibTrans" cxnId="{57511BF0-6C1D-4F73-A7BF-BF0EEC5C4F07}">
      <dgm:prSet/>
      <dgm:spPr/>
      <dgm:t>
        <a:bodyPr/>
        <a:lstStyle/>
        <a:p>
          <a:endParaRPr lang="en-US"/>
        </a:p>
      </dgm:t>
    </dgm:pt>
    <dgm:pt modelId="{324740AC-F690-4478-AA20-84E5FF37C07F}" type="parTrans" cxnId="{57511BF0-6C1D-4F73-A7BF-BF0EEC5C4F07}">
      <dgm:prSet/>
      <dgm:spPr/>
      <dgm:t>
        <a:bodyPr/>
        <a:lstStyle/>
        <a:p>
          <a:endParaRPr lang="en-US"/>
        </a:p>
      </dgm:t>
    </dgm:pt>
    <dgm:pt modelId="{0BF893D3-781A-4A2A-9F07-97F82E52D0DC}" type="pres">
      <dgm:prSet presAssocID="{5334B4D0-A385-4AF6-92F6-1C07B9EBC87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13653B-21A5-4FE2-A8D8-8862A6294C1C}" type="pres">
      <dgm:prSet presAssocID="{B9001CC5-DE67-4F9F-87BD-18B0FFAD910B}" presName="root" presStyleCnt="0"/>
      <dgm:spPr/>
    </dgm:pt>
    <dgm:pt modelId="{DCAD119C-B3D2-475A-B4B8-02A11914FC25}" type="pres">
      <dgm:prSet presAssocID="{B9001CC5-DE67-4F9F-87BD-18B0FFAD910B}" presName="rootComposite" presStyleCnt="0"/>
      <dgm:spPr/>
    </dgm:pt>
    <dgm:pt modelId="{73D32B7B-E196-4363-B5D5-F48362E67139}" type="pres">
      <dgm:prSet presAssocID="{B9001CC5-DE67-4F9F-87BD-18B0FFAD910B}" presName="rootText" presStyleLbl="node1" presStyleIdx="0" presStyleCnt="2"/>
      <dgm:spPr/>
    </dgm:pt>
    <dgm:pt modelId="{76C6AD10-E095-49FD-91F1-1C1908379431}" type="pres">
      <dgm:prSet presAssocID="{B9001CC5-DE67-4F9F-87BD-18B0FFAD910B}" presName="rootConnector" presStyleLbl="node1" presStyleIdx="0" presStyleCnt="2"/>
      <dgm:spPr/>
    </dgm:pt>
    <dgm:pt modelId="{37F6EE6C-E797-4EB4-9017-E0BE96C1F718}" type="pres">
      <dgm:prSet presAssocID="{B9001CC5-DE67-4F9F-87BD-18B0FFAD910B}" presName="childShape" presStyleCnt="0"/>
      <dgm:spPr/>
    </dgm:pt>
    <dgm:pt modelId="{FB76F8DF-B7B8-4876-A686-62CB4F403586}" type="pres">
      <dgm:prSet presAssocID="{324740AC-F690-4478-AA20-84E5FF37C07F}" presName="Name13" presStyleLbl="parChTrans1D2" presStyleIdx="0" presStyleCnt="6"/>
      <dgm:spPr/>
    </dgm:pt>
    <dgm:pt modelId="{363C191F-995A-4A62-B66A-7AE82D5BE871}" type="pres">
      <dgm:prSet presAssocID="{260CCFAA-F0AA-45D8-BB7E-BD137B2A040D}" presName="childText" presStyleLbl="bgAcc1" presStyleIdx="0" presStyleCnt="6" custScaleX="85272" custScaleY="76846">
        <dgm:presLayoutVars>
          <dgm:bulletEnabled val="1"/>
        </dgm:presLayoutVars>
      </dgm:prSet>
      <dgm:spPr/>
    </dgm:pt>
    <dgm:pt modelId="{0A72105E-55BF-415C-9220-DB8C1A74F33E}" type="pres">
      <dgm:prSet presAssocID="{68B44CD3-0735-40D3-A6EB-CEF707F98EDA}" presName="Name13" presStyleLbl="parChTrans1D2" presStyleIdx="1" presStyleCnt="6"/>
      <dgm:spPr/>
    </dgm:pt>
    <dgm:pt modelId="{EA3E39F5-95C2-4F8D-BAB2-B80197E3948C}" type="pres">
      <dgm:prSet presAssocID="{14123783-0065-48B6-BAC8-5463169180A5}" presName="childText" presStyleLbl="bgAcc1" presStyleIdx="1" presStyleCnt="6" custScaleX="90227" custScaleY="75956">
        <dgm:presLayoutVars>
          <dgm:bulletEnabled val="1"/>
        </dgm:presLayoutVars>
      </dgm:prSet>
      <dgm:spPr/>
    </dgm:pt>
    <dgm:pt modelId="{3EE9C54F-99B0-40B9-AF70-BBD9D883FF0C}" type="pres">
      <dgm:prSet presAssocID="{92C2B620-81A3-414E-98D3-12E29DC5C61D}" presName="Name13" presStyleLbl="parChTrans1D2" presStyleIdx="2" presStyleCnt="6"/>
      <dgm:spPr/>
    </dgm:pt>
    <dgm:pt modelId="{B4459E9E-05E2-4652-AD24-3B40ECEEAE8D}" type="pres">
      <dgm:prSet presAssocID="{C5BD8325-63B0-4C2C-8C71-58F177D5D44E}" presName="childText" presStyleLbl="bgAcc1" presStyleIdx="2" presStyleCnt="6" custScaleX="99239" custScaleY="63882">
        <dgm:presLayoutVars>
          <dgm:bulletEnabled val="1"/>
        </dgm:presLayoutVars>
      </dgm:prSet>
      <dgm:spPr/>
    </dgm:pt>
    <dgm:pt modelId="{F47A3B09-FE5F-4566-BB29-F0FDA5AC56F2}" type="pres">
      <dgm:prSet presAssocID="{B2D26AD7-AF84-41C6-92C6-1EC0B47E1EA0}" presName="root" presStyleCnt="0"/>
      <dgm:spPr/>
    </dgm:pt>
    <dgm:pt modelId="{6B809437-B649-4D31-A777-8A7419D62E90}" type="pres">
      <dgm:prSet presAssocID="{B2D26AD7-AF84-41C6-92C6-1EC0B47E1EA0}" presName="rootComposite" presStyleCnt="0"/>
      <dgm:spPr/>
    </dgm:pt>
    <dgm:pt modelId="{C7DF4572-616F-4FCC-985A-FA46DA561316}" type="pres">
      <dgm:prSet presAssocID="{B2D26AD7-AF84-41C6-92C6-1EC0B47E1EA0}" presName="rootText" presStyleLbl="node1" presStyleIdx="1" presStyleCnt="2"/>
      <dgm:spPr/>
    </dgm:pt>
    <dgm:pt modelId="{C7C0E773-345C-43A0-84E0-5BD2A7BAA7F5}" type="pres">
      <dgm:prSet presAssocID="{B2D26AD7-AF84-41C6-92C6-1EC0B47E1EA0}" presName="rootConnector" presStyleLbl="node1" presStyleIdx="1" presStyleCnt="2"/>
      <dgm:spPr/>
    </dgm:pt>
    <dgm:pt modelId="{3B46F121-3AAE-41FE-BF63-0978F0190DCE}" type="pres">
      <dgm:prSet presAssocID="{B2D26AD7-AF84-41C6-92C6-1EC0B47E1EA0}" presName="childShape" presStyleCnt="0"/>
      <dgm:spPr/>
    </dgm:pt>
    <dgm:pt modelId="{C71C8D1F-A914-4CDB-BBC0-EEC4694FD9E4}" type="pres">
      <dgm:prSet presAssocID="{86BD891F-01E2-4837-9C9C-B50E8C611C52}" presName="Name13" presStyleLbl="parChTrans1D2" presStyleIdx="3" presStyleCnt="6"/>
      <dgm:spPr/>
    </dgm:pt>
    <dgm:pt modelId="{3143B292-30D7-472F-A883-49F672580D1E}" type="pres">
      <dgm:prSet presAssocID="{CD96D544-5DD9-4272-B79C-7CA8ADC1EAC5}" presName="childText" presStyleLbl="bgAcc1" presStyleIdx="3" presStyleCnt="6" custScaleX="108450" custScaleY="47164">
        <dgm:presLayoutVars>
          <dgm:bulletEnabled val="1"/>
        </dgm:presLayoutVars>
      </dgm:prSet>
      <dgm:spPr/>
    </dgm:pt>
    <dgm:pt modelId="{3CBDE154-1BE8-45A3-B625-03228B92F8AC}" type="pres">
      <dgm:prSet presAssocID="{1233D905-A55B-4F5F-B2ED-EE0AA2D79213}" presName="Name13" presStyleLbl="parChTrans1D2" presStyleIdx="4" presStyleCnt="6"/>
      <dgm:spPr/>
    </dgm:pt>
    <dgm:pt modelId="{A44634C0-C190-4E61-893A-02184DCD967B}" type="pres">
      <dgm:prSet presAssocID="{9E1DF10B-8AEF-4CD0-9F59-DE3CF5BBFC3A}" presName="childText" presStyleLbl="bgAcc1" presStyleIdx="4" presStyleCnt="6" custScaleX="91096" custScaleY="59731">
        <dgm:presLayoutVars>
          <dgm:bulletEnabled val="1"/>
        </dgm:presLayoutVars>
      </dgm:prSet>
      <dgm:spPr/>
    </dgm:pt>
    <dgm:pt modelId="{65A36F79-D463-45F5-974A-ED1987124EA7}" type="pres">
      <dgm:prSet presAssocID="{C5E54088-BD6A-4702-9D59-767F8E4293B4}" presName="Name13" presStyleLbl="parChTrans1D2" presStyleIdx="5" presStyleCnt="6"/>
      <dgm:spPr/>
    </dgm:pt>
    <dgm:pt modelId="{71C22DC5-A913-4588-9D75-5CF1FD76929D}" type="pres">
      <dgm:prSet presAssocID="{AB83974F-A8E8-412C-928F-0A2CAA2D6A8A}" presName="childText" presStyleLbl="bgAcc1" presStyleIdx="5" presStyleCnt="6" custScaleX="86622" custScaleY="89398">
        <dgm:presLayoutVars>
          <dgm:bulletEnabled val="1"/>
        </dgm:presLayoutVars>
      </dgm:prSet>
      <dgm:spPr/>
    </dgm:pt>
  </dgm:ptLst>
  <dgm:cxnLst>
    <dgm:cxn modelId="{1130F807-AA22-47A4-B395-48EEC3D3614F}" type="presOf" srcId="{B2D26AD7-AF84-41C6-92C6-1EC0B47E1EA0}" destId="{C7C0E773-345C-43A0-84E0-5BD2A7BAA7F5}" srcOrd="1" destOrd="0" presId="urn:microsoft.com/office/officeart/2005/8/layout/hierarchy3"/>
    <dgm:cxn modelId="{0FEC861D-45A8-4E0D-85C7-69A940BB6E89}" type="presOf" srcId="{C5E54088-BD6A-4702-9D59-767F8E4293B4}" destId="{65A36F79-D463-45F5-974A-ED1987124EA7}" srcOrd="0" destOrd="0" presId="urn:microsoft.com/office/officeart/2005/8/layout/hierarchy3"/>
    <dgm:cxn modelId="{D8EB6B5C-1629-4670-9C93-394F34E728D1}" type="presOf" srcId="{CD96D544-5DD9-4272-B79C-7CA8ADC1EAC5}" destId="{3143B292-30D7-472F-A883-49F672580D1E}" srcOrd="0" destOrd="0" presId="urn:microsoft.com/office/officeart/2005/8/layout/hierarchy3"/>
    <dgm:cxn modelId="{D565505C-C1F5-4BA3-8734-D6A6EE4B651A}" type="presOf" srcId="{C5BD8325-63B0-4C2C-8C71-58F177D5D44E}" destId="{B4459E9E-05E2-4652-AD24-3B40ECEEAE8D}" srcOrd="0" destOrd="0" presId="urn:microsoft.com/office/officeart/2005/8/layout/hierarchy3"/>
    <dgm:cxn modelId="{46234B41-CCE4-4597-AB1D-671E6DAF58B1}" srcId="{B2D26AD7-AF84-41C6-92C6-1EC0B47E1EA0}" destId="{9E1DF10B-8AEF-4CD0-9F59-DE3CF5BBFC3A}" srcOrd="1" destOrd="0" parTransId="{1233D905-A55B-4F5F-B2ED-EE0AA2D79213}" sibTransId="{239FFAF6-F5D1-429B-8707-F87B95B79E0C}"/>
    <dgm:cxn modelId="{2056A144-9A59-4630-9652-DF2CC3CB0844}" type="presOf" srcId="{9E1DF10B-8AEF-4CD0-9F59-DE3CF5BBFC3A}" destId="{A44634C0-C190-4E61-893A-02184DCD967B}" srcOrd="0" destOrd="0" presId="urn:microsoft.com/office/officeart/2005/8/layout/hierarchy3"/>
    <dgm:cxn modelId="{62554E65-0D4D-4122-9984-147F296A7D2D}" srcId="{B9001CC5-DE67-4F9F-87BD-18B0FFAD910B}" destId="{14123783-0065-48B6-BAC8-5463169180A5}" srcOrd="1" destOrd="0" parTransId="{68B44CD3-0735-40D3-A6EB-CEF707F98EDA}" sibTransId="{F27030B3-0EEE-408E-8B1C-91CE62F57EAE}"/>
    <dgm:cxn modelId="{9CCC4D4C-D981-43B5-8B26-818BD3ECCB6E}" type="presOf" srcId="{1233D905-A55B-4F5F-B2ED-EE0AA2D79213}" destId="{3CBDE154-1BE8-45A3-B625-03228B92F8AC}" srcOrd="0" destOrd="0" presId="urn:microsoft.com/office/officeart/2005/8/layout/hierarchy3"/>
    <dgm:cxn modelId="{478BCA76-682B-46E1-87F2-DA2F06E5F9AB}" type="presOf" srcId="{B9001CC5-DE67-4F9F-87BD-18B0FFAD910B}" destId="{76C6AD10-E095-49FD-91F1-1C1908379431}" srcOrd="1" destOrd="0" presId="urn:microsoft.com/office/officeart/2005/8/layout/hierarchy3"/>
    <dgm:cxn modelId="{AF460157-D5CB-400B-861F-DDE59F42ED52}" type="presOf" srcId="{B9001CC5-DE67-4F9F-87BD-18B0FFAD910B}" destId="{73D32B7B-E196-4363-B5D5-F48362E67139}" srcOrd="0" destOrd="0" presId="urn:microsoft.com/office/officeart/2005/8/layout/hierarchy3"/>
    <dgm:cxn modelId="{04CAEF83-1DBB-407F-8239-5B93B4A0D053}" srcId="{5334B4D0-A385-4AF6-92F6-1C07B9EBC870}" destId="{B9001CC5-DE67-4F9F-87BD-18B0FFAD910B}" srcOrd="0" destOrd="0" parTransId="{1F52108C-2D1B-4971-9C9E-20F6CC33A1D9}" sibTransId="{A0D9680B-E456-47FA-B1DB-1BC07A47406D}"/>
    <dgm:cxn modelId="{7680CA86-E54B-4920-8CCA-7486E2593568}" type="presOf" srcId="{86BD891F-01E2-4837-9C9C-B50E8C611C52}" destId="{C71C8D1F-A914-4CDB-BBC0-EEC4694FD9E4}" srcOrd="0" destOrd="0" presId="urn:microsoft.com/office/officeart/2005/8/layout/hierarchy3"/>
    <dgm:cxn modelId="{E174EDA3-A1CE-4A8D-9E22-9AEFBCF3A184}" type="presOf" srcId="{324740AC-F690-4478-AA20-84E5FF37C07F}" destId="{FB76F8DF-B7B8-4876-A686-62CB4F403586}" srcOrd="0" destOrd="0" presId="urn:microsoft.com/office/officeart/2005/8/layout/hierarchy3"/>
    <dgm:cxn modelId="{1E6BF4A4-29FE-4C8A-8F6A-4CC88606A5BD}" srcId="{5334B4D0-A385-4AF6-92F6-1C07B9EBC870}" destId="{B2D26AD7-AF84-41C6-92C6-1EC0B47E1EA0}" srcOrd="1" destOrd="0" parTransId="{EF1AC489-FAED-4E2A-81C5-8230F032ABC6}" sibTransId="{EEB6C9A6-07E4-4EC9-ADC5-E644971C9134}"/>
    <dgm:cxn modelId="{E57CD1AA-FE5E-4333-AFA5-6FEF1B37E445}" srcId="{B9001CC5-DE67-4F9F-87BD-18B0FFAD910B}" destId="{C5BD8325-63B0-4C2C-8C71-58F177D5D44E}" srcOrd="2" destOrd="0" parTransId="{92C2B620-81A3-414E-98D3-12E29DC5C61D}" sibTransId="{D323EBD7-9B0E-4932-A1E6-DDBE1B94100C}"/>
    <dgm:cxn modelId="{1BD223BC-8999-4E73-8CE1-F3FCA5D6F86E}" type="presOf" srcId="{14123783-0065-48B6-BAC8-5463169180A5}" destId="{EA3E39F5-95C2-4F8D-BAB2-B80197E3948C}" srcOrd="0" destOrd="0" presId="urn:microsoft.com/office/officeart/2005/8/layout/hierarchy3"/>
    <dgm:cxn modelId="{DECA7FBD-C1DA-4E6B-ACA8-B583247E13B2}" type="presOf" srcId="{AB83974F-A8E8-412C-928F-0A2CAA2D6A8A}" destId="{71C22DC5-A913-4588-9D75-5CF1FD76929D}" srcOrd="0" destOrd="0" presId="urn:microsoft.com/office/officeart/2005/8/layout/hierarchy3"/>
    <dgm:cxn modelId="{AD9E5BC4-9995-427B-9679-68AB43AED0F9}" type="presOf" srcId="{5334B4D0-A385-4AF6-92F6-1C07B9EBC870}" destId="{0BF893D3-781A-4A2A-9F07-97F82E52D0DC}" srcOrd="0" destOrd="0" presId="urn:microsoft.com/office/officeart/2005/8/layout/hierarchy3"/>
    <dgm:cxn modelId="{E6799BCC-082D-4FFB-B8BB-5D0104F13D80}" srcId="{B2D26AD7-AF84-41C6-92C6-1EC0B47E1EA0}" destId="{CD96D544-5DD9-4272-B79C-7CA8ADC1EAC5}" srcOrd="0" destOrd="0" parTransId="{86BD891F-01E2-4837-9C9C-B50E8C611C52}" sibTransId="{DA9EA2A1-31B5-42EA-8793-8692EE7DCB29}"/>
    <dgm:cxn modelId="{47BBD1D9-6EAE-4EFE-965E-1C45C7CA6B8E}" srcId="{B2D26AD7-AF84-41C6-92C6-1EC0B47E1EA0}" destId="{AB83974F-A8E8-412C-928F-0A2CAA2D6A8A}" srcOrd="2" destOrd="0" parTransId="{C5E54088-BD6A-4702-9D59-767F8E4293B4}" sibTransId="{E79C4A96-9875-45ED-BA12-9C1B0B083315}"/>
    <dgm:cxn modelId="{41A35EDA-0F3F-44B3-923D-109DDF72D69D}" type="presOf" srcId="{68B44CD3-0735-40D3-A6EB-CEF707F98EDA}" destId="{0A72105E-55BF-415C-9220-DB8C1A74F33E}" srcOrd="0" destOrd="0" presId="urn:microsoft.com/office/officeart/2005/8/layout/hierarchy3"/>
    <dgm:cxn modelId="{7A9CEAEA-CA83-4175-ACA9-B93382AE43B9}" type="presOf" srcId="{260CCFAA-F0AA-45D8-BB7E-BD137B2A040D}" destId="{363C191F-995A-4A62-B66A-7AE82D5BE871}" srcOrd="0" destOrd="0" presId="urn:microsoft.com/office/officeart/2005/8/layout/hierarchy3"/>
    <dgm:cxn modelId="{41D827ED-7B2D-4F9F-815B-D7D2D323DAE0}" type="presOf" srcId="{92C2B620-81A3-414E-98D3-12E29DC5C61D}" destId="{3EE9C54F-99B0-40B9-AF70-BBD9D883FF0C}" srcOrd="0" destOrd="0" presId="urn:microsoft.com/office/officeart/2005/8/layout/hierarchy3"/>
    <dgm:cxn modelId="{57511BF0-6C1D-4F73-A7BF-BF0EEC5C4F07}" srcId="{B9001CC5-DE67-4F9F-87BD-18B0FFAD910B}" destId="{260CCFAA-F0AA-45D8-BB7E-BD137B2A040D}" srcOrd="0" destOrd="0" parTransId="{324740AC-F690-4478-AA20-84E5FF37C07F}" sibTransId="{C7A01F42-9BF8-46BD-8C49-D0D2B7787796}"/>
    <dgm:cxn modelId="{F0FC91FF-8AEC-4869-88ED-178FE51B9C39}" type="presOf" srcId="{B2D26AD7-AF84-41C6-92C6-1EC0B47E1EA0}" destId="{C7DF4572-616F-4FCC-985A-FA46DA561316}" srcOrd="0" destOrd="0" presId="urn:microsoft.com/office/officeart/2005/8/layout/hierarchy3"/>
    <dgm:cxn modelId="{09580086-1A81-4F6D-BB7F-D19A129A4B4F}" type="presParOf" srcId="{0BF893D3-781A-4A2A-9F07-97F82E52D0DC}" destId="{A413653B-21A5-4FE2-A8D8-8862A6294C1C}" srcOrd="0" destOrd="0" presId="urn:microsoft.com/office/officeart/2005/8/layout/hierarchy3"/>
    <dgm:cxn modelId="{2EE70878-74D9-44D8-AD70-2C07EDABCC49}" type="presParOf" srcId="{A413653B-21A5-4FE2-A8D8-8862A6294C1C}" destId="{DCAD119C-B3D2-475A-B4B8-02A11914FC25}" srcOrd="0" destOrd="0" presId="urn:microsoft.com/office/officeart/2005/8/layout/hierarchy3"/>
    <dgm:cxn modelId="{C698BDC2-AF65-4190-B342-780CE884752A}" type="presParOf" srcId="{DCAD119C-B3D2-475A-B4B8-02A11914FC25}" destId="{73D32B7B-E196-4363-B5D5-F48362E67139}" srcOrd="0" destOrd="0" presId="urn:microsoft.com/office/officeart/2005/8/layout/hierarchy3"/>
    <dgm:cxn modelId="{4FE79C20-6BCA-4B69-82CD-67B0E81EF139}" type="presParOf" srcId="{DCAD119C-B3D2-475A-B4B8-02A11914FC25}" destId="{76C6AD10-E095-49FD-91F1-1C1908379431}" srcOrd="1" destOrd="0" presId="urn:microsoft.com/office/officeart/2005/8/layout/hierarchy3"/>
    <dgm:cxn modelId="{2A570FEA-962E-45BD-BB13-1BECEEE5AE37}" type="presParOf" srcId="{A413653B-21A5-4FE2-A8D8-8862A6294C1C}" destId="{37F6EE6C-E797-4EB4-9017-E0BE96C1F718}" srcOrd="1" destOrd="0" presId="urn:microsoft.com/office/officeart/2005/8/layout/hierarchy3"/>
    <dgm:cxn modelId="{E8652500-A260-44ED-BF1A-9788014E9D6B}" type="presParOf" srcId="{37F6EE6C-E797-4EB4-9017-E0BE96C1F718}" destId="{FB76F8DF-B7B8-4876-A686-62CB4F403586}" srcOrd="0" destOrd="0" presId="urn:microsoft.com/office/officeart/2005/8/layout/hierarchy3"/>
    <dgm:cxn modelId="{232AB6EC-36A4-4079-B947-9983BC389FFF}" type="presParOf" srcId="{37F6EE6C-E797-4EB4-9017-E0BE96C1F718}" destId="{363C191F-995A-4A62-B66A-7AE82D5BE871}" srcOrd="1" destOrd="0" presId="urn:microsoft.com/office/officeart/2005/8/layout/hierarchy3"/>
    <dgm:cxn modelId="{E771B74B-989B-4947-ABC6-A0B7E1D3687F}" type="presParOf" srcId="{37F6EE6C-E797-4EB4-9017-E0BE96C1F718}" destId="{0A72105E-55BF-415C-9220-DB8C1A74F33E}" srcOrd="2" destOrd="0" presId="urn:microsoft.com/office/officeart/2005/8/layout/hierarchy3"/>
    <dgm:cxn modelId="{30FC4A34-442D-407D-B04D-0C6843199298}" type="presParOf" srcId="{37F6EE6C-E797-4EB4-9017-E0BE96C1F718}" destId="{EA3E39F5-95C2-4F8D-BAB2-B80197E3948C}" srcOrd="3" destOrd="0" presId="urn:microsoft.com/office/officeart/2005/8/layout/hierarchy3"/>
    <dgm:cxn modelId="{6E6D465B-F863-40FC-9806-D8668C3FD939}" type="presParOf" srcId="{37F6EE6C-E797-4EB4-9017-E0BE96C1F718}" destId="{3EE9C54F-99B0-40B9-AF70-BBD9D883FF0C}" srcOrd="4" destOrd="0" presId="urn:microsoft.com/office/officeart/2005/8/layout/hierarchy3"/>
    <dgm:cxn modelId="{C1791567-3C28-48E9-A9B0-B5F6CC3123AF}" type="presParOf" srcId="{37F6EE6C-E797-4EB4-9017-E0BE96C1F718}" destId="{B4459E9E-05E2-4652-AD24-3B40ECEEAE8D}" srcOrd="5" destOrd="0" presId="urn:microsoft.com/office/officeart/2005/8/layout/hierarchy3"/>
    <dgm:cxn modelId="{9CA389F3-EC16-4414-BA53-C42E8C2041B6}" type="presParOf" srcId="{0BF893D3-781A-4A2A-9F07-97F82E52D0DC}" destId="{F47A3B09-FE5F-4566-BB29-F0FDA5AC56F2}" srcOrd="1" destOrd="0" presId="urn:microsoft.com/office/officeart/2005/8/layout/hierarchy3"/>
    <dgm:cxn modelId="{F0FD4FDB-0A47-47AA-92D6-5FE37C866619}" type="presParOf" srcId="{F47A3B09-FE5F-4566-BB29-F0FDA5AC56F2}" destId="{6B809437-B649-4D31-A777-8A7419D62E90}" srcOrd="0" destOrd="0" presId="urn:microsoft.com/office/officeart/2005/8/layout/hierarchy3"/>
    <dgm:cxn modelId="{BCE90D3E-3609-4419-8DD3-0435876E8461}" type="presParOf" srcId="{6B809437-B649-4D31-A777-8A7419D62E90}" destId="{C7DF4572-616F-4FCC-985A-FA46DA561316}" srcOrd="0" destOrd="0" presId="urn:microsoft.com/office/officeart/2005/8/layout/hierarchy3"/>
    <dgm:cxn modelId="{6FE43CE4-5BAF-42C6-AA0C-959352FBBF26}" type="presParOf" srcId="{6B809437-B649-4D31-A777-8A7419D62E90}" destId="{C7C0E773-345C-43A0-84E0-5BD2A7BAA7F5}" srcOrd="1" destOrd="0" presId="urn:microsoft.com/office/officeart/2005/8/layout/hierarchy3"/>
    <dgm:cxn modelId="{27E3D50B-528A-4FEB-B8FA-DACF35445FB3}" type="presParOf" srcId="{F47A3B09-FE5F-4566-BB29-F0FDA5AC56F2}" destId="{3B46F121-3AAE-41FE-BF63-0978F0190DCE}" srcOrd="1" destOrd="0" presId="urn:microsoft.com/office/officeart/2005/8/layout/hierarchy3"/>
    <dgm:cxn modelId="{0478236D-411E-4F29-A3BA-FE17D23B4BD9}" type="presParOf" srcId="{3B46F121-3AAE-41FE-BF63-0978F0190DCE}" destId="{C71C8D1F-A914-4CDB-BBC0-EEC4694FD9E4}" srcOrd="0" destOrd="0" presId="urn:microsoft.com/office/officeart/2005/8/layout/hierarchy3"/>
    <dgm:cxn modelId="{2FF881EF-ED9D-4F72-8EEF-B05D8F603502}" type="presParOf" srcId="{3B46F121-3AAE-41FE-BF63-0978F0190DCE}" destId="{3143B292-30D7-472F-A883-49F672580D1E}" srcOrd="1" destOrd="0" presId="urn:microsoft.com/office/officeart/2005/8/layout/hierarchy3"/>
    <dgm:cxn modelId="{264AE6F2-D1AD-4939-9368-F7B400269F5E}" type="presParOf" srcId="{3B46F121-3AAE-41FE-BF63-0978F0190DCE}" destId="{3CBDE154-1BE8-45A3-B625-03228B92F8AC}" srcOrd="2" destOrd="0" presId="urn:microsoft.com/office/officeart/2005/8/layout/hierarchy3"/>
    <dgm:cxn modelId="{C218FBD1-906B-4197-892E-B996F1181DA2}" type="presParOf" srcId="{3B46F121-3AAE-41FE-BF63-0978F0190DCE}" destId="{A44634C0-C190-4E61-893A-02184DCD967B}" srcOrd="3" destOrd="0" presId="urn:microsoft.com/office/officeart/2005/8/layout/hierarchy3"/>
    <dgm:cxn modelId="{88C91067-1EDD-409A-8370-EB15728A132E}" type="presParOf" srcId="{3B46F121-3AAE-41FE-BF63-0978F0190DCE}" destId="{65A36F79-D463-45F5-974A-ED1987124EA7}" srcOrd="4" destOrd="0" presId="urn:microsoft.com/office/officeart/2005/8/layout/hierarchy3"/>
    <dgm:cxn modelId="{5645EFA2-79FF-48AB-AFB5-9FE3AE509AF6}" type="presParOf" srcId="{3B46F121-3AAE-41FE-BF63-0978F0190DCE}" destId="{71C22DC5-A913-4588-9D75-5CF1FD76929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38A327-0EAC-41B8-9856-7693A233D5F9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224425-876D-43FC-9256-2A276A5EAA1F}">
      <dgm:prSet phldrT="[Texto]" custT="1"/>
      <dgm:spPr/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Fase 1: Aplicación del diseño cuantitativo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C9654B-D2F0-4554-ABE2-8CF0025C110E}" type="parTrans" cxnId="{E61B780A-68AC-422E-993B-9C1A42D70F95}">
      <dgm:prSet/>
      <dgm:spPr/>
      <dgm:t>
        <a:bodyPr/>
        <a:lstStyle/>
        <a:p>
          <a:endParaRPr lang="en-US"/>
        </a:p>
      </dgm:t>
    </dgm:pt>
    <dgm:pt modelId="{7AD63B0D-0341-4249-B4C3-A90BE3DACC30}" type="sibTrans" cxnId="{E61B780A-68AC-422E-993B-9C1A42D70F95}">
      <dgm:prSet/>
      <dgm:spPr/>
      <dgm:t>
        <a:bodyPr/>
        <a:lstStyle/>
        <a:p>
          <a:endParaRPr lang="en-US"/>
        </a:p>
      </dgm:t>
    </dgm:pt>
    <dgm:pt modelId="{2F89B69F-8BC5-4D24-9FCF-FFFF8B7389D4}">
      <dgm:prSet phldrT="[Texto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Paquete estadístico para las Ciencias Sociales SPSS</a:t>
          </a:r>
          <a:endParaRPr lang="en-US" sz="20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631A696-F0B9-4107-AA5D-F3CC449B946B}" type="parTrans" cxnId="{D6D13F2E-8471-4196-ABC7-DAD0DD9BDACA}">
      <dgm:prSet/>
      <dgm:spPr/>
      <dgm:t>
        <a:bodyPr/>
        <a:lstStyle/>
        <a:p>
          <a:endParaRPr lang="en-US"/>
        </a:p>
      </dgm:t>
    </dgm:pt>
    <dgm:pt modelId="{64518CEB-9CD3-48B4-BA03-40098E21D5E3}" type="sibTrans" cxnId="{D6D13F2E-8471-4196-ABC7-DAD0DD9BDACA}">
      <dgm:prSet/>
      <dgm:spPr/>
      <dgm:t>
        <a:bodyPr/>
        <a:lstStyle/>
        <a:p>
          <a:endParaRPr lang="en-US"/>
        </a:p>
      </dgm:t>
    </dgm:pt>
    <dgm:pt modelId="{2691AD61-7710-447C-9446-49489A82B3FC}">
      <dgm:prSet phldrT="[Texto]"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Fase 2: Aplicación y análisis del diseño cualitativo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948E69-2779-4A5B-9B44-770AFC3B6B99}" type="parTrans" cxnId="{5780E46F-ED63-4CAC-A5A6-46F38691A56F}">
      <dgm:prSet/>
      <dgm:spPr/>
      <dgm:t>
        <a:bodyPr/>
        <a:lstStyle/>
        <a:p>
          <a:endParaRPr lang="en-US"/>
        </a:p>
      </dgm:t>
    </dgm:pt>
    <dgm:pt modelId="{DC0BF2D4-9C77-4AC4-8670-208BA5234A75}" type="sibTrans" cxnId="{5780E46F-ED63-4CAC-A5A6-46F38691A56F}">
      <dgm:prSet/>
      <dgm:spPr/>
      <dgm:t>
        <a:bodyPr/>
        <a:lstStyle/>
        <a:p>
          <a:endParaRPr lang="en-US"/>
        </a:p>
      </dgm:t>
    </dgm:pt>
    <dgm:pt modelId="{D8182660-7B2A-414A-AC17-40256312F79B}">
      <dgm:prSet phldrT="[Texto]"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Análisis de contenido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9BB539-38D0-4B98-94F3-7C338DC705E4}" type="parTrans" cxnId="{5D8AC0D7-0F64-40CB-9BFD-8CB9970FBC4D}">
      <dgm:prSet/>
      <dgm:spPr/>
      <dgm:t>
        <a:bodyPr/>
        <a:lstStyle/>
        <a:p>
          <a:endParaRPr lang="en-US"/>
        </a:p>
      </dgm:t>
    </dgm:pt>
    <dgm:pt modelId="{4076DA27-E710-4813-A24C-23E80350749D}" type="sibTrans" cxnId="{5D8AC0D7-0F64-40CB-9BFD-8CB9970FBC4D}">
      <dgm:prSet/>
      <dgm:spPr/>
      <dgm:t>
        <a:bodyPr/>
        <a:lstStyle/>
        <a:p>
          <a:endParaRPr lang="en-US"/>
        </a:p>
      </dgm:t>
    </dgm:pt>
    <dgm:pt modelId="{33B37C90-A4A8-4EB6-8F6C-D22BFA8488E0}">
      <dgm:prSet phldrT="[Texto]" custT="1"/>
      <dgm:spPr/>
      <dgm:t>
        <a:bodyPr/>
        <a:lstStyle/>
        <a:p>
          <a:r>
            <a:rPr lang="es-ES" sz="1800" dirty="0">
              <a:latin typeface="Arial" panose="020B0604020202020204" pitchFamily="34" charset="0"/>
              <a:cs typeface="Arial" panose="020B0604020202020204" pitchFamily="34" charset="0"/>
            </a:rPr>
            <a:t>Fase 3: Análisis integrador de los resultados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B43EB-9006-4B8B-952B-819127B003AB}" type="parTrans" cxnId="{BB941016-04D6-4649-9E22-ED727513EA22}">
      <dgm:prSet/>
      <dgm:spPr/>
      <dgm:t>
        <a:bodyPr/>
        <a:lstStyle/>
        <a:p>
          <a:endParaRPr lang="en-US"/>
        </a:p>
      </dgm:t>
    </dgm:pt>
    <dgm:pt modelId="{A0211BD7-1D53-41DD-959F-B4FB56F9DE1A}" type="sibTrans" cxnId="{BB941016-04D6-4649-9E22-ED727513EA22}">
      <dgm:prSet/>
      <dgm:spPr/>
      <dgm:t>
        <a:bodyPr/>
        <a:lstStyle/>
        <a:p>
          <a:endParaRPr lang="en-US"/>
        </a:p>
      </dgm:t>
    </dgm:pt>
    <dgm:pt modelId="{714921E1-919C-43AE-A721-E73108735852}">
      <dgm:prSet phldrT="[Texto]" custT="1"/>
      <dgm:spPr/>
      <dgm:t>
        <a:bodyPr/>
        <a:lstStyle/>
        <a:p>
          <a:r>
            <a:rPr lang="es-ES" sz="2000" dirty="0">
              <a:latin typeface="Arial" panose="020B0604020202020204" pitchFamily="34" charset="0"/>
              <a:cs typeface="Arial" panose="020B0604020202020204" pitchFamily="34" charset="0"/>
            </a:rPr>
            <a:t>Producción de resultados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96FD38-574B-48F9-B9A1-D19217C1A97F}" type="parTrans" cxnId="{CCA92E54-0D16-476B-91A5-82586A6B8049}">
      <dgm:prSet/>
      <dgm:spPr/>
      <dgm:t>
        <a:bodyPr/>
        <a:lstStyle/>
        <a:p>
          <a:endParaRPr lang="en-US"/>
        </a:p>
      </dgm:t>
    </dgm:pt>
    <dgm:pt modelId="{4C69E9C5-A8D7-4154-B711-CB90CF645AEB}" type="sibTrans" cxnId="{CCA92E54-0D16-476B-91A5-82586A6B8049}">
      <dgm:prSet/>
      <dgm:spPr/>
      <dgm:t>
        <a:bodyPr/>
        <a:lstStyle/>
        <a:p>
          <a:endParaRPr lang="en-US"/>
        </a:p>
      </dgm:t>
    </dgm:pt>
    <dgm:pt modelId="{5058FEF6-2B10-4DF0-8FF6-45FF73FDE31A}">
      <dgm:prSet phldrT="[Texto]" custT="1"/>
      <dgm:spPr/>
      <dgm:t>
        <a:bodyPr/>
        <a:lstStyle/>
        <a:p>
          <a:r>
            <a:rPr lang="es-ES" sz="3600" dirty="0">
              <a:latin typeface="Arial" panose="020B0604020202020204" pitchFamily="34" charset="0"/>
              <a:cs typeface="Arial" panose="020B0604020202020204" pitchFamily="34" charset="0"/>
            </a:rPr>
            <a:t>Triangulación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35E96C-69CE-45A7-8C39-A47058A28780}" type="parTrans" cxnId="{63DE2D17-AB22-4ACD-852F-CA1C164D5BCB}">
      <dgm:prSet/>
      <dgm:spPr/>
      <dgm:t>
        <a:bodyPr/>
        <a:lstStyle/>
        <a:p>
          <a:endParaRPr lang="en-US"/>
        </a:p>
      </dgm:t>
    </dgm:pt>
    <dgm:pt modelId="{3B5220D4-09E5-4AAE-BB3E-927B26C96417}" type="sibTrans" cxnId="{63DE2D17-AB22-4ACD-852F-CA1C164D5BCB}">
      <dgm:prSet/>
      <dgm:spPr/>
      <dgm:t>
        <a:bodyPr/>
        <a:lstStyle/>
        <a:p>
          <a:endParaRPr lang="en-US"/>
        </a:p>
      </dgm:t>
    </dgm:pt>
    <dgm:pt modelId="{29605D30-A976-495F-8511-848319E7970D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Excel</a:t>
          </a:r>
          <a:endParaRPr lang="en-US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719EA3-4674-481B-AF8B-EDCBE6CCDB83}" type="sibTrans" cxnId="{FBA75252-2460-493E-B41B-7170B33F77E1}">
      <dgm:prSet/>
      <dgm:spPr/>
      <dgm:t>
        <a:bodyPr/>
        <a:lstStyle/>
        <a:p>
          <a:endParaRPr lang="en-US"/>
        </a:p>
      </dgm:t>
    </dgm:pt>
    <dgm:pt modelId="{9DAB6F5F-4D1E-418A-8F42-6D18DA90769F}" type="parTrans" cxnId="{FBA75252-2460-493E-B41B-7170B33F77E1}">
      <dgm:prSet/>
      <dgm:spPr/>
      <dgm:t>
        <a:bodyPr/>
        <a:lstStyle/>
        <a:p>
          <a:endParaRPr lang="en-US"/>
        </a:p>
      </dgm:t>
    </dgm:pt>
    <dgm:pt modelId="{AC360F7D-5554-4953-A613-322CD56C3ACB}" type="pres">
      <dgm:prSet presAssocID="{4438A327-0EAC-41B8-9856-7693A233D5F9}" presName="diagram" presStyleCnt="0">
        <dgm:presLayoutVars>
          <dgm:dir/>
          <dgm:resizeHandles/>
        </dgm:presLayoutVars>
      </dgm:prSet>
      <dgm:spPr/>
    </dgm:pt>
    <dgm:pt modelId="{5A1A2FF6-1193-4288-B465-700A74448104}" type="pres">
      <dgm:prSet presAssocID="{A3224425-876D-43FC-9256-2A276A5EAA1F}" presName="firstNode" presStyleLbl="node1" presStyleIdx="0" presStyleCnt="8" custScaleX="128125" custScaleY="123741" custLinFactNeighborX="7022" custLinFactNeighborY="780">
        <dgm:presLayoutVars>
          <dgm:bulletEnabled val="1"/>
        </dgm:presLayoutVars>
      </dgm:prSet>
      <dgm:spPr/>
    </dgm:pt>
    <dgm:pt modelId="{EDD77FEE-A338-4BC1-B143-5042C5E308DA}" type="pres">
      <dgm:prSet presAssocID="{7AD63B0D-0341-4249-B4C3-A90BE3DACC30}" presName="sibTrans" presStyleLbl="sibTrans2D1" presStyleIdx="0" presStyleCnt="7"/>
      <dgm:spPr/>
    </dgm:pt>
    <dgm:pt modelId="{97B1036B-357F-4A18-8114-0F77CB94A479}" type="pres">
      <dgm:prSet presAssocID="{2F89B69F-8BC5-4D24-9FCF-FFFF8B7389D4}" presName="middleNode" presStyleCnt="0"/>
      <dgm:spPr/>
    </dgm:pt>
    <dgm:pt modelId="{B7C890F9-F922-4E31-853C-74FF4EACBA28}" type="pres">
      <dgm:prSet presAssocID="{2F89B69F-8BC5-4D24-9FCF-FFFF8B7389D4}" presName="padding" presStyleLbl="node1" presStyleIdx="0" presStyleCnt="8"/>
      <dgm:spPr/>
    </dgm:pt>
    <dgm:pt modelId="{196663F2-35EA-4580-A77D-A48C549A91BD}" type="pres">
      <dgm:prSet presAssocID="{2F89B69F-8BC5-4D24-9FCF-FFFF8B7389D4}" presName="shape" presStyleLbl="node1" presStyleIdx="1" presStyleCnt="8" custScaleX="177917" custScaleY="158516">
        <dgm:presLayoutVars>
          <dgm:bulletEnabled val="1"/>
        </dgm:presLayoutVars>
      </dgm:prSet>
      <dgm:spPr/>
    </dgm:pt>
    <dgm:pt modelId="{A69026D6-47B0-4ACD-AC55-F994B04E3848}" type="pres">
      <dgm:prSet presAssocID="{64518CEB-9CD3-48B4-BA03-40098E21D5E3}" presName="sibTrans" presStyleLbl="sibTrans2D1" presStyleIdx="1" presStyleCnt="7"/>
      <dgm:spPr/>
    </dgm:pt>
    <dgm:pt modelId="{6764DDE0-FC19-4061-A284-1221F26483E1}" type="pres">
      <dgm:prSet presAssocID="{29605D30-A976-495F-8511-848319E7970D}" presName="middleNode" presStyleCnt="0"/>
      <dgm:spPr/>
    </dgm:pt>
    <dgm:pt modelId="{F19AE3E5-8B8C-429A-AAA6-0FAF8162FA44}" type="pres">
      <dgm:prSet presAssocID="{29605D30-A976-495F-8511-848319E7970D}" presName="padding" presStyleLbl="node1" presStyleIdx="1" presStyleCnt="8"/>
      <dgm:spPr/>
    </dgm:pt>
    <dgm:pt modelId="{CDA733A9-D381-4771-89F4-301D897916EE}" type="pres">
      <dgm:prSet presAssocID="{29605D30-A976-495F-8511-848319E7970D}" presName="shape" presStyleLbl="node1" presStyleIdx="2" presStyleCnt="8" custScaleX="140340">
        <dgm:presLayoutVars>
          <dgm:bulletEnabled val="1"/>
        </dgm:presLayoutVars>
      </dgm:prSet>
      <dgm:spPr/>
    </dgm:pt>
    <dgm:pt modelId="{8C9AE789-7FFB-454A-BC5A-F0867D73D625}" type="pres">
      <dgm:prSet presAssocID="{8C719EA3-4674-481B-AF8B-EDCBE6CCDB83}" presName="sibTrans" presStyleLbl="sibTrans2D1" presStyleIdx="2" presStyleCnt="7"/>
      <dgm:spPr/>
    </dgm:pt>
    <dgm:pt modelId="{F4B60EEF-71F8-41F2-A57F-E9E4F0A14FDC}" type="pres">
      <dgm:prSet presAssocID="{2691AD61-7710-447C-9446-49489A82B3FC}" presName="middleNode" presStyleCnt="0"/>
      <dgm:spPr/>
    </dgm:pt>
    <dgm:pt modelId="{F958294A-73FE-4B85-AB72-912A1FEDC53A}" type="pres">
      <dgm:prSet presAssocID="{2691AD61-7710-447C-9446-49489A82B3FC}" presName="padding" presStyleLbl="node1" presStyleIdx="2" presStyleCnt="8"/>
      <dgm:spPr/>
    </dgm:pt>
    <dgm:pt modelId="{1FDF419E-0D95-4C4F-8E3A-3807106CED70}" type="pres">
      <dgm:prSet presAssocID="{2691AD61-7710-447C-9446-49489A82B3FC}" presName="shape" presStyleLbl="node1" presStyleIdx="3" presStyleCnt="8" custScaleX="161751" custScaleY="145413" custLinFactNeighborX="3187" custLinFactNeighborY="6157">
        <dgm:presLayoutVars>
          <dgm:bulletEnabled val="1"/>
        </dgm:presLayoutVars>
      </dgm:prSet>
      <dgm:spPr/>
    </dgm:pt>
    <dgm:pt modelId="{26268508-5452-4186-A2B7-1BB1376F7225}" type="pres">
      <dgm:prSet presAssocID="{DC0BF2D4-9C77-4AC4-8670-208BA5234A75}" presName="sibTrans" presStyleLbl="sibTrans2D1" presStyleIdx="3" presStyleCnt="7"/>
      <dgm:spPr/>
    </dgm:pt>
    <dgm:pt modelId="{FCD63D8D-C280-4CE3-AA13-15F5EAEE559A}" type="pres">
      <dgm:prSet presAssocID="{D8182660-7B2A-414A-AC17-40256312F79B}" presName="middleNode" presStyleCnt="0"/>
      <dgm:spPr/>
    </dgm:pt>
    <dgm:pt modelId="{D97A9084-CB49-4CAB-A23A-654F5FAB7239}" type="pres">
      <dgm:prSet presAssocID="{D8182660-7B2A-414A-AC17-40256312F79B}" presName="padding" presStyleLbl="node1" presStyleIdx="3" presStyleCnt="8"/>
      <dgm:spPr/>
    </dgm:pt>
    <dgm:pt modelId="{4A10002B-2F09-41A5-9E48-CB5B396C65EC}" type="pres">
      <dgm:prSet presAssocID="{D8182660-7B2A-414A-AC17-40256312F79B}" presName="shape" presStyleLbl="node1" presStyleIdx="4" presStyleCnt="8" custScaleX="151324" custLinFactNeighborY="11612">
        <dgm:presLayoutVars>
          <dgm:bulletEnabled val="1"/>
        </dgm:presLayoutVars>
      </dgm:prSet>
      <dgm:spPr/>
    </dgm:pt>
    <dgm:pt modelId="{1CAD2F79-0A02-4DC4-92EC-607F86F4B370}" type="pres">
      <dgm:prSet presAssocID="{4076DA27-E710-4813-A24C-23E80350749D}" presName="sibTrans" presStyleLbl="sibTrans2D1" presStyleIdx="4" presStyleCnt="7"/>
      <dgm:spPr/>
    </dgm:pt>
    <dgm:pt modelId="{63C0BEC0-1AE6-4A9E-A938-4C84CD648784}" type="pres">
      <dgm:prSet presAssocID="{33B37C90-A4A8-4EB6-8F6C-D22BFA8488E0}" presName="middleNode" presStyleCnt="0"/>
      <dgm:spPr/>
    </dgm:pt>
    <dgm:pt modelId="{09730E2C-BEAB-48D4-A34B-81921107643B}" type="pres">
      <dgm:prSet presAssocID="{33B37C90-A4A8-4EB6-8F6C-D22BFA8488E0}" presName="padding" presStyleLbl="node1" presStyleIdx="4" presStyleCnt="8"/>
      <dgm:spPr/>
    </dgm:pt>
    <dgm:pt modelId="{7E06088F-255C-4460-BACB-4EB7EBA5C65C}" type="pres">
      <dgm:prSet presAssocID="{33B37C90-A4A8-4EB6-8F6C-D22BFA8488E0}" presName="shape" presStyleLbl="node1" presStyleIdx="5" presStyleCnt="8" custScaleX="155357" custScaleY="143835">
        <dgm:presLayoutVars>
          <dgm:bulletEnabled val="1"/>
        </dgm:presLayoutVars>
      </dgm:prSet>
      <dgm:spPr/>
    </dgm:pt>
    <dgm:pt modelId="{A3451D52-38C4-46C1-AFA4-E749C78C42ED}" type="pres">
      <dgm:prSet presAssocID="{A0211BD7-1D53-41DD-959F-B4FB56F9DE1A}" presName="sibTrans" presStyleLbl="sibTrans2D1" presStyleIdx="5" presStyleCnt="7"/>
      <dgm:spPr/>
    </dgm:pt>
    <dgm:pt modelId="{D3EBC898-122D-4F8C-AE82-E70647804A7F}" type="pres">
      <dgm:prSet presAssocID="{714921E1-919C-43AE-A721-E73108735852}" presName="middleNode" presStyleCnt="0"/>
      <dgm:spPr/>
    </dgm:pt>
    <dgm:pt modelId="{E04C7EA8-119B-48E7-BEE9-F86A3940FA3A}" type="pres">
      <dgm:prSet presAssocID="{714921E1-919C-43AE-A721-E73108735852}" presName="padding" presStyleLbl="node1" presStyleIdx="5" presStyleCnt="8"/>
      <dgm:spPr/>
    </dgm:pt>
    <dgm:pt modelId="{DE9CFBAE-4AFE-4558-B5F6-C02E8356272D}" type="pres">
      <dgm:prSet presAssocID="{714921E1-919C-43AE-A721-E73108735852}" presName="shape" presStyleLbl="node1" presStyleIdx="6" presStyleCnt="8" custScaleX="178206">
        <dgm:presLayoutVars>
          <dgm:bulletEnabled val="1"/>
        </dgm:presLayoutVars>
      </dgm:prSet>
      <dgm:spPr/>
    </dgm:pt>
    <dgm:pt modelId="{2FAB3550-A7A4-4ECB-BD98-F8A958DB3A8D}" type="pres">
      <dgm:prSet presAssocID="{4C69E9C5-A8D7-4154-B711-CB90CF645AEB}" presName="sibTrans" presStyleLbl="sibTrans2D1" presStyleIdx="6" presStyleCnt="7"/>
      <dgm:spPr/>
    </dgm:pt>
    <dgm:pt modelId="{ACC68C24-98D8-48F6-9C70-F55B885283FE}" type="pres">
      <dgm:prSet presAssocID="{5058FEF6-2B10-4DF0-8FF6-45FF73FDE31A}" presName="lastNode" presStyleLbl="node1" presStyleIdx="7" presStyleCnt="8" custScaleX="141045" custScaleY="108497">
        <dgm:presLayoutVars>
          <dgm:bulletEnabled val="1"/>
        </dgm:presLayoutVars>
      </dgm:prSet>
      <dgm:spPr/>
    </dgm:pt>
  </dgm:ptLst>
  <dgm:cxnLst>
    <dgm:cxn modelId="{EC720303-5EE0-481E-A82A-7E60482DFF97}" type="presOf" srcId="{A3224425-876D-43FC-9256-2A276A5EAA1F}" destId="{5A1A2FF6-1193-4288-B465-700A74448104}" srcOrd="0" destOrd="0" presId="urn:microsoft.com/office/officeart/2005/8/layout/bProcess2"/>
    <dgm:cxn modelId="{91A8C509-971F-418C-AF16-0096FE82C3EF}" type="presOf" srcId="{2691AD61-7710-447C-9446-49489A82B3FC}" destId="{1FDF419E-0D95-4C4F-8E3A-3807106CED70}" srcOrd="0" destOrd="0" presId="urn:microsoft.com/office/officeart/2005/8/layout/bProcess2"/>
    <dgm:cxn modelId="{E61B780A-68AC-422E-993B-9C1A42D70F95}" srcId="{4438A327-0EAC-41B8-9856-7693A233D5F9}" destId="{A3224425-876D-43FC-9256-2A276A5EAA1F}" srcOrd="0" destOrd="0" parTransId="{2FC9654B-D2F0-4554-ABE2-8CF0025C110E}" sibTransId="{7AD63B0D-0341-4249-B4C3-A90BE3DACC30}"/>
    <dgm:cxn modelId="{BB941016-04D6-4649-9E22-ED727513EA22}" srcId="{4438A327-0EAC-41B8-9856-7693A233D5F9}" destId="{33B37C90-A4A8-4EB6-8F6C-D22BFA8488E0}" srcOrd="5" destOrd="0" parTransId="{F5BB43EB-9006-4B8B-952B-819127B003AB}" sibTransId="{A0211BD7-1D53-41DD-959F-B4FB56F9DE1A}"/>
    <dgm:cxn modelId="{63DE2D17-AB22-4ACD-852F-CA1C164D5BCB}" srcId="{4438A327-0EAC-41B8-9856-7693A233D5F9}" destId="{5058FEF6-2B10-4DF0-8FF6-45FF73FDE31A}" srcOrd="7" destOrd="0" parTransId="{B735E96C-69CE-45A7-8C39-A47058A28780}" sibTransId="{3B5220D4-09E5-4AAE-BB3E-927B26C96417}"/>
    <dgm:cxn modelId="{38A56719-C0D5-4E47-9DD4-422352D85F47}" type="presOf" srcId="{29605D30-A976-495F-8511-848319E7970D}" destId="{CDA733A9-D381-4771-89F4-301D897916EE}" srcOrd="0" destOrd="0" presId="urn:microsoft.com/office/officeart/2005/8/layout/bProcess2"/>
    <dgm:cxn modelId="{AC90482D-4D99-43A2-866B-0B752EA4C34B}" type="presOf" srcId="{4076DA27-E710-4813-A24C-23E80350749D}" destId="{1CAD2F79-0A02-4DC4-92EC-607F86F4B370}" srcOrd="0" destOrd="0" presId="urn:microsoft.com/office/officeart/2005/8/layout/bProcess2"/>
    <dgm:cxn modelId="{D6D13F2E-8471-4196-ABC7-DAD0DD9BDACA}" srcId="{4438A327-0EAC-41B8-9856-7693A233D5F9}" destId="{2F89B69F-8BC5-4D24-9FCF-FFFF8B7389D4}" srcOrd="1" destOrd="0" parTransId="{E631A696-F0B9-4107-AA5D-F3CC449B946B}" sibTransId="{64518CEB-9CD3-48B4-BA03-40098E21D5E3}"/>
    <dgm:cxn modelId="{19FDFC2F-DE5C-4DC8-847A-0B172941AE47}" type="presOf" srcId="{A0211BD7-1D53-41DD-959F-B4FB56F9DE1A}" destId="{A3451D52-38C4-46C1-AFA4-E749C78C42ED}" srcOrd="0" destOrd="0" presId="urn:microsoft.com/office/officeart/2005/8/layout/bProcess2"/>
    <dgm:cxn modelId="{F8086331-AA2C-4A90-A66E-3222D0959A10}" type="presOf" srcId="{714921E1-919C-43AE-A721-E73108735852}" destId="{DE9CFBAE-4AFE-4558-B5F6-C02E8356272D}" srcOrd="0" destOrd="0" presId="urn:microsoft.com/office/officeart/2005/8/layout/bProcess2"/>
    <dgm:cxn modelId="{A843E14A-4D73-4080-A8D5-06BA98D94ACA}" type="presOf" srcId="{4438A327-0EAC-41B8-9856-7693A233D5F9}" destId="{AC360F7D-5554-4953-A613-322CD56C3ACB}" srcOrd="0" destOrd="0" presId="urn:microsoft.com/office/officeart/2005/8/layout/bProcess2"/>
    <dgm:cxn modelId="{3B3C0A6D-780E-459B-9ECB-D3D916855E08}" type="presOf" srcId="{64518CEB-9CD3-48B4-BA03-40098E21D5E3}" destId="{A69026D6-47B0-4ACD-AC55-F994B04E3848}" srcOrd="0" destOrd="0" presId="urn:microsoft.com/office/officeart/2005/8/layout/bProcess2"/>
    <dgm:cxn modelId="{5780E46F-ED63-4CAC-A5A6-46F38691A56F}" srcId="{4438A327-0EAC-41B8-9856-7693A233D5F9}" destId="{2691AD61-7710-447C-9446-49489A82B3FC}" srcOrd="3" destOrd="0" parTransId="{27948E69-2779-4A5B-9B44-770AFC3B6B99}" sibTransId="{DC0BF2D4-9C77-4AC4-8670-208BA5234A75}"/>
    <dgm:cxn modelId="{FBA75252-2460-493E-B41B-7170B33F77E1}" srcId="{4438A327-0EAC-41B8-9856-7693A233D5F9}" destId="{29605D30-A976-495F-8511-848319E7970D}" srcOrd="2" destOrd="0" parTransId="{9DAB6F5F-4D1E-418A-8F42-6D18DA90769F}" sibTransId="{8C719EA3-4674-481B-AF8B-EDCBE6CCDB83}"/>
    <dgm:cxn modelId="{CCA92E54-0D16-476B-91A5-82586A6B8049}" srcId="{4438A327-0EAC-41B8-9856-7693A233D5F9}" destId="{714921E1-919C-43AE-A721-E73108735852}" srcOrd="6" destOrd="0" parTransId="{A896FD38-574B-48F9-B9A1-D19217C1A97F}" sibTransId="{4C69E9C5-A8D7-4154-B711-CB90CF645AEB}"/>
    <dgm:cxn modelId="{ABD74B7C-8FC9-41F4-8025-C38A457EDF99}" type="presOf" srcId="{D8182660-7B2A-414A-AC17-40256312F79B}" destId="{4A10002B-2F09-41A5-9E48-CB5B396C65EC}" srcOrd="0" destOrd="0" presId="urn:microsoft.com/office/officeart/2005/8/layout/bProcess2"/>
    <dgm:cxn modelId="{B8BE7187-8620-4183-A98D-D4AC8F7E35EA}" type="presOf" srcId="{33B37C90-A4A8-4EB6-8F6C-D22BFA8488E0}" destId="{7E06088F-255C-4460-BACB-4EB7EBA5C65C}" srcOrd="0" destOrd="0" presId="urn:microsoft.com/office/officeart/2005/8/layout/bProcess2"/>
    <dgm:cxn modelId="{DDDF008E-28A5-4C10-8AAC-3459C5C92BDE}" type="presOf" srcId="{8C719EA3-4674-481B-AF8B-EDCBE6CCDB83}" destId="{8C9AE789-7FFB-454A-BC5A-F0867D73D625}" srcOrd="0" destOrd="0" presId="urn:microsoft.com/office/officeart/2005/8/layout/bProcess2"/>
    <dgm:cxn modelId="{77BAF9BE-DD19-4FBA-AEFD-58DBDB1D411C}" type="presOf" srcId="{7AD63B0D-0341-4249-B4C3-A90BE3DACC30}" destId="{EDD77FEE-A338-4BC1-B143-5042C5E308DA}" srcOrd="0" destOrd="0" presId="urn:microsoft.com/office/officeart/2005/8/layout/bProcess2"/>
    <dgm:cxn modelId="{5D8AC0D7-0F64-40CB-9BFD-8CB9970FBC4D}" srcId="{4438A327-0EAC-41B8-9856-7693A233D5F9}" destId="{D8182660-7B2A-414A-AC17-40256312F79B}" srcOrd="4" destOrd="0" parTransId="{739BB539-38D0-4B98-94F3-7C338DC705E4}" sibTransId="{4076DA27-E710-4813-A24C-23E80350749D}"/>
    <dgm:cxn modelId="{F9A544DC-1227-465D-BF10-3CADF3C75790}" type="presOf" srcId="{DC0BF2D4-9C77-4AC4-8670-208BA5234A75}" destId="{26268508-5452-4186-A2B7-1BB1376F7225}" srcOrd="0" destOrd="0" presId="urn:microsoft.com/office/officeart/2005/8/layout/bProcess2"/>
    <dgm:cxn modelId="{C16EF5DF-7E48-4308-A237-FFA3F4795019}" type="presOf" srcId="{5058FEF6-2B10-4DF0-8FF6-45FF73FDE31A}" destId="{ACC68C24-98D8-48F6-9C70-F55B885283FE}" srcOrd="0" destOrd="0" presId="urn:microsoft.com/office/officeart/2005/8/layout/bProcess2"/>
    <dgm:cxn modelId="{82B555EE-5381-43FD-A1D0-813239445F8C}" type="presOf" srcId="{4C69E9C5-A8D7-4154-B711-CB90CF645AEB}" destId="{2FAB3550-A7A4-4ECB-BD98-F8A958DB3A8D}" srcOrd="0" destOrd="0" presId="urn:microsoft.com/office/officeart/2005/8/layout/bProcess2"/>
    <dgm:cxn modelId="{D14837F9-0486-4AFE-B34A-9ED107FA0C8E}" type="presOf" srcId="{2F89B69F-8BC5-4D24-9FCF-FFFF8B7389D4}" destId="{196663F2-35EA-4580-A77D-A48C549A91BD}" srcOrd="0" destOrd="0" presId="urn:microsoft.com/office/officeart/2005/8/layout/bProcess2"/>
    <dgm:cxn modelId="{8E20E554-4B02-4BBC-ADE3-31F19B1114EB}" type="presParOf" srcId="{AC360F7D-5554-4953-A613-322CD56C3ACB}" destId="{5A1A2FF6-1193-4288-B465-700A74448104}" srcOrd="0" destOrd="0" presId="urn:microsoft.com/office/officeart/2005/8/layout/bProcess2"/>
    <dgm:cxn modelId="{85A2BF37-D638-476B-AF94-0B8AA5FBFDD6}" type="presParOf" srcId="{AC360F7D-5554-4953-A613-322CD56C3ACB}" destId="{EDD77FEE-A338-4BC1-B143-5042C5E308DA}" srcOrd="1" destOrd="0" presId="urn:microsoft.com/office/officeart/2005/8/layout/bProcess2"/>
    <dgm:cxn modelId="{187ED03F-B645-4C55-A6F2-73E5F7BD2309}" type="presParOf" srcId="{AC360F7D-5554-4953-A613-322CD56C3ACB}" destId="{97B1036B-357F-4A18-8114-0F77CB94A479}" srcOrd="2" destOrd="0" presId="urn:microsoft.com/office/officeart/2005/8/layout/bProcess2"/>
    <dgm:cxn modelId="{61B513CB-5790-4D39-8A0D-8BFB51B651D7}" type="presParOf" srcId="{97B1036B-357F-4A18-8114-0F77CB94A479}" destId="{B7C890F9-F922-4E31-853C-74FF4EACBA28}" srcOrd="0" destOrd="0" presId="urn:microsoft.com/office/officeart/2005/8/layout/bProcess2"/>
    <dgm:cxn modelId="{79A57F46-4FFB-480D-BF9C-6FB8B8CD2BC2}" type="presParOf" srcId="{97B1036B-357F-4A18-8114-0F77CB94A479}" destId="{196663F2-35EA-4580-A77D-A48C549A91BD}" srcOrd="1" destOrd="0" presId="urn:microsoft.com/office/officeart/2005/8/layout/bProcess2"/>
    <dgm:cxn modelId="{A0489ED9-C62D-4D00-94F8-E24C164EFC2F}" type="presParOf" srcId="{AC360F7D-5554-4953-A613-322CD56C3ACB}" destId="{A69026D6-47B0-4ACD-AC55-F994B04E3848}" srcOrd="3" destOrd="0" presId="urn:microsoft.com/office/officeart/2005/8/layout/bProcess2"/>
    <dgm:cxn modelId="{51671EFA-5725-4E2A-8C69-0FD231BCE665}" type="presParOf" srcId="{AC360F7D-5554-4953-A613-322CD56C3ACB}" destId="{6764DDE0-FC19-4061-A284-1221F26483E1}" srcOrd="4" destOrd="0" presId="urn:microsoft.com/office/officeart/2005/8/layout/bProcess2"/>
    <dgm:cxn modelId="{1D9B4C39-E597-4709-8595-DF3086DFF435}" type="presParOf" srcId="{6764DDE0-FC19-4061-A284-1221F26483E1}" destId="{F19AE3E5-8B8C-429A-AAA6-0FAF8162FA44}" srcOrd="0" destOrd="0" presId="urn:microsoft.com/office/officeart/2005/8/layout/bProcess2"/>
    <dgm:cxn modelId="{AAC0E076-3056-409A-8F78-93E82AE32370}" type="presParOf" srcId="{6764DDE0-FC19-4061-A284-1221F26483E1}" destId="{CDA733A9-D381-4771-89F4-301D897916EE}" srcOrd="1" destOrd="0" presId="urn:microsoft.com/office/officeart/2005/8/layout/bProcess2"/>
    <dgm:cxn modelId="{DB7BBED2-74CC-4F48-86D3-472287250C39}" type="presParOf" srcId="{AC360F7D-5554-4953-A613-322CD56C3ACB}" destId="{8C9AE789-7FFB-454A-BC5A-F0867D73D625}" srcOrd="5" destOrd="0" presId="urn:microsoft.com/office/officeart/2005/8/layout/bProcess2"/>
    <dgm:cxn modelId="{2B862EEE-3741-40C3-B1EC-390E3E38D914}" type="presParOf" srcId="{AC360F7D-5554-4953-A613-322CD56C3ACB}" destId="{F4B60EEF-71F8-41F2-A57F-E9E4F0A14FDC}" srcOrd="6" destOrd="0" presId="urn:microsoft.com/office/officeart/2005/8/layout/bProcess2"/>
    <dgm:cxn modelId="{86CC2C19-AE62-462C-AA28-3C5FF1A76450}" type="presParOf" srcId="{F4B60EEF-71F8-41F2-A57F-E9E4F0A14FDC}" destId="{F958294A-73FE-4B85-AB72-912A1FEDC53A}" srcOrd="0" destOrd="0" presId="urn:microsoft.com/office/officeart/2005/8/layout/bProcess2"/>
    <dgm:cxn modelId="{FD62E5C4-026B-4DFF-927F-397243A031A1}" type="presParOf" srcId="{F4B60EEF-71F8-41F2-A57F-E9E4F0A14FDC}" destId="{1FDF419E-0D95-4C4F-8E3A-3807106CED70}" srcOrd="1" destOrd="0" presId="urn:microsoft.com/office/officeart/2005/8/layout/bProcess2"/>
    <dgm:cxn modelId="{C5A39FBA-C4A0-48AA-98B9-A8AD0FED4EE0}" type="presParOf" srcId="{AC360F7D-5554-4953-A613-322CD56C3ACB}" destId="{26268508-5452-4186-A2B7-1BB1376F7225}" srcOrd="7" destOrd="0" presId="urn:microsoft.com/office/officeart/2005/8/layout/bProcess2"/>
    <dgm:cxn modelId="{6B9B643B-21B7-4735-BAAA-51DBE70F7DB2}" type="presParOf" srcId="{AC360F7D-5554-4953-A613-322CD56C3ACB}" destId="{FCD63D8D-C280-4CE3-AA13-15F5EAEE559A}" srcOrd="8" destOrd="0" presId="urn:microsoft.com/office/officeart/2005/8/layout/bProcess2"/>
    <dgm:cxn modelId="{B001A470-3CDE-4FFF-ADB3-6226D9EF9FCC}" type="presParOf" srcId="{FCD63D8D-C280-4CE3-AA13-15F5EAEE559A}" destId="{D97A9084-CB49-4CAB-A23A-654F5FAB7239}" srcOrd="0" destOrd="0" presId="urn:microsoft.com/office/officeart/2005/8/layout/bProcess2"/>
    <dgm:cxn modelId="{36D81546-FBED-46EF-9EF0-DC6692ACE0EA}" type="presParOf" srcId="{FCD63D8D-C280-4CE3-AA13-15F5EAEE559A}" destId="{4A10002B-2F09-41A5-9E48-CB5B396C65EC}" srcOrd="1" destOrd="0" presId="urn:microsoft.com/office/officeart/2005/8/layout/bProcess2"/>
    <dgm:cxn modelId="{B99C406D-7DF3-4813-9720-FC030131416D}" type="presParOf" srcId="{AC360F7D-5554-4953-A613-322CD56C3ACB}" destId="{1CAD2F79-0A02-4DC4-92EC-607F86F4B370}" srcOrd="9" destOrd="0" presId="urn:microsoft.com/office/officeart/2005/8/layout/bProcess2"/>
    <dgm:cxn modelId="{05C77634-5B2E-4460-997C-845213FA9D05}" type="presParOf" srcId="{AC360F7D-5554-4953-A613-322CD56C3ACB}" destId="{63C0BEC0-1AE6-4A9E-A938-4C84CD648784}" srcOrd="10" destOrd="0" presId="urn:microsoft.com/office/officeart/2005/8/layout/bProcess2"/>
    <dgm:cxn modelId="{0BF6825D-F245-4088-9E2E-C1EF39FA7F5A}" type="presParOf" srcId="{63C0BEC0-1AE6-4A9E-A938-4C84CD648784}" destId="{09730E2C-BEAB-48D4-A34B-81921107643B}" srcOrd="0" destOrd="0" presId="urn:microsoft.com/office/officeart/2005/8/layout/bProcess2"/>
    <dgm:cxn modelId="{2636BA1A-D25B-4767-84C0-D85467D41572}" type="presParOf" srcId="{63C0BEC0-1AE6-4A9E-A938-4C84CD648784}" destId="{7E06088F-255C-4460-BACB-4EB7EBA5C65C}" srcOrd="1" destOrd="0" presId="urn:microsoft.com/office/officeart/2005/8/layout/bProcess2"/>
    <dgm:cxn modelId="{40C0101E-3480-4779-BFD0-A72EFF879389}" type="presParOf" srcId="{AC360F7D-5554-4953-A613-322CD56C3ACB}" destId="{A3451D52-38C4-46C1-AFA4-E749C78C42ED}" srcOrd="11" destOrd="0" presId="urn:microsoft.com/office/officeart/2005/8/layout/bProcess2"/>
    <dgm:cxn modelId="{D3389B92-4C08-4FA0-9C86-AE7A95E92272}" type="presParOf" srcId="{AC360F7D-5554-4953-A613-322CD56C3ACB}" destId="{D3EBC898-122D-4F8C-AE82-E70647804A7F}" srcOrd="12" destOrd="0" presId="urn:microsoft.com/office/officeart/2005/8/layout/bProcess2"/>
    <dgm:cxn modelId="{3F77E890-D311-4E65-8FA2-49B5590D1B58}" type="presParOf" srcId="{D3EBC898-122D-4F8C-AE82-E70647804A7F}" destId="{E04C7EA8-119B-48E7-BEE9-F86A3940FA3A}" srcOrd="0" destOrd="0" presId="urn:microsoft.com/office/officeart/2005/8/layout/bProcess2"/>
    <dgm:cxn modelId="{BC21C825-E055-4272-A5E4-C4A29F1225AF}" type="presParOf" srcId="{D3EBC898-122D-4F8C-AE82-E70647804A7F}" destId="{DE9CFBAE-4AFE-4558-B5F6-C02E8356272D}" srcOrd="1" destOrd="0" presId="urn:microsoft.com/office/officeart/2005/8/layout/bProcess2"/>
    <dgm:cxn modelId="{BCE08675-01C0-4E9B-9001-6FFA26F9ADB8}" type="presParOf" srcId="{AC360F7D-5554-4953-A613-322CD56C3ACB}" destId="{2FAB3550-A7A4-4ECB-BD98-F8A958DB3A8D}" srcOrd="13" destOrd="0" presId="urn:microsoft.com/office/officeart/2005/8/layout/bProcess2"/>
    <dgm:cxn modelId="{07C38E93-39DB-45DC-9F64-62E61B3F0BA9}" type="presParOf" srcId="{AC360F7D-5554-4953-A613-322CD56C3ACB}" destId="{ACC68C24-98D8-48F6-9C70-F55B885283FE}" srcOrd="1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10EB2-0821-4F60-9AAB-70041C770045}">
      <dsp:nvSpPr>
        <dsp:cNvPr id="0" name=""/>
        <dsp:cNvSpPr/>
      </dsp:nvSpPr>
      <dsp:spPr>
        <a:xfrm>
          <a:off x="14521" y="900430"/>
          <a:ext cx="2789263" cy="277183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Metodología Mixta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rial" panose="020B0604020202020204" pitchFamily="34" charset="0"/>
              <a:cs typeface="Arial" panose="020B0604020202020204" pitchFamily="34" charset="0"/>
            </a:rPr>
            <a:t>Diseño de investigación exploratoria secuencial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705" y="981614"/>
        <a:ext cx="2626895" cy="2609462"/>
      </dsp:txXfrm>
    </dsp:sp>
    <dsp:sp modelId="{EF1D3C42-7150-473E-9F3A-F96E7634E22A}">
      <dsp:nvSpPr>
        <dsp:cNvPr id="0" name=""/>
        <dsp:cNvSpPr/>
      </dsp:nvSpPr>
      <dsp:spPr>
        <a:xfrm>
          <a:off x="3082711" y="1940476"/>
          <a:ext cx="591323" cy="6917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3082711" y="2078823"/>
        <a:ext cx="413926" cy="415043"/>
      </dsp:txXfrm>
    </dsp:sp>
    <dsp:sp modelId="{EAC73F3E-DFC0-4776-A643-D93185F0BE6A}">
      <dsp:nvSpPr>
        <dsp:cNvPr id="0" name=""/>
        <dsp:cNvSpPr/>
      </dsp:nvSpPr>
      <dsp:spPr>
        <a:xfrm>
          <a:off x="3919491" y="900430"/>
          <a:ext cx="2789263" cy="27718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Fase Cuantitativa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Diseño no experimental y transversal</a:t>
          </a:r>
          <a:endParaRPr lang="en-US" sz="2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000675" y="981614"/>
        <a:ext cx="2626895" cy="2609462"/>
      </dsp:txXfrm>
    </dsp:sp>
    <dsp:sp modelId="{6F369653-65AF-4B58-83DC-29896C1241B3}">
      <dsp:nvSpPr>
        <dsp:cNvPr id="0" name=""/>
        <dsp:cNvSpPr/>
      </dsp:nvSpPr>
      <dsp:spPr>
        <a:xfrm>
          <a:off x="6987681" y="1940476"/>
          <a:ext cx="591323" cy="6917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987681" y="2078823"/>
        <a:ext cx="413926" cy="415043"/>
      </dsp:txXfrm>
    </dsp:sp>
    <dsp:sp modelId="{ACBE77CF-74CC-4A86-A4DB-F59C7D51BFBB}">
      <dsp:nvSpPr>
        <dsp:cNvPr id="0" name=""/>
        <dsp:cNvSpPr/>
      </dsp:nvSpPr>
      <dsp:spPr>
        <a:xfrm>
          <a:off x="7824460" y="900430"/>
          <a:ext cx="2789263" cy="27718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Fase Cualitativa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Diseño Fenomenológico</a:t>
          </a:r>
          <a:endParaRPr lang="en-US" sz="2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7905644" y="981614"/>
        <a:ext cx="2626895" cy="2609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B9812-D31F-404A-BB31-CE937B2164DE}">
      <dsp:nvSpPr>
        <dsp:cNvPr id="0" name=""/>
        <dsp:cNvSpPr/>
      </dsp:nvSpPr>
      <dsp:spPr>
        <a:xfrm>
          <a:off x="0" y="38783"/>
          <a:ext cx="4840327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Adolescentes</a:t>
          </a: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8783"/>
        <a:ext cx="4840327" cy="835200"/>
      </dsp:txXfrm>
    </dsp:sp>
    <dsp:sp modelId="{F1695636-9629-476E-A2B5-77D18FF775E9}">
      <dsp:nvSpPr>
        <dsp:cNvPr id="0" name=""/>
        <dsp:cNvSpPr/>
      </dsp:nvSpPr>
      <dsp:spPr>
        <a:xfrm>
          <a:off x="50" y="846805"/>
          <a:ext cx="4840327" cy="37414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Edad: 12-14 años</a:t>
          </a: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Público real y Público potencial de la Casa de Cultura de Plaza de la Revolución</a:t>
          </a: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Voluntariedad</a:t>
          </a: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" y="846805"/>
        <a:ext cx="4840327" cy="3741435"/>
      </dsp:txXfrm>
    </dsp:sp>
    <dsp:sp modelId="{5753288E-580A-4BC0-80B5-374466F1E78C}">
      <dsp:nvSpPr>
        <dsp:cNvPr id="0" name=""/>
        <dsp:cNvSpPr/>
      </dsp:nvSpPr>
      <dsp:spPr>
        <a:xfrm>
          <a:off x="5518024" y="11605"/>
          <a:ext cx="4840327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Informantes Claves</a:t>
          </a: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18024" y="11605"/>
        <a:ext cx="4840327" cy="835200"/>
      </dsp:txXfrm>
    </dsp:sp>
    <dsp:sp modelId="{C84906D1-5E1E-4C44-B5DC-6FA25E1A4CC8}">
      <dsp:nvSpPr>
        <dsp:cNvPr id="0" name=""/>
        <dsp:cNvSpPr/>
      </dsp:nvSpPr>
      <dsp:spPr>
        <a:xfrm>
          <a:off x="5518072" y="849986"/>
          <a:ext cx="4840327" cy="37414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Promotor cultural de la Casa de Cultura de Plaza de la Revolución</a:t>
          </a: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Voluntariedad</a:t>
          </a:r>
          <a:endParaRPr lang="en-US" sz="2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18072" y="849986"/>
        <a:ext cx="4840327" cy="37414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32B7B-E196-4363-B5D5-F48362E67139}">
      <dsp:nvSpPr>
        <dsp:cNvPr id="0" name=""/>
        <dsp:cNvSpPr/>
      </dsp:nvSpPr>
      <dsp:spPr>
        <a:xfrm>
          <a:off x="2557663" y="1972"/>
          <a:ext cx="2407307" cy="1203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Participación Cultural</a:t>
          </a:r>
          <a:endParaRPr lang="en-US" sz="3300" kern="1200" dirty="0"/>
        </a:p>
      </dsp:txBody>
      <dsp:txXfrm>
        <a:off x="2592917" y="37226"/>
        <a:ext cx="2336799" cy="1133145"/>
      </dsp:txXfrm>
    </dsp:sp>
    <dsp:sp modelId="{FB76F8DF-B7B8-4876-A686-62CB4F403586}">
      <dsp:nvSpPr>
        <dsp:cNvPr id="0" name=""/>
        <dsp:cNvSpPr/>
      </dsp:nvSpPr>
      <dsp:spPr>
        <a:xfrm>
          <a:off x="2798394" y="1205626"/>
          <a:ext cx="240730" cy="763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3393"/>
              </a:lnTo>
              <a:lnTo>
                <a:pt x="240730" y="763393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C191F-995A-4A62-B66A-7AE82D5BE871}">
      <dsp:nvSpPr>
        <dsp:cNvPr id="0" name=""/>
        <dsp:cNvSpPr/>
      </dsp:nvSpPr>
      <dsp:spPr>
        <a:xfrm>
          <a:off x="3039125" y="1506539"/>
          <a:ext cx="1642207" cy="9249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Formas de participación cultural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6216" y="1533630"/>
        <a:ext cx="1588025" cy="870777"/>
      </dsp:txXfrm>
    </dsp:sp>
    <dsp:sp modelId="{0A72105E-55BF-415C-9220-DB8C1A74F33E}">
      <dsp:nvSpPr>
        <dsp:cNvPr id="0" name=""/>
        <dsp:cNvSpPr/>
      </dsp:nvSpPr>
      <dsp:spPr>
        <a:xfrm>
          <a:off x="2798394" y="1205626"/>
          <a:ext cx="240730" cy="1983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910"/>
              </a:lnTo>
              <a:lnTo>
                <a:pt x="240730" y="198391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E39F5-95C2-4F8D-BAB2-B80197E3948C}">
      <dsp:nvSpPr>
        <dsp:cNvPr id="0" name=""/>
        <dsp:cNvSpPr/>
      </dsp:nvSpPr>
      <dsp:spPr>
        <a:xfrm>
          <a:off x="3039125" y="2732412"/>
          <a:ext cx="1737633" cy="914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Niveles de participación cultural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5902" y="2759189"/>
        <a:ext cx="1684079" cy="860693"/>
      </dsp:txXfrm>
    </dsp:sp>
    <dsp:sp modelId="{3EE9C54F-99B0-40B9-AF70-BBD9D883FF0C}">
      <dsp:nvSpPr>
        <dsp:cNvPr id="0" name=""/>
        <dsp:cNvSpPr/>
      </dsp:nvSpPr>
      <dsp:spPr>
        <a:xfrm>
          <a:off x="2798394" y="1205626"/>
          <a:ext cx="240730" cy="3126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6406"/>
              </a:lnTo>
              <a:lnTo>
                <a:pt x="240730" y="3126406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59E9E-05E2-4652-AD24-3B40ECEEAE8D}">
      <dsp:nvSpPr>
        <dsp:cNvPr id="0" name=""/>
        <dsp:cNvSpPr/>
      </dsp:nvSpPr>
      <dsp:spPr>
        <a:xfrm>
          <a:off x="3039125" y="3947573"/>
          <a:ext cx="1911190" cy="768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Espacios de participación cultural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1646" y="3970094"/>
        <a:ext cx="1866148" cy="723876"/>
      </dsp:txXfrm>
    </dsp:sp>
    <dsp:sp modelId="{C7DF4572-616F-4FCC-985A-FA46DA561316}">
      <dsp:nvSpPr>
        <dsp:cNvPr id="0" name=""/>
        <dsp:cNvSpPr/>
      </dsp:nvSpPr>
      <dsp:spPr>
        <a:xfrm>
          <a:off x="5566798" y="1972"/>
          <a:ext cx="2407307" cy="1203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Consumo Cultural</a:t>
          </a:r>
          <a:endParaRPr lang="en-US" sz="3300" kern="1200" dirty="0"/>
        </a:p>
      </dsp:txBody>
      <dsp:txXfrm>
        <a:off x="5602052" y="37226"/>
        <a:ext cx="2336799" cy="1133145"/>
      </dsp:txXfrm>
    </dsp:sp>
    <dsp:sp modelId="{C71C8D1F-A914-4CDB-BBC0-EEC4694FD9E4}">
      <dsp:nvSpPr>
        <dsp:cNvPr id="0" name=""/>
        <dsp:cNvSpPr/>
      </dsp:nvSpPr>
      <dsp:spPr>
        <a:xfrm>
          <a:off x="5807529" y="1205626"/>
          <a:ext cx="240730" cy="584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759"/>
              </a:lnTo>
              <a:lnTo>
                <a:pt x="240730" y="584759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3B292-30D7-472F-A883-49F672580D1E}">
      <dsp:nvSpPr>
        <dsp:cNvPr id="0" name=""/>
        <dsp:cNvSpPr/>
      </dsp:nvSpPr>
      <dsp:spPr>
        <a:xfrm>
          <a:off x="6048260" y="1506539"/>
          <a:ext cx="2088580" cy="567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Prácticas de consumo cultural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64887" y="1523166"/>
        <a:ext cx="2055326" cy="534437"/>
      </dsp:txXfrm>
    </dsp:sp>
    <dsp:sp modelId="{3CBDE154-1BE8-45A3-B625-03228B92F8AC}">
      <dsp:nvSpPr>
        <dsp:cNvPr id="0" name=""/>
        <dsp:cNvSpPr/>
      </dsp:nvSpPr>
      <dsp:spPr>
        <a:xfrm>
          <a:off x="5807529" y="1205626"/>
          <a:ext cx="240730" cy="1528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95"/>
              </a:lnTo>
              <a:lnTo>
                <a:pt x="240730" y="1528995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634C0-C190-4E61-893A-02184DCD967B}">
      <dsp:nvSpPr>
        <dsp:cNvPr id="0" name=""/>
        <dsp:cNvSpPr/>
      </dsp:nvSpPr>
      <dsp:spPr>
        <a:xfrm>
          <a:off x="6048260" y="2375144"/>
          <a:ext cx="1754368" cy="718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Intereses de consumo cultural 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069317" y="2396201"/>
        <a:ext cx="1712254" cy="676840"/>
      </dsp:txXfrm>
    </dsp:sp>
    <dsp:sp modelId="{65A36F79-D463-45F5-974A-ED1987124EA7}">
      <dsp:nvSpPr>
        <dsp:cNvPr id="0" name=""/>
        <dsp:cNvSpPr/>
      </dsp:nvSpPr>
      <dsp:spPr>
        <a:xfrm>
          <a:off x="5807529" y="1205626"/>
          <a:ext cx="240730" cy="2727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407"/>
              </a:lnTo>
              <a:lnTo>
                <a:pt x="240730" y="2727407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22DC5-A913-4588-9D75-5CF1FD76929D}">
      <dsp:nvSpPr>
        <dsp:cNvPr id="0" name=""/>
        <dsp:cNvSpPr/>
      </dsp:nvSpPr>
      <dsp:spPr>
        <a:xfrm>
          <a:off x="6048260" y="3395012"/>
          <a:ext cx="1668206" cy="1076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Instituciones culturales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79776" y="3426528"/>
        <a:ext cx="1605174" cy="10130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A2FF6-1193-4288-B465-700A74448104}">
      <dsp:nvSpPr>
        <dsp:cNvPr id="0" name=""/>
        <dsp:cNvSpPr/>
      </dsp:nvSpPr>
      <dsp:spPr>
        <a:xfrm>
          <a:off x="202493" y="15147"/>
          <a:ext cx="2129697" cy="20568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Fase 1: Aplicación del diseño cuantitativo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4380" y="316362"/>
        <a:ext cx="1505923" cy="1454396"/>
      </dsp:txXfrm>
    </dsp:sp>
    <dsp:sp modelId="{EDD77FEE-A338-4BC1-B143-5042C5E308DA}">
      <dsp:nvSpPr>
        <dsp:cNvPr id="0" name=""/>
        <dsp:cNvSpPr/>
      </dsp:nvSpPr>
      <dsp:spPr>
        <a:xfrm rot="10961941">
          <a:off x="914172" y="2213402"/>
          <a:ext cx="581771" cy="3027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663F2-35EA-4580-A77D-A48C549A91BD}">
      <dsp:nvSpPr>
        <dsp:cNvPr id="0" name=""/>
        <dsp:cNvSpPr/>
      </dsp:nvSpPr>
      <dsp:spPr>
        <a:xfrm>
          <a:off x="164349" y="2640779"/>
          <a:ext cx="1972547" cy="1757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Paquete estadístico para las Ciencias Sociales SPSS</a:t>
          </a:r>
          <a:endParaRPr lang="en-US" sz="20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53222" y="2898152"/>
        <a:ext cx="1394801" cy="1242704"/>
      </dsp:txXfrm>
    </dsp:sp>
    <dsp:sp modelId="{A69026D6-47B0-4ACD-AC55-F994B04E3848}">
      <dsp:nvSpPr>
        <dsp:cNvPr id="0" name=""/>
        <dsp:cNvSpPr/>
      </dsp:nvSpPr>
      <dsp:spPr>
        <a:xfrm rot="5458620">
          <a:off x="2368783" y="3393850"/>
          <a:ext cx="581771" cy="3027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733A9-D381-4771-89F4-301D897916EE}">
      <dsp:nvSpPr>
        <dsp:cNvPr id="0" name=""/>
        <dsp:cNvSpPr/>
      </dsp:nvSpPr>
      <dsp:spPr>
        <a:xfrm>
          <a:off x="3165264" y="3012783"/>
          <a:ext cx="1555934" cy="11086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Excel</a:t>
          </a:r>
          <a:endParaRPr lang="en-US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3125" y="3175147"/>
        <a:ext cx="1100212" cy="783961"/>
      </dsp:txXfrm>
    </dsp:sp>
    <dsp:sp modelId="{8C9AE789-7FFB-454A-BC5A-F0867D73D625}">
      <dsp:nvSpPr>
        <dsp:cNvPr id="0" name=""/>
        <dsp:cNvSpPr/>
      </dsp:nvSpPr>
      <dsp:spPr>
        <a:xfrm rot="55825">
          <a:off x="3668108" y="2445163"/>
          <a:ext cx="581771" cy="3027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F419E-0D95-4C4F-8E3A-3807106CED70}">
      <dsp:nvSpPr>
        <dsp:cNvPr id="0" name=""/>
        <dsp:cNvSpPr/>
      </dsp:nvSpPr>
      <dsp:spPr>
        <a:xfrm>
          <a:off x="3081907" y="585326"/>
          <a:ext cx="1793316" cy="1612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Fase 2: Aplicación y análisis del diseño cualitativo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44532" y="821424"/>
        <a:ext cx="1268066" cy="1139982"/>
      </dsp:txXfrm>
    </dsp:sp>
    <dsp:sp modelId="{26268508-5452-4186-A2B7-1BB1376F7225}">
      <dsp:nvSpPr>
        <dsp:cNvPr id="0" name=""/>
        <dsp:cNvSpPr/>
      </dsp:nvSpPr>
      <dsp:spPr>
        <a:xfrm rot="5481403">
          <a:off x="5002080" y="1271157"/>
          <a:ext cx="581771" cy="3027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0002B-2F09-41A5-9E48-CB5B396C65EC}">
      <dsp:nvSpPr>
        <dsp:cNvPr id="0" name=""/>
        <dsp:cNvSpPr/>
      </dsp:nvSpPr>
      <dsp:spPr>
        <a:xfrm>
          <a:off x="5693347" y="897550"/>
          <a:ext cx="1677713" cy="11086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Análisis de contenido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042" y="1059914"/>
        <a:ext cx="1186323" cy="783961"/>
      </dsp:txXfrm>
    </dsp:sp>
    <dsp:sp modelId="{1CAD2F79-0A02-4DC4-92EC-607F86F4B370}">
      <dsp:nvSpPr>
        <dsp:cNvPr id="0" name=""/>
        <dsp:cNvSpPr/>
      </dsp:nvSpPr>
      <dsp:spPr>
        <a:xfrm rot="10800000">
          <a:off x="6241319" y="2245193"/>
          <a:ext cx="581771" cy="3027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6088F-255C-4460-BACB-4EB7EBA5C65C}">
      <dsp:nvSpPr>
        <dsp:cNvPr id="0" name=""/>
        <dsp:cNvSpPr/>
      </dsp:nvSpPr>
      <dsp:spPr>
        <a:xfrm>
          <a:off x="5670991" y="2769786"/>
          <a:ext cx="1722426" cy="1594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 panose="020B0604020202020204" pitchFamily="34" charset="0"/>
              <a:cs typeface="Arial" panose="020B0604020202020204" pitchFamily="34" charset="0"/>
            </a:rPr>
            <a:t>Fase 3: Análisis integrador de los resultados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3234" y="3003322"/>
        <a:ext cx="1217940" cy="1127611"/>
      </dsp:txXfrm>
    </dsp:sp>
    <dsp:sp modelId="{A3451D52-38C4-46C1-AFA4-E749C78C42ED}">
      <dsp:nvSpPr>
        <dsp:cNvPr id="0" name=""/>
        <dsp:cNvSpPr/>
      </dsp:nvSpPr>
      <dsp:spPr>
        <a:xfrm rot="5400000">
          <a:off x="7618828" y="3415739"/>
          <a:ext cx="581771" cy="3027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CFBAE-4AFE-4558-B5F6-C02E8356272D}">
      <dsp:nvSpPr>
        <dsp:cNvPr id="0" name=""/>
        <dsp:cNvSpPr/>
      </dsp:nvSpPr>
      <dsp:spPr>
        <a:xfrm>
          <a:off x="8408871" y="3012783"/>
          <a:ext cx="1975751" cy="11086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Arial" panose="020B0604020202020204" pitchFamily="34" charset="0"/>
              <a:cs typeface="Arial" panose="020B0604020202020204" pitchFamily="34" charset="0"/>
            </a:rPr>
            <a:t>Producción de resultados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98213" y="3175147"/>
        <a:ext cx="1397067" cy="783961"/>
      </dsp:txXfrm>
    </dsp:sp>
    <dsp:sp modelId="{2FAB3550-A7A4-4ECB-BD98-F8A958DB3A8D}">
      <dsp:nvSpPr>
        <dsp:cNvPr id="0" name=""/>
        <dsp:cNvSpPr/>
      </dsp:nvSpPr>
      <dsp:spPr>
        <a:xfrm>
          <a:off x="9105861" y="2423561"/>
          <a:ext cx="581771" cy="3027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68C24-98D8-48F6-9C70-F55B885283FE}">
      <dsp:nvSpPr>
        <dsp:cNvPr id="0" name=""/>
        <dsp:cNvSpPr/>
      </dsp:nvSpPr>
      <dsp:spPr>
        <a:xfrm>
          <a:off x="8224519" y="350815"/>
          <a:ext cx="2344454" cy="1803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Triangulación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67856" y="614923"/>
        <a:ext cx="1657780" cy="1275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0.00774</cdr:x>
      <cdr:y>0.03525</cdr:y>
    </cdr:from>
    <cdr:to>
      <cdr:x>0.10654</cdr:x>
      <cdr:y>0.1088</cdr:y>
    </cdr:to>
    <cdr:sp macro="" textlink="">
      <cdr:nvSpPr>
        <cdr:cNvPr id="2" name="Flecha: a la derecha 1">
          <a:extLst xmlns:a="http://schemas.openxmlformats.org/drawingml/2006/main">
            <a:ext uri="{FF2B5EF4-FFF2-40B4-BE49-F238E27FC236}">
              <a16:creationId xmlns:a16="http://schemas.microsoft.com/office/drawing/2014/main" id="{D2517EBC-6EAD-0881-54F7-7A4E263D7059}"/>
            </a:ext>
          </a:extLst>
        </cdr:cNvPr>
        <cdr:cNvSpPr/>
      </cdr:nvSpPr>
      <cdr:spPr>
        <a:xfrm xmlns:a="http://schemas.openxmlformats.org/drawingml/2006/main" rot="2443485" flipV="1">
          <a:off x="81779" y="190609"/>
          <a:ext cx="1043484" cy="397744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0.10586</cdr:x>
      <cdr:y>0.78156</cdr:y>
    </cdr:from>
    <cdr:to>
      <cdr:x>0.24287</cdr:x>
      <cdr:y>0.85511</cdr:y>
    </cdr:to>
    <cdr:sp macro="" textlink="">
      <cdr:nvSpPr>
        <cdr:cNvPr id="3" name="Flecha: a la derecha 2">
          <a:extLst xmlns:a="http://schemas.openxmlformats.org/drawingml/2006/main">
            <a:ext uri="{FF2B5EF4-FFF2-40B4-BE49-F238E27FC236}">
              <a16:creationId xmlns:a16="http://schemas.microsoft.com/office/drawing/2014/main" id="{D9165DF2-143A-9805-F5BE-63739BE7B371}"/>
            </a:ext>
          </a:extLst>
        </cdr:cNvPr>
        <cdr:cNvSpPr/>
      </cdr:nvSpPr>
      <cdr:spPr>
        <a:xfrm xmlns:a="http://schemas.openxmlformats.org/drawingml/2006/main" rot="867204" flipV="1">
          <a:off x="1118095" y="4674544"/>
          <a:ext cx="1447119" cy="439928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0.11657</cdr:x>
      <cdr:y>0.67706</cdr:y>
    </cdr:from>
    <cdr:to>
      <cdr:x>0.16571</cdr:x>
      <cdr:y>0.88067</cdr:y>
    </cdr:to>
    <cdr:sp macro="" textlink="">
      <cdr:nvSpPr>
        <cdr:cNvPr id="2" name="Flecha: hacia arriba 1">
          <a:extLst xmlns:a="http://schemas.openxmlformats.org/drawingml/2006/main">
            <a:ext uri="{FF2B5EF4-FFF2-40B4-BE49-F238E27FC236}">
              <a16:creationId xmlns:a16="http://schemas.microsoft.com/office/drawing/2014/main" id="{2B04C20B-5744-28CF-A277-5426F0216FE9}"/>
            </a:ext>
          </a:extLst>
        </cdr:cNvPr>
        <cdr:cNvSpPr/>
      </cdr:nvSpPr>
      <cdr:spPr>
        <a:xfrm xmlns:a="http://schemas.openxmlformats.org/drawingml/2006/main" rot="971405">
          <a:off x="1244762" y="3297046"/>
          <a:ext cx="524656" cy="991538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0.17725</cdr:x>
      <cdr:y>0.71323</cdr:y>
    </cdr:from>
    <cdr:to>
      <cdr:x>0.22638</cdr:x>
      <cdr:y>0.88342</cdr:y>
    </cdr:to>
    <cdr:sp macro="" textlink="">
      <cdr:nvSpPr>
        <cdr:cNvPr id="3" name="Flecha: hacia arriba 2">
          <a:extLst xmlns:a="http://schemas.openxmlformats.org/drawingml/2006/main">
            <a:ext uri="{FF2B5EF4-FFF2-40B4-BE49-F238E27FC236}">
              <a16:creationId xmlns:a16="http://schemas.microsoft.com/office/drawing/2014/main" id="{2B04C20B-5744-28CF-A277-5426F0216FE9}"/>
            </a:ext>
          </a:extLst>
        </cdr:cNvPr>
        <cdr:cNvSpPr/>
      </cdr:nvSpPr>
      <cdr:spPr>
        <a:xfrm xmlns:a="http://schemas.openxmlformats.org/drawingml/2006/main" rot="615757">
          <a:off x="1892635" y="3473176"/>
          <a:ext cx="524656" cy="828785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603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5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6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5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20430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862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546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9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69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37359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95D3DA-31C2-43F3-8215-9E1C3EF132A7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B71704B-4824-40CC-B726-64D5D766A959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924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F4DD5163-26D0-10BC-37EE-65C20A4A2127}"/>
              </a:ext>
            </a:extLst>
          </p:cNvPr>
          <p:cNvSpPr/>
          <p:nvPr/>
        </p:nvSpPr>
        <p:spPr>
          <a:xfrm>
            <a:off x="387927" y="1551854"/>
            <a:ext cx="10792237" cy="2158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ES" sz="3200" dirty="0"/>
              <a:t>Título: “Adolescentes en Plaza de la Revolución. Una mirada desde el consumo cultural y la participación.”</a:t>
            </a:r>
            <a:endParaRPr lang="en-US" sz="3200" dirty="0"/>
          </a:p>
          <a:p>
            <a:pPr algn="ctr"/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072AAC2-DB1B-1AFB-BA69-84C48C8A9B78}"/>
              </a:ext>
            </a:extLst>
          </p:cNvPr>
          <p:cNvSpPr/>
          <p:nvPr/>
        </p:nvSpPr>
        <p:spPr>
          <a:xfrm>
            <a:off x="387927" y="4931765"/>
            <a:ext cx="4162267" cy="12569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/>
              <a:t>Autora: Lic. Ana Laura Ortiz García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/>
              <a:t>Correo: ortizanalaura2</a:t>
            </a:r>
            <a:r>
              <a:rPr lang="en-US" dirty="0"/>
              <a:t>@</a:t>
            </a:r>
            <a:r>
              <a:rPr lang="es-MX" dirty="0"/>
              <a:t>gmail.com</a:t>
            </a:r>
            <a:endParaRPr lang="en-US" dirty="0"/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s-ES" dirty="0"/>
              <a:t>La Habana, Mayo, 2024</a:t>
            </a:r>
            <a:endParaRPr lang="en-U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14E5727-13BD-018A-C0D1-9D2FB6D9CA57}"/>
              </a:ext>
            </a:extLst>
          </p:cNvPr>
          <p:cNvSpPr txBox="1"/>
          <p:nvPr/>
        </p:nvSpPr>
        <p:spPr>
          <a:xfrm>
            <a:off x="6539346" y="5819380"/>
            <a:ext cx="608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Instituto Cubano de Investigación Cultural Juan </a:t>
            </a:r>
            <a:r>
              <a:rPr lang="es-MX" dirty="0" err="1"/>
              <a:t>Marinello</a:t>
            </a:r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82C53F0-B423-624E-C799-4E655ED8BCEE}"/>
              </a:ext>
            </a:extLst>
          </p:cNvPr>
          <p:cNvSpPr txBox="1"/>
          <p:nvPr/>
        </p:nvSpPr>
        <p:spPr>
          <a:xfrm>
            <a:off x="1828800" y="207623"/>
            <a:ext cx="8728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XIII Encuentro Internacional de Estudiantes de Psicología  2024</a:t>
            </a:r>
          </a:p>
        </p:txBody>
      </p:sp>
    </p:spTree>
    <p:extLst>
      <p:ext uri="{BB962C8B-B14F-4D97-AF65-F5344CB8AC3E}">
        <p14:creationId xmlns:p14="http://schemas.microsoft.com/office/powerpoint/2010/main" val="337767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0E398-7162-C9A8-C4BF-6C4A0045C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Técnicas e instrumentos empleados para la recolección de datos</a:t>
            </a:r>
            <a:endParaRPr lang="en-U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F54CCB-C784-F414-352F-7D7B838164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Fase Cuantitativa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E4A255-532A-1486-C43E-7039FA5F8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2248" y="2796209"/>
            <a:ext cx="4943966" cy="3476575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Cuestionario 1: “Prácticas e intereses de consumo cultural en adolescentes de 12 a 14 años de edad”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Cuestionario 2: “Participación-Consumo cultural” para adolescentes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Cuestionario 3: “Consumo y participación cultural de promotores culturales de la Casa de Cultura de Plaza de la Revolución”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B05F8E-02A7-F5F2-D0AB-779B3EA08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70073" y="2160983"/>
            <a:ext cx="2803928" cy="576262"/>
          </a:xfrm>
        </p:spPr>
        <p:txBody>
          <a:bodyPr>
            <a:normAutofit fontScale="55000" lnSpcReduction="20000"/>
          </a:bodyPr>
          <a:lstStyle/>
          <a:p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Fase Cualitativa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B7F569-631D-2808-6B00-449E50923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68094" y="2796209"/>
            <a:ext cx="5199778" cy="3513151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sesión grupal con adolescentes como público real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sesión grupal con adolescentes como público potencial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entrevista semiestructurada dirigida a los promotores culturales de la Casa de Cultura de Plaza de la Revolución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8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A3755-CAE5-AECC-F095-902D9A795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Procedimiento para la recogida, procesamiento y análisis de la información</a:t>
            </a:r>
            <a:endParaRPr lang="en-U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CD377F0-0F97-21E9-4C5E-A441DCACF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581545"/>
              </p:ext>
            </p:extLst>
          </p:nvPr>
        </p:nvGraphicFramePr>
        <p:xfrm>
          <a:off x="821635" y="1908314"/>
          <a:ext cx="10654748" cy="4400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28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B07BD-27A2-BFD4-768D-F8E09FC15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65181"/>
          </a:xfrm>
        </p:spPr>
        <p:txBody>
          <a:bodyPr>
            <a:normAutofit fontScale="90000"/>
          </a:bodyPr>
          <a:lstStyle/>
          <a:p>
            <a:r>
              <a:rPr lang="es-ES" dirty="0"/>
              <a:t>Resultados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78B8BF-C985-BB16-0D84-22FD38F2F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1799450"/>
            <a:ext cx="10654748" cy="4509910"/>
          </a:xfrm>
        </p:spPr>
        <p:txBody>
          <a:bodyPr/>
          <a:lstStyle/>
          <a:p>
            <a:r>
              <a:rPr lang="es-ES" b="1" dirty="0">
                <a:ln w="0"/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 de Participación cultural:</a:t>
            </a:r>
          </a:p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Adolescentes como </a:t>
            </a:r>
            <a:r>
              <a:rPr lang="es-E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Público real         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Adolescentes como </a:t>
            </a:r>
            <a:r>
              <a:rPr lang="es-E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Público potencial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2521948-EF8C-D641-40FF-CBC49118CE37}"/>
              </a:ext>
            </a:extLst>
          </p:cNvPr>
          <p:cNvSpPr txBox="1"/>
          <p:nvPr/>
        </p:nvSpPr>
        <p:spPr>
          <a:xfrm>
            <a:off x="3737113" y="2975113"/>
            <a:ext cx="2935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Público o beneficiario</a:t>
            </a:r>
          </a:p>
          <a:p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Artista (aficionado)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5FA5DA1C-7060-B204-44A4-569918ABC44D}"/>
              </a:ext>
            </a:extLst>
          </p:cNvPr>
          <p:cNvSpPr/>
          <p:nvPr/>
        </p:nvSpPr>
        <p:spPr>
          <a:xfrm rot="19427471">
            <a:off x="3152143" y="2723657"/>
            <a:ext cx="424070" cy="6833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882819E6-4CCD-75D8-CE94-C1ABC2ED39A8}"/>
              </a:ext>
            </a:extLst>
          </p:cNvPr>
          <p:cNvSpPr/>
          <p:nvPr/>
        </p:nvSpPr>
        <p:spPr>
          <a:xfrm rot="2104640">
            <a:off x="6736322" y="2783464"/>
            <a:ext cx="424070" cy="6833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81BAA24-06E5-45F9-6B05-BCFD956EDA17}"/>
              </a:ext>
            </a:extLst>
          </p:cNvPr>
          <p:cNvSpPr txBox="1"/>
          <p:nvPr/>
        </p:nvSpPr>
        <p:spPr>
          <a:xfrm>
            <a:off x="768626" y="4193607"/>
            <a:ext cx="10283687" cy="2269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n w="0"/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Niveles de Participación cultural: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8B6C0"/>
              </a:buClr>
              <a:buSzPct val="100000"/>
              <a:buFont typeface="Tw Cen MT" panose="020B0602020104020603" pitchFamily="34" charset="0"/>
              <a:buChar char=" "/>
              <a:tabLst/>
              <a:defRPr/>
            </a:pPr>
            <a:r>
              <a:rPr kumimoji="0" 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Adolescentes como </a:t>
            </a:r>
            <a:r>
              <a:rPr kumimoji="0" lang="es-E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Público real          </a:t>
            </a:r>
            <a:r>
              <a:rPr kumimoji="0" 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Adolescentes como </a:t>
            </a:r>
            <a:r>
              <a:rPr kumimoji="0" lang="es-E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Público potencial</a:t>
            </a:r>
          </a:p>
          <a:p>
            <a:endParaRPr lang="es-ES" sz="2200" b="1" dirty="0">
              <a:ln w="0"/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Movilizativo o de </a:t>
            </a:r>
            <a:r>
              <a:rPr lang="es-ES" sz="2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consumo</a:t>
            </a:r>
          </a:p>
          <a:p>
            <a:endParaRPr lang="en-US" sz="22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Mismo nivel que promueven los </a:t>
            </a:r>
            <a:r>
              <a:rPr lang="es-ES" sz="2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promotores culturales</a:t>
            </a:r>
          </a:p>
        </p:txBody>
      </p:sp>
      <p:sp>
        <p:nvSpPr>
          <p:cNvPr id="11" name="Flecha: hacia abajo 10">
            <a:extLst>
              <a:ext uri="{FF2B5EF4-FFF2-40B4-BE49-F238E27FC236}">
                <a16:creationId xmlns:a16="http://schemas.microsoft.com/office/drawing/2014/main" id="{F1169218-A813-040B-5E9E-4D4E38289632}"/>
              </a:ext>
            </a:extLst>
          </p:cNvPr>
          <p:cNvSpPr/>
          <p:nvPr/>
        </p:nvSpPr>
        <p:spPr>
          <a:xfrm rot="19427471">
            <a:off x="4066288" y="5031207"/>
            <a:ext cx="424070" cy="375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echa: hacia abajo 11">
            <a:extLst>
              <a:ext uri="{FF2B5EF4-FFF2-40B4-BE49-F238E27FC236}">
                <a16:creationId xmlns:a16="http://schemas.microsoft.com/office/drawing/2014/main" id="{88450B25-BA43-F4F4-4A4F-AF96F94A130B}"/>
              </a:ext>
            </a:extLst>
          </p:cNvPr>
          <p:cNvSpPr/>
          <p:nvPr/>
        </p:nvSpPr>
        <p:spPr>
          <a:xfrm rot="2273973">
            <a:off x="6373058" y="5032888"/>
            <a:ext cx="424070" cy="375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8BAED273-05A3-C3C3-69E8-FF81F8B67BF5}"/>
              </a:ext>
            </a:extLst>
          </p:cNvPr>
          <p:cNvSpPr/>
          <p:nvPr/>
        </p:nvSpPr>
        <p:spPr>
          <a:xfrm>
            <a:off x="5274365" y="5751443"/>
            <a:ext cx="410818" cy="3445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A631388-C65F-FA8B-50DF-6F71FB4C0CF7}"/>
              </a:ext>
            </a:extLst>
          </p:cNvPr>
          <p:cNvSpPr txBox="1"/>
          <p:nvPr/>
        </p:nvSpPr>
        <p:spPr>
          <a:xfrm>
            <a:off x="3737113" y="1350397"/>
            <a:ext cx="490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Participación cultural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304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CEB0AFB-D27F-7AAD-0B51-38AEBFB8D4DC}"/>
              </a:ext>
            </a:extLst>
          </p:cNvPr>
          <p:cNvSpPr txBox="1"/>
          <p:nvPr/>
        </p:nvSpPr>
        <p:spPr>
          <a:xfrm>
            <a:off x="576470" y="503583"/>
            <a:ext cx="110390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n w="0"/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Espacios de Participación cultural</a:t>
            </a:r>
          </a:p>
          <a:p>
            <a:endParaRPr lang="en-US" sz="22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Adolescentes</a:t>
            </a:r>
            <a:r>
              <a:rPr lang="en-US" sz="2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en-US" sz="2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real                  </a:t>
            </a:r>
            <a:r>
              <a:rPr lang="es-ES" sz="2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Adolescentes como </a:t>
            </a:r>
            <a:r>
              <a:rPr lang="es-ES" sz="2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público potencial</a:t>
            </a:r>
          </a:p>
          <a:p>
            <a:endParaRPr lang="en-US" sz="2200" b="1" dirty="0">
              <a:ln w="0"/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87732C9-3776-469F-50CA-01FCBE124565}"/>
              </a:ext>
            </a:extLst>
          </p:cNvPr>
          <p:cNvSpPr txBox="1"/>
          <p:nvPr/>
        </p:nvSpPr>
        <p:spPr>
          <a:xfrm>
            <a:off x="650928" y="1523634"/>
            <a:ext cx="9856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</a:t>
            </a: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Asistencia a parques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Discotecas 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Casas particulares 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   Poco mencionado la Casa de Cultura de Plaza de la Revolución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C87C8C1C-67F6-3993-9689-1C5A257CF089}"/>
              </a:ext>
            </a:extLst>
          </p:cNvPr>
          <p:cNvSpPr/>
          <p:nvPr/>
        </p:nvSpPr>
        <p:spPr>
          <a:xfrm rot="19408826">
            <a:off x="3593803" y="1902939"/>
            <a:ext cx="422555" cy="9322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61638A72-BE23-6370-E79A-BE96D52BDB78}"/>
              </a:ext>
            </a:extLst>
          </p:cNvPr>
          <p:cNvSpPr/>
          <p:nvPr/>
        </p:nvSpPr>
        <p:spPr>
          <a:xfrm rot="1710848">
            <a:off x="7168782" y="1976136"/>
            <a:ext cx="422555" cy="1017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CE9812B8-419E-2B05-7DC2-15023F7A65DC}"/>
              </a:ext>
            </a:extLst>
          </p:cNvPr>
          <p:cNvSpPr/>
          <p:nvPr/>
        </p:nvSpPr>
        <p:spPr>
          <a:xfrm>
            <a:off x="10072381" y="2054086"/>
            <a:ext cx="1019854" cy="2636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CA9C6EF-2EF2-CDBD-E82B-83981F468338}"/>
              </a:ext>
            </a:extLst>
          </p:cNvPr>
          <p:cNvSpPr txBox="1"/>
          <p:nvPr/>
        </p:nvSpPr>
        <p:spPr>
          <a:xfrm>
            <a:off x="4279426" y="3563057"/>
            <a:ext cx="73361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Mayor</a:t>
            </a:r>
            <a:r>
              <a:rPr lang="es-ES" sz="2400" dirty="0"/>
              <a:t>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conocimiento de otras entidades culturales a las que asisten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08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E31EAF7-C010-98DB-9837-701B5EEE7D98}"/>
              </a:ext>
            </a:extLst>
          </p:cNvPr>
          <p:cNvSpPr txBox="1"/>
          <p:nvPr/>
        </p:nvSpPr>
        <p:spPr>
          <a:xfrm>
            <a:off x="1285128" y="190831"/>
            <a:ext cx="8579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Consumo cultural</a:t>
            </a:r>
          </a:p>
          <a:p>
            <a:r>
              <a:rPr lang="es-ES" sz="2200" b="1" dirty="0">
                <a:ln w="0"/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Prácticas de consumo cultural</a:t>
            </a:r>
            <a:endParaRPr lang="en-US" sz="2200" b="1" dirty="0">
              <a:ln w="0"/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Marcador de contenido 17">
            <a:extLst>
              <a:ext uri="{FF2B5EF4-FFF2-40B4-BE49-F238E27FC236}">
                <a16:creationId xmlns:a16="http://schemas.microsoft.com/office/drawing/2014/main" id="{EA201513-EE6A-1A80-2B41-EE5C0C44C54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6159503"/>
              </p:ext>
            </p:extLst>
          </p:nvPr>
        </p:nvGraphicFramePr>
        <p:xfrm>
          <a:off x="831898" y="606329"/>
          <a:ext cx="11102715" cy="596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61B49BB9-75E0-8407-7540-B572E1FD994E}"/>
              </a:ext>
            </a:extLst>
          </p:cNvPr>
          <p:cNvSpPr/>
          <p:nvPr/>
        </p:nvSpPr>
        <p:spPr>
          <a:xfrm rot="15213398">
            <a:off x="1280309" y="1486051"/>
            <a:ext cx="397565" cy="2025797"/>
          </a:xfrm>
          <a:prstGeom prst="downArrow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echa: a la derecha 22">
            <a:extLst>
              <a:ext uri="{FF2B5EF4-FFF2-40B4-BE49-F238E27FC236}">
                <a16:creationId xmlns:a16="http://schemas.microsoft.com/office/drawing/2014/main" id="{5C9D8A8E-6392-779C-3901-21A6EDA0BCDD}"/>
              </a:ext>
            </a:extLst>
          </p:cNvPr>
          <p:cNvSpPr/>
          <p:nvPr/>
        </p:nvSpPr>
        <p:spPr>
          <a:xfrm rot="254601">
            <a:off x="951085" y="5500610"/>
            <a:ext cx="2469032" cy="291547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9D3AF38D-F3AC-A28C-1571-62C8FBBE22AF}"/>
              </a:ext>
            </a:extLst>
          </p:cNvPr>
          <p:cNvSpPr/>
          <p:nvPr/>
        </p:nvSpPr>
        <p:spPr>
          <a:xfrm rot="17946239">
            <a:off x="499390" y="1753668"/>
            <a:ext cx="891735" cy="285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01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0938B169-D99A-3AD1-30B9-71B11A74A66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340228"/>
              </p:ext>
            </p:extLst>
          </p:nvPr>
        </p:nvGraphicFramePr>
        <p:xfrm>
          <a:off x="781877" y="569626"/>
          <a:ext cx="10561983" cy="5981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D2517EBC-6EAD-0881-54F7-7A4E263D7059}"/>
              </a:ext>
            </a:extLst>
          </p:cNvPr>
          <p:cNvSpPr/>
          <p:nvPr/>
        </p:nvSpPr>
        <p:spPr>
          <a:xfrm rot="21286813">
            <a:off x="1028195" y="2120254"/>
            <a:ext cx="1804678" cy="241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16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51ABDE2-6622-93C2-CD30-7737D80A621A}"/>
              </a:ext>
            </a:extLst>
          </p:cNvPr>
          <p:cNvSpPr txBox="1"/>
          <p:nvPr/>
        </p:nvSpPr>
        <p:spPr>
          <a:xfrm>
            <a:off x="1094282" y="509666"/>
            <a:ext cx="9863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Actividades que realizan en el tiempo libre los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promotores culturales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DB76763-18E9-4D07-AD54-1C77126B6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616242"/>
              </p:ext>
            </p:extLst>
          </p:nvPr>
        </p:nvGraphicFramePr>
        <p:xfrm>
          <a:off x="646009" y="1229192"/>
          <a:ext cx="5035263" cy="524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9F7FE5F-E8DE-4D44-9DA7-FD437238D0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462867"/>
              </p:ext>
            </p:extLst>
          </p:nvPr>
        </p:nvGraphicFramePr>
        <p:xfrm>
          <a:off x="5861153" y="1286495"/>
          <a:ext cx="5576341" cy="4834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1603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17C5729-0733-5660-67A7-02F30B4E75E4}"/>
              </a:ext>
            </a:extLst>
          </p:cNvPr>
          <p:cNvSpPr txBox="1"/>
          <p:nvPr/>
        </p:nvSpPr>
        <p:spPr>
          <a:xfrm>
            <a:off x="1024127" y="609600"/>
            <a:ext cx="1000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Principales usos del Internet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desde la perspectiva de los adolescentes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845EA173-EDE0-C5C8-31FA-4C8C25EB1EEA}"/>
              </a:ext>
            </a:extLst>
          </p:cNvPr>
          <p:cNvSpPr/>
          <p:nvPr/>
        </p:nvSpPr>
        <p:spPr>
          <a:xfrm rot="1841213">
            <a:off x="3087757" y="1113183"/>
            <a:ext cx="477078" cy="768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FF0E6AB5-B00C-C225-262B-1648393C75F6}"/>
              </a:ext>
            </a:extLst>
          </p:cNvPr>
          <p:cNvSpPr/>
          <p:nvPr/>
        </p:nvSpPr>
        <p:spPr>
          <a:xfrm rot="19149450">
            <a:off x="6486941" y="1089848"/>
            <a:ext cx="477078" cy="768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B5FDACE-BB96-A27E-07C3-A3FFA1D07527}"/>
              </a:ext>
            </a:extLst>
          </p:cNvPr>
          <p:cNvSpPr txBox="1"/>
          <p:nvPr/>
        </p:nvSpPr>
        <p:spPr>
          <a:xfrm>
            <a:off x="1881809" y="1920898"/>
            <a:ext cx="296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es-ES" dirty="0"/>
              <a:t>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B50D3FA-B0E7-D332-4F52-D351A924D310}"/>
              </a:ext>
            </a:extLst>
          </p:cNvPr>
          <p:cNvSpPr txBox="1"/>
          <p:nvPr/>
        </p:nvSpPr>
        <p:spPr>
          <a:xfrm>
            <a:off x="6944139" y="1949731"/>
            <a:ext cx="267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Público</a:t>
            </a:r>
            <a:r>
              <a:rPr lang="es-ES" dirty="0"/>
              <a:t>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potencial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9C132CAA-453C-481B-BDFE-F2923165A40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3802291"/>
              </p:ext>
            </p:extLst>
          </p:nvPr>
        </p:nvGraphicFramePr>
        <p:xfrm>
          <a:off x="728870" y="2286000"/>
          <a:ext cx="494306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021E9C0B-4315-4B1F-A5DD-C4392FF6DA3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1562273"/>
              </p:ext>
            </p:extLst>
          </p:nvPr>
        </p:nvGraphicFramePr>
        <p:xfrm>
          <a:off x="5989638" y="2286000"/>
          <a:ext cx="547349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037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28E8CE-B22D-8E3A-1C6F-FA815C6CB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8810"/>
          </a:xfrm>
        </p:spPr>
        <p:txBody>
          <a:bodyPr/>
          <a:lstStyle/>
          <a:p>
            <a:r>
              <a:rPr lang="es-ES" sz="2200" b="1" dirty="0">
                <a:ln w="0"/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Intereses de consumo cultural </a:t>
            </a:r>
            <a:endParaRPr lang="en-US" sz="2200" b="1" dirty="0">
              <a:ln w="0"/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BDBC47FC-29F2-BCAE-9A2B-3D3C339D930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92082978"/>
              </p:ext>
            </p:extLst>
          </p:nvPr>
        </p:nvGraphicFramePr>
        <p:xfrm>
          <a:off x="749508" y="2083633"/>
          <a:ext cx="10692984" cy="4225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A6866425-0022-0E00-D528-7B6267FCD9AF}"/>
              </a:ext>
            </a:extLst>
          </p:cNvPr>
          <p:cNvSpPr txBox="1"/>
          <p:nvPr/>
        </p:nvSpPr>
        <p:spPr>
          <a:xfrm>
            <a:off x="914401" y="1484025"/>
            <a:ext cx="10528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Intereses de consumo cultural de los adolescentes que constituyen el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público real (%)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echa: hacia arriba 10">
            <a:extLst>
              <a:ext uri="{FF2B5EF4-FFF2-40B4-BE49-F238E27FC236}">
                <a16:creationId xmlns:a16="http://schemas.microsoft.com/office/drawing/2014/main" id="{8D7DD61E-AC47-0AFF-0D9C-8B0F0DA8BDE3}"/>
              </a:ext>
            </a:extLst>
          </p:cNvPr>
          <p:cNvSpPr/>
          <p:nvPr/>
        </p:nvSpPr>
        <p:spPr>
          <a:xfrm>
            <a:off x="3297836" y="4972109"/>
            <a:ext cx="509666" cy="11371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echa: hacia arriba 11">
            <a:extLst>
              <a:ext uri="{FF2B5EF4-FFF2-40B4-BE49-F238E27FC236}">
                <a16:creationId xmlns:a16="http://schemas.microsoft.com/office/drawing/2014/main" id="{7C97A1F2-A126-C239-92F1-8C7C07C73A9F}"/>
              </a:ext>
            </a:extLst>
          </p:cNvPr>
          <p:cNvSpPr/>
          <p:nvPr/>
        </p:nvSpPr>
        <p:spPr>
          <a:xfrm>
            <a:off x="914401" y="4903917"/>
            <a:ext cx="569627" cy="10792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49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ED57FE2-7F24-B45C-4A23-A553E1CFB88E}"/>
              </a:ext>
            </a:extLst>
          </p:cNvPr>
          <p:cNvSpPr txBox="1"/>
          <p:nvPr/>
        </p:nvSpPr>
        <p:spPr>
          <a:xfrm>
            <a:off x="884421" y="548640"/>
            <a:ext cx="1055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Intereses de consumo cultural de los adolescentes que constituyen el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público potencial (%)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1F434A9F-01A2-6B7C-8633-12576B92D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843827"/>
              </p:ext>
            </p:extLst>
          </p:nvPr>
        </p:nvGraphicFramePr>
        <p:xfrm>
          <a:off x="764497" y="1439056"/>
          <a:ext cx="10677995" cy="4869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lecha: hacia arriba 8">
            <a:extLst>
              <a:ext uri="{FF2B5EF4-FFF2-40B4-BE49-F238E27FC236}">
                <a16:creationId xmlns:a16="http://schemas.microsoft.com/office/drawing/2014/main" id="{3D8214D7-44F1-0268-101A-65A95FB0E788}"/>
              </a:ext>
            </a:extLst>
          </p:cNvPr>
          <p:cNvSpPr/>
          <p:nvPr/>
        </p:nvSpPr>
        <p:spPr>
          <a:xfrm>
            <a:off x="1079292" y="4856813"/>
            <a:ext cx="524656" cy="1451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2B04C20B-5744-28CF-A277-5426F0216FE9}"/>
              </a:ext>
            </a:extLst>
          </p:cNvPr>
          <p:cNvSpPr/>
          <p:nvPr/>
        </p:nvSpPr>
        <p:spPr>
          <a:xfrm rot="3524436">
            <a:off x="5833671" y="4454213"/>
            <a:ext cx="524656" cy="1451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0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06DCD-CE9F-A8A7-1123-CD0884A39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Fundamentación del problema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CAE4DC-A264-45B3-BEFF-05C079892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1636295"/>
            <a:ext cx="10732167" cy="4673065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Líneas de investigación: “Psicología y Estudios Sociales” de la Facultad de Psicología de la Universidad de La Habana y del Instituto Cubano de Investigación Cultural “Juan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Marinello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”: Participación y Consumo Cultural.</a:t>
            </a:r>
          </a:p>
          <a:p>
            <a:pPr marL="0" indent="0"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Novedad: No existen estudios sobre la </a:t>
            </a:r>
            <a:r>
              <a:rPr lang="es-A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mediación o no de los promotores culturales, ni el nivel de participación que promueven. </a:t>
            </a:r>
          </a:p>
          <a:p>
            <a:pPr marL="0" indent="0">
              <a:buNone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Tributa a la retroalimentación de las políticas culturales del país.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51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D5360D7-D926-487D-8EB8-158E0DDE6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258667"/>
              </p:ext>
            </p:extLst>
          </p:nvPr>
        </p:nvGraphicFramePr>
        <p:xfrm>
          <a:off x="764498" y="809469"/>
          <a:ext cx="10403174" cy="549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4062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18C62-FB26-9F9C-81CB-25E88A01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58771"/>
          </a:xfrm>
        </p:spPr>
        <p:txBody>
          <a:bodyPr/>
          <a:lstStyle/>
          <a:p>
            <a:r>
              <a:rPr lang="es-ES" sz="2200" b="1" dirty="0">
                <a:ln w="0"/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Instituciones culturales frecuentadas</a:t>
            </a:r>
            <a:endParaRPr lang="en-US" sz="2200" b="1" dirty="0">
              <a:ln w="0"/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07C263-BB21-529E-AE73-EAD53C039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87" y="1507411"/>
            <a:ext cx="10628026" cy="4765373"/>
          </a:xfrm>
          <a:solidFill>
            <a:schemeClr val="bg1"/>
          </a:solidFill>
        </p:spPr>
        <p:txBody>
          <a:bodyPr/>
          <a:lstStyle/>
          <a:p>
            <a:pPr marL="0" indent="0" algn="just">
              <a:buNone/>
            </a:pPr>
            <a:r>
              <a:rPr lang="es-E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Adolescentes como </a:t>
            </a: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público real</a:t>
            </a:r>
            <a:r>
              <a:rPr lang="es-E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Adolescentes como </a:t>
            </a: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público potencial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A665393-C8A1-228D-C1CF-26E56593A7C2}"/>
              </a:ext>
            </a:extLst>
          </p:cNvPr>
          <p:cNvSpPr txBox="1"/>
          <p:nvPr/>
        </p:nvSpPr>
        <p:spPr>
          <a:xfrm>
            <a:off x="781987" y="2353456"/>
            <a:ext cx="4809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Joven Club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Instituciones religiosas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Casa de la trova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Galerías de arte privadas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Casa de la Cultura (1 o dos veces a la semana)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E3F0602-3581-8C6A-1464-D026B4AE3523}"/>
              </a:ext>
            </a:extLst>
          </p:cNvPr>
          <p:cNvSpPr txBox="1"/>
          <p:nvPr/>
        </p:nvSpPr>
        <p:spPr>
          <a:xfrm>
            <a:off x="6095999" y="2353456"/>
            <a:ext cx="55363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Discoteca privada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Gimnasio privado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Bar estatal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Bar privado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Casa de Cultura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echa: hacia abajo 10">
            <a:extLst>
              <a:ext uri="{FF2B5EF4-FFF2-40B4-BE49-F238E27FC236}">
                <a16:creationId xmlns:a16="http://schemas.microsoft.com/office/drawing/2014/main" id="{ACEE8245-A942-E7CB-2A06-72F76F684734}"/>
              </a:ext>
            </a:extLst>
          </p:cNvPr>
          <p:cNvSpPr/>
          <p:nvPr/>
        </p:nvSpPr>
        <p:spPr>
          <a:xfrm rot="19691523">
            <a:off x="3050498" y="4223877"/>
            <a:ext cx="734518" cy="7019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echa: hacia abajo 11">
            <a:extLst>
              <a:ext uri="{FF2B5EF4-FFF2-40B4-BE49-F238E27FC236}">
                <a16:creationId xmlns:a16="http://schemas.microsoft.com/office/drawing/2014/main" id="{84D647C5-F617-B1C0-718F-F85858A45D87}"/>
              </a:ext>
            </a:extLst>
          </p:cNvPr>
          <p:cNvSpPr/>
          <p:nvPr/>
        </p:nvSpPr>
        <p:spPr>
          <a:xfrm rot="1664074">
            <a:off x="6886179" y="4103494"/>
            <a:ext cx="734518" cy="867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BBF7318-A2A4-6E54-8374-99A2B3E5E541}"/>
              </a:ext>
            </a:extLst>
          </p:cNvPr>
          <p:cNvSpPr txBox="1"/>
          <p:nvPr/>
        </p:nvSpPr>
        <p:spPr>
          <a:xfrm>
            <a:off x="2920674" y="4946754"/>
            <a:ext cx="49776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  Frecuencia de asistencia:              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NUNCA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347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101262-AB31-F4FE-3CE5-488EB7134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48640"/>
            <a:ext cx="8437924" cy="895847"/>
          </a:xfrm>
        </p:spPr>
        <p:txBody>
          <a:bodyPr/>
          <a:lstStyle/>
          <a:p>
            <a:r>
              <a:rPr lang="es-ES" sz="4400" dirty="0"/>
              <a:t>Conclusiones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E01A8B-2E6E-C177-FB73-61994FD1B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1166191"/>
            <a:ext cx="11092069" cy="54864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6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Formas de participación cultural de los adolescentes del público real y el público potencial: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formas de participación cultural que se evidenciaron en los adolescentes de los públicos real y potencial fueron: público o beneficiario y artista aficionado como las de mayor incidencia.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promotores culturales trabajaron desde las necesidades inferidas, dígase lo que ellos consideran que pudiera interesarles a los adolescentes y no desde las necesidades reales que demandan. 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6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Niveles de participación cultural: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nivel de participación predominante en los adolescentes que representan el público tanto real como potencial, así como el que promueven los promotores culturales fue Movilizativo o de consumo. 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6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Espacios de participación cultural en los adolescentes tanto del público real como del potencial: 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Ambos grupos de adolescentes refirieron: parques, discotecas (privadas), sus casas.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Casa de Cultura de Plaza de la Revolución muy pocos la mencionan entre los adolescentes estudiados. 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7618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7088DF-664D-793B-3C1F-A0747F19E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318051"/>
            <a:ext cx="10840278" cy="614900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ES" sz="18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8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Prácticas de consumo cultural de los adolescentes de ambos tipos de público</a:t>
            </a:r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frecuencia de asistencia a la Casa de Cultura es variada. 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modo general no se aprecia conocimiento de las acciones que realiza esta entidad. 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actividades que realizaron en su tiempo libre fueron: </a:t>
            </a:r>
            <a:r>
              <a:rPr lang="es-MX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conectarse a internet, oír música y pasear por parques, plazas o lugares al aire libre.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E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promotores de esta Casa de Cultura hicieron referencia a los motivos por los que realizan estas prácticas culturales a los que son de esparcimiento, entretenimiento y/o diversión; mientras que los adolescentes de ambos grupos comentaron los de socialización.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86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369DB2-2000-83A1-ACB9-D4839506F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384313"/>
            <a:ext cx="10840278" cy="597673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ES" sz="72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72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Intereses de consumo cultural: </a:t>
            </a:r>
            <a:endParaRPr lang="en-US" sz="7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ES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las áreas culturales preferidas tanto del público potencial como del real se encuentran: la música (reguetón de preferida) y los idiomas. </a:t>
            </a:r>
            <a:endParaRPr lang="en-US" sz="7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es-ES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los materiales audiovisuales preferidos por los adolescentes tanto reales como potenciales fueron las películas (los de </a:t>
            </a:r>
            <a:r>
              <a:rPr lang="es-MX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ciencia ficción/fantástico, comedia y </a:t>
            </a:r>
            <a:r>
              <a:rPr lang="es-ES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horror/suspenso) y los musicales.</a:t>
            </a:r>
            <a:endParaRPr lang="en-US" sz="7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ES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MX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obre los principales usos de internet alegaron los adolescentes tanto reales como potenciales que en un 70% lo hacen para descargar música, películas u otros materiales audiovisuales.</a:t>
            </a:r>
            <a:endParaRPr lang="en-US" sz="7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es-MX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tiempo de conexión es elevado a pesar de que hay discrepancias entre ambos públicos. Las redes sociales más usadas fueron: WhatsApp, YouTube e Instagram.</a:t>
            </a:r>
            <a:endParaRPr lang="en-US" sz="7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45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965443-7602-9F3F-09A7-7155950BF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62" y="240632"/>
            <a:ext cx="10809589" cy="626618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ES" sz="76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76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Relación entre adolescentes e instituciones culturales en las prácticas de los públicos real y potencial: </a:t>
            </a:r>
            <a:endParaRPr lang="en-US" sz="7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MX" sz="7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frecuencia de asistencia a diferentes instituciones culturales se caracterizó por un alto índice de inasistencia a las diferentes instituciones culturales. </a:t>
            </a:r>
            <a:endParaRPr lang="en-US" sz="7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Blip>
                <a:blip r:embed="rId2"/>
              </a:buBlip>
            </a:pPr>
            <a:r>
              <a:rPr lang="es-ES" sz="7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MX" sz="7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valoración de </a:t>
            </a:r>
            <a:r>
              <a:rPr lang="es-MX" sz="7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Casa de Cultura fue una de las instituciones que comentaron asistir el público real y muy pocos del potencial.</a:t>
            </a:r>
            <a:endParaRPr lang="en-US" sz="7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Blip>
                <a:blip r:embed="rId2"/>
              </a:buBlip>
            </a:pPr>
            <a:r>
              <a:rPr lang="es-MX" sz="7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Casa de Cultura es una de las más conocidas en ambos grupos y con mayor porcentaje a la hora de evaluar los parámetros como la calidad, variedad, precio y divulgación de la actividad; así como el horario adecuado y la relación entre la propuesta de la actividad y los intereses de estos.</a:t>
            </a:r>
            <a:endParaRPr lang="en-US" sz="7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78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B96C6-AEC3-AA7C-DCD7-072CADC03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7" y="804520"/>
            <a:ext cx="9424837" cy="335168"/>
          </a:xfrm>
        </p:spPr>
        <p:txBody>
          <a:bodyPr>
            <a:normAutofit fontScale="90000"/>
          </a:bodyPr>
          <a:lstStyle/>
          <a:p>
            <a:r>
              <a:rPr lang="es-ES" dirty="0"/>
              <a:t>Recomendaciones 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39FBAA-900E-37D6-7985-2451044E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63" y="1285461"/>
            <a:ext cx="10637311" cy="4638261"/>
          </a:xfrm>
        </p:spPr>
        <p:txBody>
          <a:bodyPr>
            <a:normAutofit fontScale="25000" lnSpcReduction="20000"/>
          </a:bodyPr>
          <a:lstStyle/>
          <a:p>
            <a:pPr marL="457200" algn="just">
              <a:lnSpc>
                <a:spcPct val="150000"/>
              </a:lnSpc>
            </a:pPr>
            <a:r>
              <a:rPr lang="es-ES" sz="72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Desde lo metodológico: </a:t>
            </a:r>
            <a:endParaRPr lang="en-US" sz="7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s-ES" sz="8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Extender la investigación a otros territorios dentro del municipio, incluyendo otros grupos poblacionales. </a:t>
            </a:r>
            <a:endParaRPr lang="en-US" sz="8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s-ES" sz="8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Añadir al cuestionario 1, ítems relacionados con la lectura de mangas, el consumo de materiales audiovisuales como anime, así como el consumo de música y baile como el k-pop.</a:t>
            </a:r>
            <a:endParaRPr lang="en-US" sz="8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s-ES" sz="8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Fomentar más proyectos investigativos que sigan indagando en las mediaciones institucionales de los promotores culturales, así como que se incluyan más muestras en diferentes municipios de la capital y otras provincias del país. </a:t>
            </a:r>
            <a:endParaRPr lang="en-US" sz="8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436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3EA928-6291-A349-7846-44C733BCB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979" y="225287"/>
            <a:ext cx="10735656" cy="5579165"/>
          </a:xfrm>
        </p:spPr>
        <p:txBody>
          <a:bodyPr>
            <a:normAutofit fontScale="32500" lnSpcReduction="20000"/>
          </a:bodyPr>
          <a:lstStyle/>
          <a:p>
            <a:pPr marL="457200" algn="just">
              <a:lnSpc>
                <a:spcPct val="150000"/>
              </a:lnSpc>
            </a:pPr>
            <a:endParaRPr lang="es-ES" sz="64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</a:pPr>
            <a:r>
              <a:rPr lang="es-ES" sz="64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Desde lo práctico</a:t>
            </a: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talleres con los promotores culturales para brindarles herramientas para que logren y promuevan otros niveles de participación cultural más allá del Movilizativo o de consumo.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proyectos que las actividades conecten con las necesidades detectadas en los adolescentes.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s-ES" sz="6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Ampliar las maneras de promover y divulgar las acciones que se llevan a cabo en la Casa de Cultura de Plaza de la Revolución: ir a todas las secundarias del municipio al menos una vez al mes, ponerlo en la televisión y actualizar la página de Facebook de la institución.</a:t>
            </a:r>
            <a:endParaRPr lang="en-US" sz="6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75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D9E6B21-6576-8608-BB56-7B7E9C245265}"/>
              </a:ext>
            </a:extLst>
          </p:cNvPr>
          <p:cNvSpPr/>
          <p:nvPr/>
        </p:nvSpPr>
        <p:spPr>
          <a:xfrm>
            <a:off x="3568706" y="2967335"/>
            <a:ext cx="603998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Muchas gracias</a:t>
            </a:r>
            <a:endParaRPr lang="es-MX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399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ED37C-68CC-96DB-3A0B-706DCE40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Problema de investigación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BE2085-B017-8689-89CA-E7B7EC139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2757"/>
            <a:ext cx="10143744" cy="182880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caracteriza la participación cultural en adolescentes de Plaza de la Revolución? </a:t>
            </a:r>
            <a:endParaRPr lang="en-US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2F5B8AF-ACAF-F2F8-5BE3-38540C8DAD0C}"/>
              </a:ext>
            </a:extLst>
          </p:cNvPr>
          <p:cNvSpPr txBox="1">
            <a:spLocks/>
          </p:cNvSpPr>
          <p:nvPr/>
        </p:nvSpPr>
        <p:spPr>
          <a:xfrm>
            <a:off x="1024128" y="3429000"/>
            <a:ext cx="6568163" cy="1014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Objetivo general</a:t>
            </a:r>
            <a:endParaRPr lang="en-US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634D74B4-1875-C314-0F6C-E753562CE835}"/>
              </a:ext>
            </a:extLst>
          </p:cNvPr>
          <p:cNvSpPr txBox="1">
            <a:spLocks/>
          </p:cNvSpPr>
          <p:nvPr/>
        </p:nvSpPr>
        <p:spPr>
          <a:xfrm>
            <a:off x="1176528" y="1965157"/>
            <a:ext cx="10143744" cy="182880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653B0BBD-BE53-00FF-81A9-B9011FED9690}"/>
              </a:ext>
            </a:extLst>
          </p:cNvPr>
          <p:cNvSpPr txBox="1">
            <a:spLocks/>
          </p:cNvSpPr>
          <p:nvPr/>
        </p:nvSpPr>
        <p:spPr>
          <a:xfrm>
            <a:off x="1024128" y="4331368"/>
            <a:ext cx="10448544" cy="208547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ES" sz="3200" dirty="0">
                <a:latin typeface="Arial" panose="020B0604020202020204" pitchFamily="34" charset="0"/>
                <a:cs typeface="Times New Roman" panose="02020603050405020304" pitchFamily="18" charset="0"/>
              </a:rPr>
              <a:t>Caracterizar </a:t>
            </a:r>
            <a:r>
              <a:rPr lang="es-MX" sz="3200" dirty="0">
                <a:latin typeface="Arial" panose="020B0604020202020204" pitchFamily="34" charset="0"/>
                <a:cs typeface="Times New Roman" panose="02020603050405020304" pitchFamily="18" charset="0"/>
              </a:rPr>
              <a:t>la participación y consumo cultural de un grupo de adolescentes de Plaza de la Revolución.</a:t>
            </a:r>
            <a:endParaRPr lang="en-US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0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E3F94912-599E-F12D-11DB-0F90E8CB3391}"/>
              </a:ext>
            </a:extLst>
          </p:cNvPr>
          <p:cNvSpPr txBox="1">
            <a:spLocks/>
          </p:cNvSpPr>
          <p:nvPr/>
        </p:nvSpPr>
        <p:spPr>
          <a:xfrm>
            <a:off x="1435007" y="819599"/>
            <a:ext cx="7452320" cy="57606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6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altLang="ko-KR" sz="5000" cap="all" spc="1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Objetivos</a:t>
            </a:r>
            <a:r>
              <a:rPr kumimoji="0" lang="es-ES" altLang="ko-KR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 </a:t>
            </a:r>
            <a:r>
              <a:rPr lang="es-ES" altLang="ko-KR" sz="5000" cap="all" spc="1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específicos</a:t>
            </a:r>
            <a:endParaRPr lang="ko-KR" altLang="en-US" sz="5000" cap="all" spc="100" dirty="0">
              <a:solidFill>
                <a:schemeClr val="tx1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EDCFA1F-E9B3-930F-7B13-BC2DAA0123F3}"/>
              </a:ext>
            </a:extLst>
          </p:cNvPr>
          <p:cNvSpPr txBox="1">
            <a:spLocks/>
          </p:cNvSpPr>
          <p:nvPr/>
        </p:nvSpPr>
        <p:spPr>
          <a:xfrm>
            <a:off x="770020" y="1395663"/>
            <a:ext cx="10780296" cy="4940969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latinLnBrk="0">
              <a:lnSpc>
                <a:spcPct val="130000"/>
              </a:lnSpc>
              <a:spcBef>
                <a:spcPts val="1200"/>
              </a:spcBef>
              <a:buClr>
                <a:schemeClr val="accent2"/>
              </a:buClr>
              <a:buSzPct val="100000"/>
              <a:buFont typeface="+mj-lt"/>
              <a:buAutoNum type="arabicPeriod"/>
            </a:pPr>
            <a:r>
              <a:rPr lang="es-MX" sz="19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Explorar las formas de participación identificados en un grupo de adolescentes  (tanto en público real como público potencial) de la Casa de Cultura de Plaza de la Revolución. </a:t>
            </a:r>
            <a:endParaRPr lang="en-US" sz="190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 latinLnBrk="0">
              <a:lnSpc>
                <a:spcPct val="130000"/>
              </a:lnSpc>
              <a:spcBef>
                <a:spcPts val="1200"/>
              </a:spcBef>
              <a:buClr>
                <a:schemeClr val="accent2"/>
              </a:buClr>
              <a:buSzPct val="100000"/>
              <a:buFont typeface="+mj-lt"/>
              <a:buAutoNum type="arabicPeriod"/>
            </a:pPr>
            <a:r>
              <a:rPr lang="es-MX" sz="19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Explorar los niveles de participación identificados en un grupo de adolescentes (tanto en público real como público potencial) de la Casa de Cultura de Plaza de la Revolución.</a:t>
            </a:r>
            <a:endParaRPr lang="en-US" sz="190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 latinLnBrk="0">
              <a:lnSpc>
                <a:spcPct val="130000"/>
              </a:lnSpc>
              <a:spcBef>
                <a:spcPts val="1200"/>
              </a:spcBef>
              <a:buClr>
                <a:schemeClr val="accent2"/>
              </a:buClr>
              <a:buSzPct val="100000"/>
              <a:buFont typeface="+mj-lt"/>
              <a:buAutoNum type="arabicPeriod"/>
            </a:pPr>
            <a:r>
              <a:rPr lang="es-MX" sz="19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Explorar los espacios de participación identificados en un grupo de adolescentes (tanto en público real como público potencial) de la Casa de Cultura de Plaza de la Revolución. </a:t>
            </a:r>
            <a:endParaRPr lang="en-US" sz="190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algn="just" latinLnBrk="0">
              <a:lnSpc>
                <a:spcPct val="130000"/>
              </a:lnSpc>
              <a:spcBef>
                <a:spcPts val="1200"/>
              </a:spcBef>
              <a:buClr>
                <a:schemeClr val="accent2"/>
              </a:buClr>
              <a:buSzPct val="100000"/>
              <a:buFont typeface="+mj-lt"/>
              <a:buAutoNum type="arabicPeriod"/>
            </a:pPr>
            <a:r>
              <a:rPr lang="es-MX" sz="190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Explorar las prácticas de consumo cultural en un grupo de adolescentes (tanto en público real como público potencial) y de los promotores culturales de la Casa de Cultura de Plaza de la</a:t>
            </a:r>
            <a:endParaRPr lang="en-US" sz="190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3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5EA37F-D1B6-1782-F1E9-22B288E8C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538" y="522972"/>
            <a:ext cx="10750778" cy="5812055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s-MX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Indagar en los intereses de consumo cultural de un grupo de adolescentes (tanto en público real como público potencial) y de los promotores culturales de la Casa de Cultura de Plaza de la Revolución.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s-MX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Explorar las relaciones entre los adolescentes e instituciones culturales de un grupo de adolescentes (tanto en público real como público potencial) de la Casa de Cultura de Plaza de la Revolución.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 startAt="5"/>
            </a:pPr>
            <a:r>
              <a:rPr lang="es-MX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Explorar los niveles de participación que promueven los promotores culturales de la Casa de Cultura de Plaza de la Revolución en sus acciones. 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5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4F766-E6EC-D87A-8DBA-415AC1F5F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 de Metodología</a:t>
            </a:r>
            <a:endParaRPr lang="en-US" dirty="0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AD5FCD8B-DDEC-4ED1-052B-F57AA5D31D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543007"/>
              </p:ext>
            </p:extLst>
          </p:nvPr>
        </p:nvGraphicFramePr>
        <p:xfrm>
          <a:off x="781877" y="1736036"/>
          <a:ext cx="10707757" cy="4572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55464254-766D-16E4-AFFA-C9936399FC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6547063"/>
              </p:ext>
            </p:extLst>
          </p:nvPr>
        </p:nvGraphicFramePr>
        <p:xfrm>
          <a:off x="781877" y="914400"/>
          <a:ext cx="10628246" cy="4572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FAE5A6B1-7CCF-26F5-E41F-A6BF242B42D9}"/>
              </a:ext>
            </a:extLst>
          </p:cNvPr>
          <p:cNvSpPr txBox="1"/>
          <p:nvPr/>
        </p:nvSpPr>
        <p:spPr>
          <a:xfrm>
            <a:off x="781877" y="5487091"/>
            <a:ext cx="9962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Alcance del estudio: Exploratorio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14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5D161-A10B-5F87-FF64-0F79CC9B6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479" y="585216"/>
            <a:ext cx="9949721" cy="1499616"/>
          </a:xfrm>
        </p:spPr>
        <p:txBody>
          <a:bodyPr/>
          <a:lstStyle/>
          <a:p>
            <a:r>
              <a:rPr lang="es-ES" dirty="0"/>
              <a:t>Caracterización de la muestra</a:t>
            </a:r>
            <a:endParaRPr lang="en-US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A6223A9E-2660-12FD-E301-A081A951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370" y="3088573"/>
            <a:ext cx="3432748" cy="1304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algn="ctr" defTabSz="457200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Muestra Cuantitativa: No probabilística de casos tipo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FD0DFC2-9CEF-CD55-095C-2944039877C2}"/>
              </a:ext>
            </a:extLst>
          </p:cNvPr>
          <p:cNvSpPr/>
          <p:nvPr/>
        </p:nvSpPr>
        <p:spPr>
          <a:xfrm>
            <a:off x="959370" y="1588957"/>
            <a:ext cx="3432748" cy="1304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Muestra Mixta: </a:t>
            </a:r>
          </a:p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Anidada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ACB29C30-174B-9B28-ABA9-8F8E186464DC}"/>
              </a:ext>
            </a:extLst>
          </p:cNvPr>
          <p:cNvSpPr txBox="1">
            <a:spLocks/>
          </p:cNvSpPr>
          <p:nvPr/>
        </p:nvSpPr>
        <p:spPr>
          <a:xfrm>
            <a:off x="959370" y="4588189"/>
            <a:ext cx="3432748" cy="1362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Muestra Cualitativa: No probabilística de casos tipo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1EB8929-4EB9-47C4-63D7-DD2C9D06D372}"/>
              </a:ext>
            </a:extLst>
          </p:cNvPr>
          <p:cNvSpPr txBox="1"/>
          <p:nvPr/>
        </p:nvSpPr>
        <p:spPr>
          <a:xfrm>
            <a:off x="4826831" y="2849726"/>
            <a:ext cx="66106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10 adolescentes considerados público real y 10 adolescentes considerados público potencial.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Informantes claves: 6 promotores culturales de la Casa de Cultura de Plaza de la Revolución.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3F09548-7DF9-09FB-2D78-FACB7009BCF0}"/>
              </a:ext>
            </a:extLst>
          </p:cNvPr>
          <p:cNvSpPr txBox="1"/>
          <p:nvPr/>
        </p:nvSpPr>
        <p:spPr>
          <a:xfrm>
            <a:off x="4736891" y="4588189"/>
            <a:ext cx="67305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10 adolescentes considerados público real y 10 adolescentes considerados público potencial.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Informantes claves: 4 promotores culturales de la Casa de Cultura de Plaza de la Revolución.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3473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398729-D5C5-11DC-B1AE-48E741A18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Criterios de selección de la muestra</a:t>
            </a:r>
            <a:endParaRPr lang="en-U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2C10931E-176C-61C2-B856-B2CFEA671E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159590"/>
              </p:ext>
            </p:extLst>
          </p:nvPr>
        </p:nvGraphicFramePr>
        <p:xfrm>
          <a:off x="809469" y="1708879"/>
          <a:ext cx="10358403" cy="4599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2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BB7DA-F923-EA6C-4542-FFE7AA0FA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Categorías, dimensiones e indicadores</a:t>
            </a:r>
            <a:endParaRPr lang="en-U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B89DC8A-A407-0B68-D59F-1B69369EBF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525026"/>
              </p:ext>
            </p:extLst>
          </p:nvPr>
        </p:nvGraphicFramePr>
        <p:xfrm>
          <a:off x="755374" y="1590262"/>
          <a:ext cx="10694504" cy="471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E672A77-252B-C3ED-1F35-352F6CB4E5F8}"/>
              </a:ext>
            </a:extLst>
          </p:cNvPr>
          <p:cNvSpPr txBox="1"/>
          <p:nvPr/>
        </p:nvSpPr>
        <p:spPr>
          <a:xfrm>
            <a:off x="1024128" y="1623167"/>
            <a:ext cx="1987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(Moras Puig, P. E.; Rivero Baxter, Y., 2015)</a:t>
            </a:r>
            <a:endParaRPr lang="en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D122975-44FD-FC12-A05C-3D59C10296F7}"/>
              </a:ext>
            </a:extLst>
          </p:cNvPr>
          <p:cNvSpPr txBox="1"/>
          <p:nvPr/>
        </p:nvSpPr>
        <p:spPr>
          <a:xfrm>
            <a:off x="9024079" y="1623167"/>
            <a:ext cx="1987826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E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(Linares, C.; Correa, P., 1996)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416057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1619</TotalTime>
  <Words>1712</Words>
  <Application>Microsoft Office PowerPoint</Application>
  <PresentationFormat>Panorámica</PresentationFormat>
  <Paragraphs>174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7" baseType="lpstr">
      <vt:lpstr>Arial</vt:lpstr>
      <vt:lpstr>Calibri</vt:lpstr>
      <vt:lpstr>Candara</vt:lpstr>
      <vt:lpstr>Gill Sans MT</vt:lpstr>
      <vt:lpstr>Impact</vt:lpstr>
      <vt:lpstr>Symbol</vt:lpstr>
      <vt:lpstr>Tw Cen MT</vt:lpstr>
      <vt:lpstr>Wingdings</vt:lpstr>
      <vt:lpstr>Distintivo</vt:lpstr>
      <vt:lpstr>Presentación de PowerPoint</vt:lpstr>
      <vt:lpstr>Fundamentación del problema</vt:lpstr>
      <vt:lpstr>Problema de investigación</vt:lpstr>
      <vt:lpstr>Presentación de PowerPoint</vt:lpstr>
      <vt:lpstr>Presentación de PowerPoint</vt:lpstr>
      <vt:lpstr>Tipo de Metodología</vt:lpstr>
      <vt:lpstr>Caracterización de la muestra</vt:lpstr>
      <vt:lpstr>Criterios de selección de la muestra</vt:lpstr>
      <vt:lpstr>Categorías, dimensiones e indicadores</vt:lpstr>
      <vt:lpstr>Técnicas e instrumentos empleados para la recolección de datos</vt:lpstr>
      <vt:lpstr>Procedimiento para la recogida, procesamiento y análisis de la información</vt:lpstr>
      <vt:lpstr>Resultados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Intereses de consumo cultural </vt:lpstr>
      <vt:lpstr>Presentación de PowerPoint</vt:lpstr>
      <vt:lpstr>Presentación de PowerPoint</vt:lpstr>
      <vt:lpstr>Instituciones culturales frecuentadas</vt:lpstr>
      <vt:lpstr>Conclusiones</vt:lpstr>
      <vt:lpstr>Presentación de PowerPoint</vt:lpstr>
      <vt:lpstr>Presentación de PowerPoint</vt:lpstr>
      <vt:lpstr>Presentación de PowerPoint</vt:lpstr>
      <vt:lpstr>Recomendaciones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ortizanalaura2@gmail.com</dc:creator>
  <cp:lastModifiedBy>La Jabalina</cp:lastModifiedBy>
  <cp:revision>34</cp:revision>
  <dcterms:created xsi:type="dcterms:W3CDTF">2022-10-24T03:10:54Z</dcterms:created>
  <dcterms:modified xsi:type="dcterms:W3CDTF">2024-04-27T16:39:07Z</dcterms:modified>
</cp:coreProperties>
</file>