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5" r:id="rId12"/>
  </p:sldIdLst>
  <p:sldSz cx="18288000" cy="10287000"/>
  <p:notesSz cx="6858000" cy="9144000"/>
  <p:embeddedFontLst>
    <p:embeddedFont>
      <p:font typeface="DM Sans" panose="020B0604020202020204" charset="0"/>
      <p:regular r:id="rId13"/>
    </p:embeddedFont>
    <p:embeddedFont>
      <p:font typeface="Montserrat Classic Bold" panose="020B0604020202020204" charset="0"/>
      <p:regular r:id="rId14"/>
    </p:embeddedFont>
    <p:embeddedFont>
      <p:font typeface="Oswald Bold" panose="020B0604020202020204" charset="0"/>
      <p:regular r:id="rId15"/>
    </p:embeddedFont>
    <p:embeddedFont>
      <p:font typeface="DM Sans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13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977837" y="1028700"/>
            <a:ext cx="3281463" cy="1580571"/>
          </a:xfrm>
          <a:custGeom>
            <a:avLst/>
            <a:gdLst/>
            <a:ahLst/>
            <a:cxnLst/>
            <a:rect l="l" t="t" r="r" b="b"/>
            <a:pathLst>
              <a:path w="3281463" h="1580571">
                <a:moveTo>
                  <a:pt x="0" y="0"/>
                </a:moveTo>
                <a:lnTo>
                  <a:pt x="3281463" y="0"/>
                </a:lnTo>
                <a:lnTo>
                  <a:pt x="3281463" y="1580571"/>
                </a:lnTo>
                <a:lnTo>
                  <a:pt x="0" y="15805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36347" y="5242136"/>
            <a:ext cx="981530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spc="1610" dirty="0" err="1" smtClean="0">
                <a:solidFill>
                  <a:srgbClr val="231F20"/>
                </a:solidFill>
                <a:latin typeface="Oswald Bold"/>
              </a:rPr>
              <a:t>Estudiantes</a:t>
            </a:r>
            <a:r>
              <a:rPr lang="en-US" sz="7000" spc="1610" dirty="0" smtClean="0">
                <a:solidFill>
                  <a:srgbClr val="231F20"/>
                </a:solidFill>
                <a:latin typeface="Oswald Bold"/>
              </a:rPr>
              <a:t> de</a:t>
            </a:r>
          </a:p>
          <a:p>
            <a:pPr algn="ctr"/>
            <a:r>
              <a:rPr lang="en-US" sz="7000" spc="1610" dirty="0" err="1" smtClean="0">
                <a:solidFill>
                  <a:srgbClr val="231F20"/>
                </a:solidFill>
                <a:latin typeface="Oswald Bold"/>
              </a:rPr>
              <a:t>Psicología</a:t>
            </a:r>
            <a:endParaRPr lang="en-US" sz="7000" spc="1610" dirty="0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4301" y="4010488"/>
            <a:ext cx="9815307" cy="11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5400" spc="692" dirty="0" err="1" smtClean="0">
                <a:solidFill>
                  <a:srgbClr val="231F20"/>
                </a:solidFill>
                <a:latin typeface="Oswald Bold"/>
              </a:rPr>
              <a:t>Encuentro</a:t>
            </a:r>
            <a:r>
              <a:rPr lang="en-US" sz="5400" spc="692" dirty="0" smtClean="0">
                <a:solidFill>
                  <a:srgbClr val="231F20"/>
                </a:solidFill>
                <a:latin typeface="Oswald Bold"/>
              </a:rPr>
              <a:t> </a:t>
            </a:r>
            <a:r>
              <a:rPr lang="en-US" sz="5400" spc="692" dirty="0" err="1">
                <a:solidFill>
                  <a:srgbClr val="231F20"/>
                </a:solidFill>
                <a:latin typeface="Oswald Bold"/>
              </a:rPr>
              <a:t>I</a:t>
            </a:r>
            <a:r>
              <a:rPr lang="en-US" sz="5400" spc="692" dirty="0" err="1" smtClean="0">
                <a:solidFill>
                  <a:srgbClr val="231F20"/>
                </a:solidFill>
                <a:latin typeface="Oswald Bold"/>
              </a:rPr>
              <a:t>nternacional</a:t>
            </a:r>
            <a:endParaRPr lang="en-US" sz="5400" spc="692" dirty="0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58410" y="3562989"/>
            <a:ext cx="12848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4800" spc="140" dirty="0" smtClean="0">
                <a:solidFill>
                  <a:srgbClr val="231F20"/>
                </a:solidFill>
                <a:latin typeface="Montserrat Classic Bold"/>
              </a:rPr>
              <a:t>XIII</a:t>
            </a:r>
            <a:endParaRPr lang="en-US" sz="4800" spc="140" dirty="0">
              <a:solidFill>
                <a:srgbClr val="231F20"/>
              </a:solidFill>
              <a:latin typeface="Montserrat Classic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284520" y="7908739"/>
            <a:ext cx="5718959" cy="524668"/>
            <a:chOff x="0" y="0"/>
            <a:chExt cx="1104424" cy="2129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4424" cy="212935"/>
            </a:xfrm>
            <a:custGeom>
              <a:avLst/>
              <a:gdLst/>
              <a:ahLst/>
              <a:cxnLst/>
              <a:rect l="l" t="t" r="r" b="b"/>
              <a:pathLst>
                <a:path w="1104424" h="212935">
                  <a:moveTo>
                    <a:pt x="0" y="0"/>
                  </a:moveTo>
                  <a:lnTo>
                    <a:pt x="1104424" y="0"/>
                  </a:lnTo>
                  <a:lnTo>
                    <a:pt x="1104424" y="212935"/>
                  </a:lnTo>
                  <a:lnTo>
                    <a:pt x="0" y="2129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104424" cy="231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02015" y="7960149"/>
            <a:ext cx="6230438" cy="421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1"/>
              </a:lnSpc>
            </a:pPr>
            <a:r>
              <a:rPr lang="en-US" sz="2653" spc="140" dirty="0">
                <a:solidFill>
                  <a:srgbClr val="231F20"/>
                </a:solidFill>
                <a:latin typeface="Montserrat Classic Bold"/>
              </a:rPr>
              <a:t>LUCIANO LEYVA </a:t>
            </a:r>
            <a:r>
              <a:rPr lang="en-US" sz="2653" spc="140" dirty="0" smtClean="0">
                <a:solidFill>
                  <a:srgbClr val="231F20"/>
                </a:solidFill>
                <a:latin typeface="Montserrat Classic Bold"/>
              </a:rPr>
              <a:t>QUINTANA</a:t>
            </a:r>
            <a:endParaRPr lang="en-US" sz="2653" spc="140" dirty="0">
              <a:solidFill>
                <a:srgbClr val="231F20"/>
              </a:solidFill>
              <a:latin typeface="Montserrat Classic Bold"/>
            </a:endParaRPr>
          </a:p>
        </p:txBody>
      </p:sp>
      <p:sp>
        <p:nvSpPr>
          <p:cNvPr id="17" name="Freeform 6"/>
          <p:cNvSpPr/>
          <p:nvPr/>
        </p:nvSpPr>
        <p:spPr>
          <a:xfrm>
            <a:off x="381000" y="6819900"/>
            <a:ext cx="3061450" cy="3048000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7243326"/>
            <a:ext cx="3032264" cy="22011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4571"/>
            <a:ext cx="2249634" cy="1844700"/>
          </a:xfrm>
          <a:prstGeom prst="rect">
            <a:avLst/>
          </a:prstGeom>
        </p:spPr>
      </p:pic>
      <p:grpSp>
        <p:nvGrpSpPr>
          <p:cNvPr id="19" name="Group 12"/>
          <p:cNvGrpSpPr/>
          <p:nvPr/>
        </p:nvGrpSpPr>
        <p:grpSpPr>
          <a:xfrm>
            <a:off x="5638800" y="8592480"/>
            <a:ext cx="6992715" cy="1046819"/>
            <a:chOff x="0" y="0"/>
            <a:chExt cx="1104424" cy="212935"/>
          </a:xfrm>
        </p:grpSpPr>
        <p:sp>
          <p:nvSpPr>
            <p:cNvPr id="20" name="Freeform 13"/>
            <p:cNvSpPr/>
            <p:nvPr/>
          </p:nvSpPr>
          <p:spPr>
            <a:xfrm>
              <a:off x="0" y="0"/>
              <a:ext cx="1104424" cy="212935"/>
            </a:xfrm>
            <a:custGeom>
              <a:avLst/>
              <a:gdLst/>
              <a:ahLst/>
              <a:cxnLst/>
              <a:rect l="l" t="t" r="r" b="b"/>
              <a:pathLst>
                <a:path w="1104424" h="212935">
                  <a:moveTo>
                    <a:pt x="0" y="0"/>
                  </a:moveTo>
                  <a:lnTo>
                    <a:pt x="1104424" y="0"/>
                  </a:lnTo>
                  <a:lnTo>
                    <a:pt x="1104424" y="212935"/>
                  </a:lnTo>
                  <a:lnTo>
                    <a:pt x="0" y="2129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14"/>
            <p:cNvSpPr txBox="1"/>
            <p:nvPr/>
          </p:nvSpPr>
          <p:spPr>
            <a:xfrm>
              <a:off x="0" y="-19050"/>
              <a:ext cx="1104424" cy="231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5" name="TextBox 15"/>
          <p:cNvSpPr txBox="1"/>
          <p:nvPr/>
        </p:nvSpPr>
        <p:spPr>
          <a:xfrm>
            <a:off x="6172200" y="8592480"/>
            <a:ext cx="6136080" cy="896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 dirty="0" smtClean="0">
                <a:solidFill>
                  <a:srgbClr val="231F20"/>
                </a:solidFill>
                <a:latin typeface="Montserrat Classic Bold"/>
              </a:rPr>
              <a:t>UNIVERSIDAD DE LA HABANA, CUBA</a:t>
            </a:r>
            <a:endParaRPr lang="en-US" sz="2653" spc="140" dirty="0">
              <a:solidFill>
                <a:srgbClr val="231F20"/>
              </a:solidFill>
              <a:latin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3430183" y="6640503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05891" y="1132244"/>
            <a:ext cx="14173004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9"/>
              </a:lnSpc>
            </a:pPr>
            <a:r>
              <a:rPr lang="en-US" sz="5282" spc="517" dirty="0" smtClean="0">
                <a:solidFill>
                  <a:srgbClr val="231F20"/>
                </a:solidFill>
                <a:latin typeface="Oswald Bold"/>
              </a:rPr>
              <a:t>VI. </a:t>
            </a:r>
            <a:r>
              <a:rPr lang="en-US" sz="5282" spc="517" dirty="0">
                <a:solidFill>
                  <a:srgbClr val="231F20"/>
                </a:solidFill>
                <a:latin typeface="Oswald Bold"/>
              </a:rPr>
              <a:t>PROPUESTA PARA GENERAR EL CAMBIO</a:t>
            </a:r>
          </a:p>
        </p:txBody>
      </p:sp>
      <p:sp>
        <p:nvSpPr>
          <p:cNvPr id="4" name="Freeform 4"/>
          <p:cNvSpPr/>
          <p:nvPr/>
        </p:nvSpPr>
        <p:spPr>
          <a:xfrm rot="2016048">
            <a:off x="11428100" y="-135239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13085" y="2765122"/>
            <a:ext cx="1400485" cy="6493178"/>
            <a:chOff x="0" y="0"/>
            <a:chExt cx="368852" cy="1710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25117" y="308860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5117" y="388572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117" y="4766886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5117" y="556400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4718" y="6356382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4718" y="7187346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4718" y="803763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01195" y="3196562"/>
            <a:ext cx="9323846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SENSIBILIZACIÓN Y CAPACITACIÓN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01195" y="3990780"/>
            <a:ext cx="6076629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RECURSOS Y GUÍAS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01195" y="4910870"/>
            <a:ext cx="11575867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COLABORACIÓN CON ORGANIZACIONES DE LA SOCIEDAD CIVIL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01195" y="5705088"/>
            <a:ext cx="12017304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INCLUSIÓN DE LA TEMÁTICA EN LA FORMACIÓN JUDICIAL INICIAL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01195" y="6505932"/>
            <a:ext cx="8872241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PROGRAMAS DE CAPACITACIÓN CONTINUA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01195" y="7298309"/>
            <a:ext cx="10624582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INTERCAMBIO DE EXPERIENCIAS Y BUENAS PRÁCTICAS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01195" y="8142690"/>
            <a:ext cx="6076629" cy="41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REVISIONES PERIÓDICAS</a:t>
            </a:r>
          </a:p>
        </p:txBody>
      </p:sp>
    </p:spTree>
    <p:extLst>
      <p:ext uri="{BB962C8B-B14F-4D97-AF65-F5344CB8AC3E}">
        <p14:creationId xmlns:p14="http://schemas.microsoft.com/office/powerpoint/2010/main" val="16171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8458993" y="-9811589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61733" y="2629222"/>
            <a:ext cx="6346347" cy="3241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u="none" spc="924">
                <a:solidFill>
                  <a:srgbClr val="231F20"/>
                </a:solidFill>
                <a:latin typeface="Oswald Bold"/>
              </a:rPr>
              <a:t>GRACIAS A TODOS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12693840" y="-963863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7440" y="2392532"/>
            <a:ext cx="11073608" cy="340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6"/>
              </a:lnSpc>
            </a:pPr>
            <a:r>
              <a:rPr lang="es-ES" sz="4932" spc="483" dirty="0">
                <a:solidFill>
                  <a:srgbClr val="231F20"/>
                </a:solidFill>
                <a:latin typeface="Oswald Bold"/>
              </a:rPr>
              <a:t>Rompiendo barreras con nuestras sentencias: </a:t>
            </a:r>
            <a:endParaRPr lang="es-ES" sz="4932" spc="483" dirty="0" smtClean="0">
              <a:solidFill>
                <a:srgbClr val="231F20"/>
              </a:solidFill>
              <a:latin typeface="Oswald Bold"/>
            </a:endParaRPr>
          </a:p>
          <a:p>
            <a:pPr algn="just">
              <a:lnSpc>
                <a:spcPts val="6806"/>
              </a:lnSpc>
            </a:pPr>
            <a:r>
              <a:rPr lang="es-ES" sz="4932" spc="483" dirty="0" smtClean="0">
                <a:solidFill>
                  <a:srgbClr val="231F20"/>
                </a:solidFill>
                <a:latin typeface="Oswald Bold"/>
              </a:rPr>
              <a:t>la </a:t>
            </a:r>
            <a:r>
              <a:rPr lang="es-ES" sz="4932" spc="483" dirty="0">
                <a:solidFill>
                  <a:srgbClr val="231F20"/>
                </a:solidFill>
                <a:latin typeface="Oswald Bold"/>
              </a:rPr>
              <a:t>importancia del lenguaje inclusivo en la discapacidad</a:t>
            </a:r>
            <a:endParaRPr lang="en-US" sz="4932" spc="483" dirty="0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32890" y="-4919829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7" y="0"/>
                </a:lnTo>
                <a:lnTo>
                  <a:pt x="7616557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93445" y="-3699771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63000" y="3875422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67" b="-10684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63000" y="3442596"/>
            <a:ext cx="4473739" cy="432827"/>
            <a:chOff x="0" y="0"/>
            <a:chExt cx="1178269" cy="1139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13995"/>
            </a:xfrm>
            <a:custGeom>
              <a:avLst/>
              <a:gdLst/>
              <a:ahLst/>
              <a:cxnLst/>
              <a:rect l="l" t="t" r="r" b="b"/>
              <a:pathLst>
                <a:path w="1178269" h="113995">
                  <a:moveTo>
                    <a:pt x="0" y="0"/>
                  </a:moveTo>
                  <a:lnTo>
                    <a:pt x="1178269" y="0"/>
                  </a:lnTo>
                  <a:lnTo>
                    <a:pt x="1178269" y="113995"/>
                  </a:lnTo>
                  <a:lnTo>
                    <a:pt x="0" y="113995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78269" cy="17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98870" y="315856"/>
            <a:ext cx="12434021" cy="312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0"/>
              </a:lnSpc>
            </a:pPr>
            <a:r>
              <a:rPr lang="en-US" sz="3630" spc="355">
                <a:solidFill>
                  <a:srgbClr val="FFFFFF"/>
                </a:solidFill>
                <a:latin typeface="Oswald Bold"/>
              </a:rPr>
              <a:t>I.LAS PERSONAS EN SITUACIÓN DE DISCAPACIDAD DESDE LA CONVENCIÓN SOBRE LAS PERSONAS CON DISCAPACIDAD. NOTAS SOBRE EL CÓDIGO DE LAS FAMILIAS LEY 156/2022</a:t>
            </a:r>
          </a:p>
          <a:p>
            <a:pPr algn="ctr">
              <a:lnSpc>
                <a:spcPts val="5010"/>
              </a:lnSpc>
            </a:pPr>
            <a:endParaRPr lang="en-US" sz="3630" spc="355">
              <a:solidFill>
                <a:srgbClr val="FFFFFF"/>
              </a:solidFill>
              <a:latin typeface="Oswal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893475" y="3510391"/>
            <a:ext cx="9034431" cy="2808103"/>
            <a:chOff x="0" y="0"/>
            <a:chExt cx="1744696" cy="542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24667" y="3776831"/>
            <a:ext cx="8478732" cy="240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6642" lvl="1" indent="-138321">
              <a:lnSpc>
                <a:spcPts val="1768"/>
              </a:lnSpc>
              <a:buFont typeface="Arial"/>
              <a:buChar char="•"/>
            </a:pPr>
            <a:r>
              <a:rPr lang="en-US" sz="1281" spc="125">
                <a:solidFill>
                  <a:srgbClr val="231F20"/>
                </a:solidFill>
                <a:latin typeface="DM Sans"/>
              </a:rPr>
              <a:t>Tradicionalmente, estas personas han sido consideradas como "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incapaces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" o "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diferentes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", lo que ha llevado a su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exclusión 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y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marginalización</a:t>
            </a:r>
          </a:p>
          <a:p>
            <a:pPr>
              <a:lnSpc>
                <a:spcPts val="1768"/>
              </a:lnSpc>
            </a:pPr>
            <a:endParaRPr lang="en-US" sz="1281" spc="125">
              <a:solidFill>
                <a:srgbClr val="231F20"/>
              </a:solidFill>
              <a:latin typeface="DM Sans Bold"/>
            </a:endParaRPr>
          </a:p>
          <a:p>
            <a:pPr marL="276642" lvl="1" indent="-138321">
              <a:lnSpc>
                <a:spcPts val="1768"/>
              </a:lnSpc>
              <a:buFont typeface="Arial"/>
              <a:buChar char="•"/>
            </a:pPr>
            <a:r>
              <a:rPr lang="en-US" sz="1281" spc="125">
                <a:solidFill>
                  <a:srgbClr val="231F20"/>
                </a:solidFill>
                <a:latin typeface="DM Sans"/>
              </a:rPr>
              <a:t>La Convención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no define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 a una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persona en situación de discapacidad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 se entiende como alguien que tiene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limitaciones físicas, mentales, intelectuales o sensoriales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 a largo plazo que, al interactuar con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diversas barreras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, puede impedir su participación plena y efectiva en la sociedad,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en igualdad de condiciones con los demás.</a:t>
            </a:r>
          </a:p>
          <a:p>
            <a:pPr>
              <a:lnSpc>
                <a:spcPts val="1768"/>
              </a:lnSpc>
            </a:pPr>
            <a:endParaRPr lang="en-US" sz="1281" spc="125">
              <a:solidFill>
                <a:srgbClr val="231F20"/>
              </a:solidFill>
              <a:latin typeface="DM Sans Bold"/>
            </a:endParaRPr>
          </a:p>
          <a:p>
            <a:pPr marL="276642" lvl="1" indent="-138321">
              <a:lnSpc>
                <a:spcPts val="1768"/>
              </a:lnSpc>
              <a:buFont typeface="Arial"/>
              <a:buChar char="•"/>
            </a:pPr>
            <a:r>
              <a:rPr lang="en-US" sz="1281" spc="125">
                <a:solidFill>
                  <a:srgbClr val="231F20"/>
                </a:solidFill>
                <a:latin typeface="DM Sans"/>
              </a:rPr>
              <a:t>Esta definición va más allá de la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perspectiva médica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, que se centra en la discapacidad como una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condición personal</a:t>
            </a:r>
            <a:r>
              <a:rPr lang="en-US" sz="1281" spc="125">
                <a:solidFill>
                  <a:srgbClr val="231F20"/>
                </a:solidFill>
                <a:latin typeface="DM Sans"/>
              </a:rPr>
              <a:t>, y </a:t>
            </a:r>
            <a:r>
              <a:rPr lang="en-US" sz="1281" spc="125">
                <a:solidFill>
                  <a:srgbClr val="231F20"/>
                </a:solidFill>
                <a:latin typeface="DM Sans Bold"/>
              </a:rPr>
              <a:t>enfatiza la influencia de las barreras sociales en la plena participación de estas personas en la sociedad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410691" y="6937093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039" b="-11039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410691" y="6504266"/>
            <a:ext cx="4473739" cy="432827"/>
            <a:chOff x="0" y="0"/>
            <a:chExt cx="1178269" cy="1139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113995"/>
            </a:xfrm>
            <a:custGeom>
              <a:avLst/>
              <a:gdLst/>
              <a:ahLst/>
              <a:cxnLst/>
              <a:rect l="l" t="t" r="r" b="b"/>
              <a:pathLst>
                <a:path w="1178269" h="113995">
                  <a:moveTo>
                    <a:pt x="0" y="0"/>
                  </a:moveTo>
                  <a:lnTo>
                    <a:pt x="1178269" y="0"/>
                  </a:lnTo>
                  <a:lnTo>
                    <a:pt x="1178269" y="113995"/>
                  </a:lnTo>
                  <a:lnTo>
                    <a:pt x="0" y="113995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78269" cy="17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79166" y="6572062"/>
            <a:ext cx="9034431" cy="2808103"/>
            <a:chOff x="0" y="0"/>
            <a:chExt cx="1744696" cy="5422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98870" y="6673055"/>
            <a:ext cx="8662267" cy="306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6353" lvl="1" indent="-138176">
              <a:lnSpc>
                <a:spcPts val="1766"/>
              </a:lnSpc>
              <a:buFont typeface="Arial"/>
              <a:buChar char="•"/>
            </a:pPr>
            <a:r>
              <a:rPr lang="en-US" sz="1280" spc="125">
                <a:solidFill>
                  <a:srgbClr val="231F20"/>
                </a:solidFill>
                <a:latin typeface="DM Sans"/>
              </a:rPr>
              <a:t>El actual 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código de las familias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  y el 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código Civil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 han dejado claro que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 todas las personas son capaces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, algunas de estas debido a sus condiciones físicas podrán necesitar 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ajustes razonables o provisiones de apoyo.</a:t>
            </a:r>
          </a:p>
          <a:p>
            <a:pPr>
              <a:lnSpc>
                <a:spcPts val="1766"/>
              </a:lnSpc>
            </a:pPr>
            <a:endParaRPr lang="en-US" sz="1280" spc="125">
              <a:solidFill>
                <a:srgbClr val="231F20"/>
              </a:solidFill>
              <a:latin typeface="DM Sans Bold"/>
            </a:endParaRPr>
          </a:p>
          <a:p>
            <a:pPr marL="276353" lvl="1" indent="-138176">
              <a:lnSpc>
                <a:spcPts val="1766"/>
              </a:lnSpc>
              <a:buFont typeface="Arial"/>
              <a:buChar char="•"/>
            </a:pPr>
            <a:r>
              <a:rPr lang="en-US" sz="1280" spc="125">
                <a:solidFill>
                  <a:srgbClr val="231F20"/>
                </a:solidFill>
                <a:latin typeface="DM Sans"/>
              </a:rPr>
              <a:t>En Cuba se entiende que las personas se encuentran en una situación de discapacidad ya que en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 el medio en el que se desarrollan no les permite un ejercicio pleno de sus derechos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, no es una condición personal lo que lo incluye en una situación de vulnerabilidad, sino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 el entorno que lo rodea.</a:t>
            </a:r>
          </a:p>
          <a:p>
            <a:pPr>
              <a:lnSpc>
                <a:spcPts val="1766"/>
              </a:lnSpc>
            </a:pPr>
            <a:endParaRPr lang="en-US" sz="1280" spc="125">
              <a:solidFill>
                <a:srgbClr val="231F20"/>
              </a:solidFill>
              <a:latin typeface="DM Sans Bold"/>
            </a:endParaRPr>
          </a:p>
          <a:p>
            <a:pPr marL="276353" lvl="1" indent="-138176">
              <a:lnSpc>
                <a:spcPts val="1766"/>
              </a:lnSpc>
              <a:buFont typeface="Arial"/>
              <a:buChar char="•"/>
            </a:pPr>
            <a:r>
              <a:rPr lang="en-US" sz="1280" spc="125">
                <a:solidFill>
                  <a:srgbClr val="231F20"/>
                </a:solidFill>
                <a:latin typeface="DM Sans"/>
              </a:rPr>
              <a:t>Las personas con discapacidad deben recibir el 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apoyo necesario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 para ejercer su autonomía y capacidad de manera plena y efectiva, sin que se les niegue esta capacidad  al considerarlas "</a:t>
            </a:r>
            <a:r>
              <a:rPr lang="en-US" sz="1280" spc="125">
                <a:solidFill>
                  <a:srgbClr val="231F20"/>
                </a:solidFill>
                <a:latin typeface="DM Sans Bold"/>
              </a:rPr>
              <a:t>incapaces</a:t>
            </a:r>
            <a:r>
              <a:rPr lang="en-US" sz="1280" spc="125">
                <a:solidFill>
                  <a:srgbClr val="231F20"/>
                </a:solidFill>
                <a:latin typeface="DM Sans"/>
              </a:rPr>
              <a:t>".</a:t>
            </a:r>
          </a:p>
          <a:p>
            <a:pPr>
              <a:lnSpc>
                <a:spcPts val="1766"/>
              </a:lnSpc>
            </a:pPr>
            <a:endParaRPr lang="en-US" sz="1280" spc="125">
              <a:solidFill>
                <a:srgbClr val="231F20"/>
              </a:solidFill>
              <a:latin typeface="DM Sans"/>
            </a:endParaRPr>
          </a:p>
          <a:p>
            <a:pPr>
              <a:lnSpc>
                <a:spcPts val="1766"/>
              </a:lnSpc>
            </a:pPr>
            <a:endParaRPr lang="en-US" sz="1280" spc="125">
              <a:solidFill>
                <a:srgbClr val="231F20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07472" y="6672678"/>
            <a:ext cx="7673056" cy="7673056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27161" y="5406277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24816" y="7873245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10099" y="7873245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74426" y="4080636"/>
            <a:ext cx="3474003" cy="647719"/>
            <a:chOff x="0" y="0"/>
            <a:chExt cx="914964" cy="170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Convención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18805" y="3206190"/>
            <a:ext cx="3474003" cy="647719"/>
            <a:chOff x="0" y="0"/>
            <a:chExt cx="914964" cy="170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Constitución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486554" y="4080636"/>
            <a:ext cx="3474003" cy="647719"/>
            <a:chOff x="0" y="0"/>
            <a:chExt cx="914964" cy="170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Códigos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01290" y="8115673"/>
            <a:ext cx="1890110" cy="1603841"/>
          </a:xfrm>
          <a:custGeom>
            <a:avLst/>
            <a:gdLst/>
            <a:ahLst/>
            <a:cxnLst/>
            <a:rect l="l" t="t" r="r" b="b"/>
            <a:pathLst>
              <a:path w="1890110" h="1603841">
                <a:moveTo>
                  <a:pt x="0" y="0"/>
                </a:moveTo>
                <a:lnTo>
                  <a:pt x="1890110" y="0"/>
                </a:lnTo>
                <a:lnTo>
                  <a:pt x="1890110" y="1603841"/>
                </a:lnTo>
                <a:lnTo>
                  <a:pt x="0" y="16038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404" r="-42682" b="-8608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392707" y="8265344"/>
            <a:ext cx="2473150" cy="1454170"/>
          </a:xfrm>
          <a:custGeom>
            <a:avLst/>
            <a:gdLst/>
            <a:ahLst/>
            <a:cxnLst/>
            <a:rect l="l" t="t" r="r" b="b"/>
            <a:pathLst>
              <a:path w="2473150" h="1454170">
                <a:moveTo>
                  <a:pt x="0" y="0"/>
                </a:moveTo>
                <a:lnTo>
                  <a:pt x="2473151" y="0"/>
                </a:lnTo>
                <a:lnTo>
                  <a:pt x="2473151" y="1454170"/>
                </a:lnTo>
                <a:lnTo>
                  <a:pt x="0" y="1454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248187" y="7873245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510740" y="8748722"/>
            <a:ext cx="1766045" cy="424275"/>
          </a:xfrm>
          <a:custGeom>
            <a:avLst/>
            <a:gdLst/>
            <a:ahLst/>
            <a:cxnLst/>
            <a:rect l="l" t="t" r="r" b="b"/>
            <a:pathLst>
              <a:path w="1766045" h="424275">
                <a:moveTo>
                  <a:pt x="0" y="0"/>
                </a:moveTo>
                <a:lnTo>
                  <a:pt x="1766045" y="0"/>
                </a:lnTo>
                <a:lnTo>
                  <a:pt x="1766045" y="424275"/>
                </a:lnTo>
                <a:lnTo>
                  <a:pt x="0" y="4242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8401479" y="5785841"/>
            <a:ext cx="1485042" cy="1479241"/>
            <a:chOff x="0" y="0"/>
            <a:chExt cx="6502400" cy="6477000"/>
          </a:xfrm>
        </p:grpSpPr>
        <p:sp>
          <p:nvSpPr>
            <p:cNvPr id="23" name="Freeform 2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t="-3139" r="22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119146" y="4975564"/>
            <a:ext cx="2104409" cy="174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Ley No. 156</a:t>
            </a:r>
          </a:p>
          <a:p>
            <a:pPr algn="ctr">
              <a:lnSpc>
                <a:spcPts val="3464"/>
              </a:lnSpc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Art.3</a:t>
            </a:r>
          </a:p>
          <a:p>
            <a:pPr algn="ctr">
              <a:lnSpc>
                <a:spcPts val="3464"/>
              </a:lnSpc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Art.4</a:t>
            </a:r>
          </a:p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Art. 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54971" y="733625"/>
            <a:ext cx="11552977" cy="276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3999" spc="211">
                <a:solidFill>
                  <a:srgbClr val="231F20"/>
                </a:solidFill>
                <a:latin typeface="Oswald Bold"/>
              </a:rPr>
              <a:t>II.LA DIGNIDAD DE LAS PERSONAS EN SITUACIÓN DE DISCAPACIDAD EN EL ORDENAMIENTO JURÍDICO CUBANO.</a:t>
            </a:r>
          </a:p>
          <a:p>
            <a:pPr algn="ctr">
              <a:lnSpc>
                <a:spcPts val="5519"/>
              </a:lnSpc>
            </a:pPr>
            <a:endParaRPr lang="en-US" sz="3999" spc="211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30975" y="4975564"/>
            <a:ext cx="3360904" cy="86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Art. 3</a:t>
            </a:r>
          </a:p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r>
              <a:rPr lang="en-US" sz="2510" spc="246">
                <a:solidFill>
                  <a:srgbClr val="231F20"/>
                </a:solidFill>
                <a:latin typeface="DM Sans"/>
              </a:rPr>
              <a:t>Art. 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38875" y="4033011"/>
            <a:ext cx="625488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r>
              <a:rPr lang="en-US" sz="2510" spc="246" dirty="0">
                <a:solidFill>
                  <a:srgbClr val="231F20"/>
                </a:solidFill>
                <a:latin typeface="DM Sans"/>
              </a:rPr>
              <a:t>Preámbulo, Art. 1, Art. 13-f, Art. 40, Art. 42, Art. </a:t>
            </a:r>
            <a:r>
              <a:rPr lang="en-US" sz="2510" spc="246" dirty="0" smtClean="0">
                <a:solidFill>
                  <a:srgbClr val="231F20"/>
                </a:solidFill>
                <a:latin typeface="DM Sans"/>
              </a:rPr>
              <a:t>95-d</a:t>
            </a:r>
            <a:endParaRPr lang="en-US" sz="2510" spc="246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533923" y="4975564"/>
            <a:ext cx="210440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510" spc="246" dirty="0">
                <a:solidFill>
                  <a:srgbClr val="231F20"/>
                </a:solidFill>
                <a:latin typeface="DM Sans"/>
              </a:rPr>
              <a:t>Ley. 59</a:t>
            </a:r>
          </a:p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r>
              <a:rPr lang="en-US" sz="2510" spc="246" dirty="0">
                <a:solidFill>
                  <a:srgbClr val="231F20"/>
                </a:solidFill>
                <a:latin typeface="DM Sans"/>
              </a:rPr>
              <a:t>Art. </a:t>
            </a:r>
            <a:r>
              <a:rPr lang="en-US" sz="2510" spc="246" dirty="0" smtClean="0">
                <a:solidFill>
                  <a:srgbClr val="231F20"/>
                </a:solidFill>
                <a:latin typeface="DM Sans"/>
              </a:rPr>
              <a:t>29.1.2</a:t>
            </a:r>
          </a:p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r>
              <a:rPr lang="en-US" sz="2510" spc="246" dirty="0" smtClean="0">
                <a:solidFill>
                  <a:srgbClr val="231F20"/>
                </a:solidFill>
                <a:latin typeface="DM Sans"/>
              </a:rPr>
              <a:t>Art. 30</a:t>
            </a:r>
          </a:p>
          <a:p>
            <a:pPr marL="0" lvl="0" indent="0" algn="ctr">
              <a:lnSpc>
                <a:spcPts val="3464"/>
              </a:lnSpc>
              <a:spcBef>
                <a:spcPct val="0"/>
              </a:spcBef>
            </a:pPr>
            <a:endParaRPr lang="en-US" sz="2510" spc="246" dirty="0">
              <a:solidFill>
                <a:srgbClr val="231F20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67" r="-5554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2688" y="1021955"/>
            <a:ext cx="9946097" cy="158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4"/>
              </a:lnSpc>
            </a:pPr>
            <a:r>
              <a:rPr lang="en-US" sz="2300" spc="225">
                <a:solidFill>
                  <a:srgbClr val="231F20"/>
                </a:solidFill>
                <a:latin typeface="Oswald Bold"/>
              </a:rPr>
              <a:t>III.DISCRIMINACIÓN Y LENGUAJE APROPIADO HACIA LAS PERSONAS EN SITUACIÓN DE DISCAPACIDAD SEGÚN LA CONVENCIÓN SOBRE LOS DERECHOS DE LAS PERSONAS CON DISCAPACIDAD.</a:t>
            </a:r>
          </a:p>
          <a:p>
            <a:pPr>
              <a:lnSpc>
                <a:spcPts val="3174"/>
              </a:lnSpc>
            </a:pPr>
            <a:endParaRPr lang="en-US" sz="2300" spc="225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5885814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7" y="0"/>
                </a:lnTo>
                <a:lnTo>
                  <a:pt x="7616557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12688" y="2756302"/>
            <a:ext cx="11101882" cy="2069124"/>
            <a:chOff x="0" y="0"/>
            <a:chExt cx="14802509" cy="2758831"/>
          </a:xfrm>
        </p:grpSpPr>
        <p:sp>
          <p:nvSpPr>
            <p:cNvPr id="10" name="Freeform 10"/>
            <p:cNvSpPr/>
            <p:nvPr/>
          </p:nvSpPr>
          <p:spPr>
            <a:xfrm>
              <a:off x="0" y="1411491"/>
              <a:ext cx="14802509" cy="1347340"/>
            </a:xfrm>
            <a:custGeom>
              <a:avLst/>
              <a:gdLst/>
              <a:ahLst/>
              <a:cxnLst/>
              <a:rect l="l" t="t" r="r" b="b"/>
              <a:pathLst>
                <a:path w="14802509" h="1347340">
                  <a:moveTo>
                    <a:pt x="0" y="0"/>
                  </a:moveTo>
                  <a:lnTo>
                    <a:pt x="14802509" y="0"/>
                  </a:lnTo>
                  <a:lnTo>
                    <a:pt x="14802509" y="1347340"/>
                  </a:lnTo>
                  <a:lnTo>
                    <a:pt x="0" y="134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8808" b="-8173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4590184" cy="1636467"/>
              <a:chOff x="0" y="0"/>
              <a:chExt cx="4285295" cy="48064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285295" cy="480648"/>
              </a:xfrm>
              <a:custGeom>
                <a:avLst/>
                <a:gdLst/>
                <a:ahLst/>
                <a:cxnLst/>
                <a:rect l="l" t="t" r="r" b="b"/>
                <a:pathLst>
                  <a:path w="4285295" h="480648">
                    <a:moveTo>
                      <a:pt x="0" y="0"/>
                    </a:moveTo>
                    <a:lnTo>
                      <a:pt x="4285295" y="0"/>
                    </a:lnTo>
                    <a:lnTo>
                      <a:pt x="4285295" y="480648"/>
                    </a:lnTo>
                    <a:lnTo>
                      <a:pt x="0" y="480648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4285295" cy="490173"/>
              </a:xfrm>
              <a:prstGeom prst="rect">
                <a:avLst/>
              </a:prstGeom>
            </p:spPr>
            <p:txBody>
              <a:bodyPr lIns="49701" tIns="49701" rIns="49701" bIns="49701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66547" y="331548"/>
              <a:ext cx="12720729" cy="1047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56"/>
                </a:lnSpc>
                <a:spcBef>
                  <a:spcPct val="0"/>
                </a:spcBef>
              </a:pP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Cualquier forma de trato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desfavorable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o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diferenciado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basado en su condición. Esto puede manifestarse a través del uso de términos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despectivos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,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estigmatizantes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o susceptibles de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perpetuar prejuicios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y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estereotipos negativos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88015" y="360123"/>
              <a:ext cx="804639" cy="872883"/>
            </a:xfrm>
            <a:custGeom>
              <a:avLst/>
              <a:gdLst/>
              <a:ahLst/>
              <a:cxnLst/>
              <a:rect l="l" t="t" r="r" b="b"/>
              <a:pathLst>
                <a:path w="804639" h="872883">
                  <a:moveTo>
                    <a:pt x="0" y="0"/>
                  </a:moveTo>
                  <a:lnTo>
                    <a:pt x="804640" y="0"/>
                  </a:lnTo>
                  <a:lnTo>
                    <a:pt x="804640" y="872883"/>
                  </a:lnTo>
                  <a:lnTo>
                    <a:pt x="0" y="872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812688" y="4974348"/>
            <a:ext cx="11101882" cy="2069124"/>
            <a:chOff x="0" y="0"/>
            <a:chExt cx="14802509" cy="2758831"/>
          </a:xfrm>
        </p:grpSpPr>
        <p:sp>
          <p:nvSpPr>
            <p:cNvPr id="17" name="Freeform 17"/>
            <p:cNvSpPr/>
            <p:nvPr/>
          </p:nvSpPr>
          <p:spPr>
            <a:xfrm>
              <a:off x="0" y="1411491"/>
              <a:ext cx="14802509" cy="1347340"/>
            </a:xfrm>
            <a:custGeom>
              <a:avLst/>
              <a:gdLst/>
              <a:ahLst/>
              <a:cxnLst/>
              <a:rect l="l" t="t" r="r" b="b"/>
              <a:pathLst>
                <a:path w="14802509" h="1347340">
                  <a:moveTo>
                    <a:pt x="0" y="0"/>
                  </a:moveTo>
                  <a:lnTo>
                    <a:pt x="14802509" y="0"/>
                  </a:lnTo>
                  <a:lnTo>
                    <a:pt x="14802509" y="1347340"/>
                  </a:lnTo>
                  <a:lnTo>
                    <a:pt x="0" y="134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8808" b="-8173"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0" y="0"/>
              <a:ext cx="14590184" cy="1636467"/>
              <a:chOff x="0" y="0"/>
              <a:chExt cx="4285295" cy="4806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285295" cy="480648"/>
              </a:xfrm>
              <a:custGeom>
                <a:avLst/>
                <a:gdLst/>
                <a:ahLst/>
                <a:cxnLst/>
                <a:rect l="l" t="t" r="r" b="b"/>
                <a:pathLst>
                  <a:path w="4285295" h="480648">
                    <a:moveTo>
                      <a:pt x="0" y="0"/>
                    </a:moveTo>
                    <a:lnTo>
                      <a:pt x="4285295" y="0"/>
                    </a:lnTo>
                    <a:lnTo>
                      <a:pt x="4285295" y="480648"/>
                    </a:lnTo>
                    <a:lnTo>
                      <a:pt x="0" y="480648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4285295" cy="490173"/>
              </a:xfrm>
              <a:prstGeom prst="rect">
                <a:avLst/>
              </a:prstGeom>
            </p:spPr>
            <p:txBody>
              <a:bodyPr lIns="49701" tIns="49701" rIns="49701" bIns="49701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666547" y="331548"/>
              <a:ext cx="12720729" cy="1047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56"/>
                </a:lnSpc>
                <a:spcBef>
                  <a:spcPct val="0"/>
                </a:spcBef>
              </a:pP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El artículo 5 de la Convención establece que "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los Estados Partes reconocen que todas las personas son iguales ante y bajo la ley y prohíben toda discriminación basada en la discapacidad" 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88015" y="360123"/>
              <a:ext cx="804639" cy="872883"/>
            </a:xfrm>
            <a:custGeom>
              <a:avLst/>
              <a:gdLst/>
              <a:ahLst/>
              <a:cxnLst/>
              <a:rect l="l" t="t" r="r" b="b"/>
              <a:pathLst>
                <a:path w="804639" h="872883">
                  <a:moveTo>
                    <a:pt x="0" y="0"/>
                  </a:moveTo>
                  <a:lnTo>
                    <a:pt x="804640" y="0"/>
                  </a:lnTo>
                  <a:lnTo>
                    <a:pt x="804640" y="872883"/>
                  </a:lnTo>
                  <a:lnTo>
                    <a:pt x="0" y="872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812688" y="7341318"/>
            <a:ext cx="11101882" cy="2069124"/>
            <a:chOff x="0" y="0"/>
            <a:chExt cx="14802509" cy="2758831"/>
          </a:xfrm>
        </p:grpSpPr>
        <p:sp>
          <p:nvSpPr>
            <p:cNvPr id="24" name="Freeform 24"/>
            <p:cNvSpPr/>
            <p:nvPr/>
          </p:nvSpPr>
          <p:spPr>
            <a:xfrm>
              <a:off x="0" y="1411491"/>
              <a:ext cx="14802509" cy="1347340"/>
            </a:xfrm>
            <a:custGeom>
              <a:avLst/>
              <a:gdLst/>
              <a:ahLst/>
              <a:cxnLst/>
              <a:rect l="l" t="t" r="r" b="b"/>
              <a:pathLst>
                <a:path w="14802509" h="1347340">
                  <a:moveTo>
                    <a:pt x="0" y="0"/>
                  </a:moveTo>
                  <a:lnTo>
                    <a:pt x="14802509" y="0"/>
                  </a:lnTo>
                  <a:lnTo>
                    <a:pt x="14802509" y="1347340"/>
                  </a:lnTo>
                  <a:lnTo>
                    <a:pt x="0" y="134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8808" b="-8173"/>
              </a:stretch>
            </a:blipFill>
          </p:spPr>
        </p:sp>
        <p:grpSp>
          <p:nvGrpSpPr>
            <p:cNvPr id="25" name="Group 25"/>
            <p:cNvGrpSpPr/>
            <p:nvPr/>
          </p:nvGrpSpPr>
          <p:grpSpPr>
            <a:xfrm>
              <a:off x="0" y="0"/>
              <a:ext cx="14590184" cy="1636467"/>
              <a:chOff x="0" y="0"/>
              <a:chExt cx="4285295" cy="48064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285295" cy="480648"/>
              </a:xfrm>
              <a:custGeom>
                <a:avLst/>
                <a:gdLst/>
                <a:ahLst/>
                <a:cxnLst/>
                <a:rect l="l" t="t" r="r" b="b"/>
                <a:pathLst>
                  <a:path w="4285295" h="480648">
                    <a:moveTo>
                      <a:pt x="0" y="0"/>
                    </a:moveTo>
                    <a:lnTo>
                      <a:pt x="4285295" y="0"/>
                    </a:lnTo>
                    <a:lnTo>
                      <a:pt x="4285295" y="480648"/>
                    </a:lnTo>
                    <a:lnTo>
                      <a:pt x="0" y="480648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4285295" cy="490173"/>
              </a:xfrm>
              <a:prstGeom prst="rect">
                <a:avLst/>
              </a:prstGeom>
            </p:spPr>
            <p:txBody>
              <a:bodyPr lIns="49701" tIns="49701" rIns="49701" bIns="49701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666547" y="331548"/>
              <a:ext cx="12720729" cy="1403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Utilizar un lenguaje que fomente la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inclusión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, el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reconocimiento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de la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diversidad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y la </a:t>
              </a:r>
              <a:r>
                <a:rPr lang="en-US" sz="1562" spc="153">
                  <a:solidFill>
                    <a:srgbClr val="231F20"/>
                  </a:solidFill>
                  <a:latin typeface="DM Sans Bold"/>
                </a:rPr>
                <a:t>igualdad </a:t>
              </a:r>
              <a:r>
                <a:rPr lang="en-US" sz="1562" spc="153">
                  <a:solidFill>
                    <a:srgbClr val="231F20"/>
                  </a:solidFill>
                  <a:latin typeface="DM Sans"/>
                </a:rPr>
                <a:t>de oportunidades es coherente con este objetivo, tal como se establece en el artículo 8</a:t>
              </a:r>
            </a:p>
            <a:p>
              <a:pPr marL="0" lvl="0" indent="0" algn="l">
                <a:lnSpc>
                  <a:spcPts val="2156"/>
                </a:lnSpc>
                <a:spcBef>
                  <a:spcPct val="0"/>
                </a:spcBef>
              </a:pPr>
              <a:endParaRPr lang="en-US" sz="1562" spc="153">
                <a:solidFill>
                  <a:srgbClr val="231F20"/>
                </a:solidFill>
                <a:latin typeface="DM San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88015" y="360123"/>
              <a:ext cx="804639" cy="872883"/>
            </a:xfrm>
            <a:custGeom>
              <a:avLst/>
              <a:gdLst/>
              <a:ahLst/>
              <a:cxnLst/>
              <a:rect l="l" t="t" r="r" b="b"/>
              <a:pathLst>
                <a:path w="804639" h="872883">
                  <a:moveTo>
                    <a:pt x="0" y="0"/>
                  </a:moveTo>
                  <a:lnTo>
                    <a:pt x="804640" y="0"/>
                  </a:lnTo>
                  <a:lnTo>
                    <a:pt x="804640" y="872883"/>
                  </a:lnTo>
                  <a:lnTo>
                    <a:pt x="0" y="872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3537" y="3082081"/>
            <a:ext cx="5549902" cy="5232352"/>
            <a:chOff x="0" y="0"/>
            <a:chExt cx="1726727" cy="1627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6727" cy="1627929"/>
            </a:xfrm>
            <a:custGeom>
              <a:avLst/>
              <a:gdLst/>
              <a:ahLst/>
              <a:cxnLst/>
              <a:rect l="l" t="t" r="r" b="b"/>
              <a:pathLst>
                <a:path w="1726727" h="1627929">
                  <a:moveTo>
                    <a:pt x="0" y="0"/>
                  </a:moveTo>
                  <a:lnTo>
                    <a:pt x="1726727" y="0"/>
                  </a:lnTo>
                  <a:lnTo>
                    <a:pt x="1726727" y="1627929"/>
                  </a:lnTo>
                  <a:lnTo>
                    <a:pt x="0" y="1627929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726727" cy="168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85510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80191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095033" y="3082081"/>
            <a:ext cx="4113179" cy="5292979"/>
            <a:chOff x="0" y="0"/>
            <a:chExt cx="1279723" cy="1646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9723" cy="1646791"/>
            </a:xfrm>
            <a:custGeom>
              <a:avLst/>
              <a:gdLst/>
              <a:ahLst/>
              <a:cxnLst/>
              <a:rect l="l" t="t" r="r" b="b"/>
              <a:pathLst>
                <a:path w="1279723" h="1646791">
                  <a:moveTo>
                    <a:pt x="0" y="0"/>
                  </a:moveTo>
                  <a:lnTo>
                    <a:pt x="1279723" y="0"/>
                  </a:lnTo>
                  <a:lnTo>
                    <a:pt x="1279723" y="1646791"/>
                  </a:lnTo>
                  <a:lnTo>
                    <a:pt x="0" y="164679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279723" cy="17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4468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15146" y="3142709"/>
            <a:ext cx="5587344" cy="5232352"/>
            <a:chOff x="0" y="0"/>
            <a:chExt cx="1738376" cy="16279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38376" cy="1627929"/>
            </a:xfrm>
            <a:custGeom>
              <a:avLst/>
              <a:gdLst/>
              <a:ahLst/>
              <a:cxnLst/>
              <a:rect l="l" t="t" r="r" b="b"/>
              <a:pathLst>
                <a:path w="1738376" h="1627929">
                  <a:moveTo>
                    <a:pt x="0" y="0"/>
                  </a:moveTo>
                  <a:lnTo>
                    <a:pt x="1738376" y="0"/>
                  </a:lnTo>
                  <a:lnTo>
                    <a:pt x="1738376" y="1627929"/>
                  </a:lnTo>
                  <a:lnTo>
                    <a:pt x="0" y="1627929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738376" cy="168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80140" y="2308223"/>
            <a:ext cx="3272249" cy="2049168"/>
            <a:chOff x="0" y="0"/>
            <a:chExt cx="1297933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7933" cy="812800"/>
            </a:xfrm>
            <a:custGeom>
              <a:avLst/>
              <a:gdLst/>
              <a:ahLst/>
              <a:cxnLst/>
              <a:rect l="l" t="t" r="r" b="b"/>
              <a:pathLst>
                <a:path w="1297933" h="812800">
                  <a:moveTo>
                    <a:pt x="648967" y="0"/>
                  </a:moveTo>
                  <a:cubicBezTo>
                    <a:pt x="290552" y="0"/>
                    <a:pt x="0" y="181951"/>
                    <a:pt x="0" y="406400"/>
                  </a:cubicBezTo>
                  <a:cubicBezTo>
                    <a:pt x="0" y="630849"/>
                    <a:pt x="290552" y="812800"/>
                    <a:pt x="648967" y="812800"/>
                  </a:cubicBezTo>
                  <a:cubicBezTo>
                    <a:pt x="1007381" y="812800"/>
                    <a:pt x="1297933" y="630849"/>
                    <a:pt x="1297933" y="406400"/>
                  </a:cubicBezTo>
                  <a:cubicBezTo>
                    <a:pt x="1297933" y="181951"/>
                    <a:pt x="1007381" y="0"/>
                    <a:pt x="648967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1681" y="19050"/>
              <a:ext cx="1054571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18464" y="2308223"/>
            <a:ext cx="2049168" cy="20491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33709" y="2308223"/>
            <a:ext cx="3388732" cy="2049168"/>
            <a:chOff x="0" y="0"/>
            <a:chExt cx="1344136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4136" cy="812800"/>
            </a:xfrm>
            <a:custGeom>
              <a:avLst/>
              <a:gdLst/>
              <a:ahLst/>
              <a:cxnLst/>
              <a:rect l="l" t="t" r="r" b="b"/>
              <a:pathLst>
                <a:path w="1344136" h="812800">
                  <a:moveTo>
                    <a:pt x="672068" y="0"/>
                  </a:moveTo>
                  <a:cubicBezTo>
                    <a:pt x="300895" y="0"/>
                    <a:pt x="0" y="181951"/>
                    <a:pt x="0" y="406400"/>
                  </a:cubicBezTo>
                  <a:cubicBezTo>
                    <a:pt x="0" y="630849"/>
                    <a:pt x="300895" y="812800"/>
                    <a:pt x="672068" y="812800"/>
                  </a:cubicBezTo>
                  <a:cubicBezTo>
                    <a:pt x="1043241" y="812800"/>
                    <a:pt x="1344136" y="630849"/>
                    <a:pt x="1344136" y="406400"/>
                  </a:cubicBezTo>
                  <a:cubicBezTo>
                    <a:pt x="1344136" y="181951"/>
                    <a:pt x="1043241" y="0"/>
                    <a:pt x="672068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26013" y="19050"/>
              <a:ext cx="1092111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3091042" y="2461210"/>
            <a:ext cx="1241742" cy="1241742"/>
          </a:xfrm>
          <a:custGeom>
            <a:avLst/>
            <a:gdLst/>
            <a:ahLst/>
            <a:cxnLst/>
            <a:rect l="l" t="t" r="r" b="b"/>
            <a:pathLst>
              <a:path w="1241742" h="1241742">
                <a:moveTo>
                  <a:pt x="0" y="0"/>
                </a:moveTo>
                <a:lnTo>
                  <a:pt x="1241741" y="0"/>
                </a:lnTo>
                <a:lnTo>
                  <a:pt x="1241741" y="1241742"/>
                </a:lnTo>
                <a:lnTo>
                  <a:pt x="0" y="124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475287" y="2465229"/>
            <a:ext cx="1354959" cy="1354959"/>
          </a:xfrm>
          <a:custGeom>
            <a:avLst/>
            <a:gdLst/>
            <a:ahLst/>
            <a:cxnLst/>
            <a:rect l="l" t="t" r="r" b="b"/>
            <a:pathLst>
              <a:path w="1354959" h="1354959">
                <a:moveTo>
                  <a:pt x="0" y="0"/>
                </a:moveTo>
                <a:lnTo>
                  <a:pt x="1354959" y="0"/>
                </a:lnTo>
                <a:lnTo>
                  <a:pt x="1354959" y="1354959"/>
                </a:lnTo>
                <a:lnTo>
                  <a:pt x="0" y="1354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3919090" y="2419752"/>
            <a:ext cx="1324658" cy="1324658"/>
          </a:xfrm>
          <a:custGeom>
            <a:avLst/>
            <a:gdLst/>
            <a:ahLst/>
            <a:cxnLst/>
            <a:rect l="l" t="t" r="r" b="b"/>
            <a:pathLst>
              <a:path w="1324658" h="1324658">
                <a:moveTo>
                  <a:pt x="0" y="0"/>
                </a:moveTo>
                <a:lnTo>
                  <a:pt x="1324658" y="0"/>
                </a:lnTo>
                <a:lnTo>
                  <a:pt x="1324658" y="1324658"/>
                </a:lnTo>
                <a:lnTo>
                  <a:pt x="0" y="1324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343797" y="1231614"/>
            <a:ext cx="13617940" cy="75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6"/>
              </a:lnSpc>
              <a:spcBef>
                <a:spcPct val="0"/>
              </a:spcBef>
            </a:pPr>
            <a:r>
              <a:rPr lang="en-US" sz="4432" spc="434">
                <a:solidFill>
                  <a:srgbClr val="231F20"/>
                </a:solidFill>
                <a:latin typeface="Oswald Bold"/>
              </a:rPr>
              <a:t>IV. EL PAPEL DEL LENGUAJE EN LAS SENTENCIAS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81702" y="3967788"/>
            <a:ext cx="3542623" cy="38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El uso de un lenguaje adecuado en las sentencias puede contribuir a promover la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igualdad de derecho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s y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oportunidade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s para las personas con discapacidad, así como a garantizar su plena participación en la sociedad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6883" y="3791613"/>
            <a:ext cx="4163870" cy="421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El uso del término "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incapaz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" para referirse a las personas en situación de discapacidad las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deshumaniza 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y las reduce a un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estado inferio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r. Este lenguaje despectivo y estigmatizante crea una narrativa que perpetúa la exclusión y el menosprecio de estas personas en la sociedad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069207" y="3758303"/>
            <a:ext cx="5218562" cy="45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A pesar de la normativa cubana establecer un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lenguaje respetuoso 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hacia las personas en situación de discapacidad, lamentablemente aún se pueden encontrar sentencias en las que se utilizan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términos peyorativos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. Este tipo de lenguaje no solo es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violatorio 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de su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dignidad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, sino que también contribuye a la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discriminación 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y </a:t>
            </a:r>
            <a:r>
              <a:rPr lang="en-US" sz="2022" spc="198">
                <a:solidFill>
                  <a:srgbClr val="FFFBFB"/>
                </a:solidFill>
                <a:latin typeface="DM Sans Bold"/>
              </a:rPr>
              <a:t>estigmatización </a:t>
            </a:r>
            <a:r>
              <a:rPr lang="en-US" sz="2022" spc="198">
                <a:solidFill>
                  <a:srgbClr val="FFFBFB"/>
                </a:solidFill>
                <a:latin typeface="DM Sans"/>
              </a:rPr>
              <a:t>que enfrentan las personas con discapacidad.</a:t>
            </a:r>
          </a:p>
          <a:p>
            <a:pPr algn="ctr">
              <a:lnSpc>
                <a:spcPts val="2791"/>
              </a:lnSpc>
            </a:pPr>
            <a:endParaRPr lang="en-US" sz="2022" spc="198">
              <a:solidFill>
                <a:srgbClr val="FFFBFB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85510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900353" y="4678112"/>
            <a:ext cx="4113179" cy="3696948"/>
            <a:chOff x="0" y="0"/>
            <a:chExt cx="1279723" cy="1150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150222"/>
            </a:xfrm>
            <a:custGeom>
              <a:avLst/>
              <a:gdLst/>
              <a:ahLst/>
              <a:cxnLst/>
              <a:rect l="l" t="t" r="r" b="b"/>
              <a:pathLst>
                <a:path w="1279723" h="1150222">
                  <a:moveTo>
                    <a:pt x="0" y="0"/>
                  </a:moveTo>
                  <a:lnTo>
                    <a:pt x="1279723" y="0"/>
                  </a:lnTo>
                  <a:lnTo>
                    <a:pt x="1279723" y="1150222"/>
                  </a:lnTo>
                  <a:lnTo>
                    <a:pt x="0" y="115022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79723" cy="120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080191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095033" y="4678112"/>
            <a:ext cx="4113179" cy="3696948"/>
            <a:chOff x="0" y="0"/>
            <a:chExt cx="1279723" cy="1150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9723" cy="1150222"/>
            </a:xfrm>
            <a:custGeom>
              <a:avLst/>
              <a:gdLst/>
              <a:ahLst/>
              <a:cxnLst/>
              <a:rect l="l" t="t" r="r" b="b"/>
              <a:pathLst>
                <a:path w="1279723" h="1150222">
                  <a:moveTo>
                    <a:pt x="0" y="0"/>
                  </a:moveTo>
                  <a:lnTo>
                    <a:pt x="1279723" y="0"/>
                  </a:lnTo>
                  <a:lnTo>
                    <a:pt x="1279723" y="1150222"/>
                  </a:lnTo>
                  <a:lnTo>
                    <a:pt x="0" y="115022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279723" cy="120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4468" y="837506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289311" y="4678112"/>
            <a:ext cx="4113179" cy="3696948"/>
            <a:chOff x="0" y="0"/>
            <a:chExt cx="1279723" cy="11502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9723" cy="1150222"/>
            </a:xfrm>
            <a:custGeom>
              <a:avLst/>
              <a:gdLst/>
              <a:ahLst/>
              <a:cxnLst/>
              <a:rect l="l" t="t" r="r" b="b"/>
              <a:pathLst>
                <a:path w="1279723" h="1150222">
                  <a:moveTo>
                    <a:pt x="0" y="0"/>
                  </a:moveTo>
                  <a:lnTo>
                    <a:pt x="1279723" y="0"/>
                  </a:lnTo>
                  <a:lnTo>
                    <a:pt x="1279723" y="1150222"/>
                  </a:lnTo>
                  <a:lnTo>
                    <a:pt x="0" y="115022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279723" cy="120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21316" y="3653528"/>
            <a:ext cx="2049168" cy="20491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19617" y="3653528"/>
            <a:ext cx="2049168" cy="20491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33709" y="3653528"/>
            <a:ext cx="2049168" cy="204916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3717608" y="3820188"/>
            <a:ext cx="1241742" cy="1241742"/>
          </a:xfrm>
          <a:custGeom>
            <a:avLst/>
            <a:gdLst/>
            <a:ahLst/>
            <a:cxnLst/>
            <a:rect l="l" t="t" r="r" b="b"/>
            <a:pathLst>
              <a:path w="1241742" h="1241742">
                <a:moveTo>
                  <a:pt x="0" y="0"/>
                </a:moveTo>
                <a:lnTo>
                  <a:pt x="1241742" y="0"/>
                </a:lnTo>
                <a:lnTo>
                  <a:pt x="1241742" y="1241742"/>
                </a:lnTo>
                <a:lnTo>
                  <a:pt x="0" y="124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475287" y="3820188"/>
            <a:ext cx="1354959" cy="1354959"/>
          </a:xfrm>
          <a:custGeom>
            <a:avLst/>
            <a:gdLst/>
            <a:ahLst/>
            <a:cxnLst/>
            <a:rect l="l" t="t" r="r" b="b"/>
            <a:pathLst>
              <a:path w="1354959" h="1354959">
                <a:moveTo>
                  <a:pt x="0" y="0"/>
                </a:moveTo>
                <a:lnTo>
                  <a:pt x="1354959" y="0"/>
                </a:lnTo>
                <a:lnTo>
                  <a:pt x="1354959" y="1354959"/>
                </a:lnTo>
                <a:lnTo>
                  <a:pt x="0" y="1354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3295964" y="3820188"/>
            <a:ext cx="1324658" cy="1324658"/>
          </a:xfrm>
          <a:custGeom>
            <a:avLst/>
            <a:gdLst/>
            <a:ahLst/>
            <a:cxnLst/>
            <a:rect l="l" t="t" r="r" b="b"/>
            <a:pathLst>
              <a:path w="1324658" h="1324658">
                <a:moveTo>
                  <a:pt x="0" y="0"/>
                </a:moveTo>
                <a:lnTo>
                  <a:pt x="1324658" y="0"/>
                </a:lnTo>
                <a:lnTo>
                  <a:pt x="1324658" y="1324658"/>
                </a:lnTo>
                <a:lnTo>
                  <a:pt x="0" y="1324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343797" y="1203039"/>
            <a:ext cx="13617940" cy="1091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76"/>
              </a:lnSpc>
              <a:spcBef>
                <a:spcPct val="0"/>
              </a:spcBef>
            </a:pPr>
            <a:r>
              <a:rPr lang="en-US" sz="6432" spc="630">
                <a:solidFill>
                  <a:srgbClr val="231F20"/>
                </a:solidFill>
                <a:latin typeface="Oswald Bold"/>
              </a:rPr>
              <a:t>SENTENCIAS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67168" y="6344518"/>
            <a:ext cx="3542623" cy="33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“El declarado incapaz”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72688" y="5991291"/>
            <a:ext cx="3542623" cy="104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“que se nombre a X como persona de apoyo de la incapacitada”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89287" y="5991291"/>
            <a:ext cx="3542623" cy="104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“que el promovente P es el padre del presunto incapaz”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17608" y="7606565"/>
            <a:ext cx="3542623" cy="33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Dic/2022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475287" y="7606565"/>
            <a:ext cx="3542623" cy="33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Mar/2023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295964" y="7606565"/>
            <a:ext cx="3542623" cy="33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sz="2022" spc="198">
                <a:solidFill>
                  <a:srgbClr val="FFFBFB"/>
                </a:solidFill>
                <a:latin typeface="DM Sans"/>
              </a:rPr>
              <a:t>Jun/2023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7908" y="-16793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05304" y="366765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19035" y="3787792"/>
            <a:ext cx="3474003" cy="647719"/>
            <a:chOff x="0" y="0"/>
            <a:chExt cx="914964" cy="170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 smtClean="0">
                  <a:solidFill>
                    <a:srgbClr val="FFFFFF"/>
                  </a:solidFill>
                  <a:latin typeface="DM Sans Bold"/>
                </a:rPr>
                <a:t>C-458-15</a:t>
              </a:r>
              <a:endParaRPr lang="en-US" sz="2981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60776" y="2748312"/>
            <a:ext cx="11518946" cy="508373"/>
            <a:chOff x="0" y="-8155"/>
            <a:chExt cx="914964" cy="1787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155"/>
              <a:ext cx="914964" cy="178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 smtClean="0">
                  <a:solidFill>
                    <a:srgbClr val="FFFFFF"/>
                  </a:solidFill>
                  <a:latin typeface="DM Sans Bold"/>
                </a:rPr>
                <a:t>Corte </a:t>
              </a:r>
              <a:r>
                <a:rPr lang="en-US" sz="2981" spc="29" dirty="0" err="1" smtClean="0">
                  <a:solidFill>
                    <a:srgbClr val="FFFFFF"/>
                  </a:solidFill>
                  <a:latin typeface="DM Sans Bold"/>
                </a:rPr>
                <a:t>Constitucional</a:t>
              </a:r>
              <a:r>
                <a:rPr lang="en-US" sz="2981" spc="29" dirty="0" smtClean="0">
                  <a:solidFill>
                    <a:srgbClr val="FFFFFF"/>
                  </a:solidFill>
                  <a:latin typeface="DM Sans Bold"/>
                </a:rPr>
                <a:t> de la </a:t>
              </a:r>
              <a:r>
                <a:rPr lang="en-US" sz="2981" spc="29" dirty="0" err="1" smtClean="0">
                  <a:solidFill>
                    <a:srgbClr val="FFFFFF"/>
                  </a:solidFill>
                  <a:latin typeface="DM Sans Bold"/>
                </a:rPr>
                <a:t>República</a:t>
              </a:r>
              <a:r>
                <a:rPr lang="en-US" sz="2981" spc="29" dirty="0" smtClean="0">
                  <a:solidFill>
                    <a:srgbClr val="FFFFFF"/>
                  </a:solidFill>
                  <a:latin typeface="DM Sans Bold"/>
                </a:rPr>
                <a:t> de Colombia </a:t>
              </a:r>
              <a:endParaRPr lang="en-US" sz="2981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9200" y="3679296"/>
            <a:ext cx="3474003" cy="647719"/>
            <a:chOff x="0" y="0"/>
            <a:chExt cx="914964" cy="170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 smtClean="0">
                  <a:solidFill>
                    <a:srgbClr val="FFFFFF"/>
                  </a:solidFill>
                  <a:latin typeface="DM Sans Bold"/>
                </a:rPr>
                <a:t>C-042-17</a:t>
              </a:r>
              <a:endParaRPr lang="en-US" sz="2981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960776" y="4838700"/>
            <a:ext cx="11518945" cy="403956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lnSpc>
                <a:spcPts val="34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 smtClean="0"/>
              <a:t>La </a:t>
            </a:r>
            <a:r>
              <a:rPr lang="es-ES" sz="2800" dirty="0"/>
              <a:t>función de estas expresiones no es agraviar o restar dignidad a las personas en condición de </a:t>
            </a:r>
            <a:r>
              <a:rPr lang="es-ES" sz="2800" dirty="0" smtClean="0"/>
              <a:t>discapacidad.</a:t>
            </a:r>
          </a:p>
          <a:p>
            <a:pPr marL="457200" lvl="0" indent="-457200" algn="just">
              <a:lnSpc>
                <a:spcPts val="34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 smtClean="0"/>
              <a:t>Puede </a:t>
            </a:r>
            <a:r>
              <a:rPr lang="es-ES" sz="2800" dirty="0"/>
              <a:t>atentar contra la dignidad humana y la igualdad, pues no se tratan de palabras o frases que respondan a criterios definitorios de técnica </a:t>
            </a:r>
            <a:r>
              <a:rPr lang="es-ES" sz="2800" dirty="0" smtClean="0"/>
              <a:t>jurídica,</a:t>
            </a:r>
          </a:p>
          <a:p>
            <a:pPr marL="457200" lvl="0" indent="-457200" algn="just">
              <a:lnSpc>
                <a:spcPts val="34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 smtClean="0"/>
              <a:t>Marginación </a:t>
            </a:r>
            <a:r>
              <a:rPr lang="es-ES" sz="2800" dirty="0"/>
              <a:t>sutil y silenciosa consistente en usar expresiones reduccionistas y que radican la discapacidad en el sujeto y no en la </a:t>
            </a:r>
            <a:r>
              <a:rPr lang="es-ES" sz="2800" dirty="0" smtClean="0"/>
              <a:t>sociedad.</a:t>
            </a:r>
          </a:p>
          <a:p>
            <a:pPr marL="457200" lvl="0" indent="-457200" algn="just">
              <a:lnSpc>
                <a:spcPts val="34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 smtClean="0"/>
              <a:t>Definen </a:t>
            </a:r>
            <a:r>
              <a:rPr lang="es-ES" sz="2800" dirty="0"/>
              <a:t>a los sujetos por una sola de sus características, que además no les es imputable a ellos, sino a una sociedad que no se ha adaptado a la diversidad funcional de ciertas </a:t>
            </a:r>
            <a:r>
              <a:rPr lang="es-ES" sz="2800" dirty="0" smtClean="0"/>
              <a:t>personas.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91" y="562571"/>
            <a:ext cx="5243056" cy="17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3430183" y="6640503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05891" y="1132244"/>
            <a:ext cx="14173004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9"/>
              </a:lnSpc>
            </a:pPr>
            <a:r>
              <a:rPr lang="en-US" sz="5282" spc="517" dirty="0" smtClean="0">
                <a:solidFill>
                  <a:srgbClr val="231F20"/>
                </a:solidFill>
                <a:latin typeface="Oswald Bold"/>
              </a:rPr>
              <a:t>V. POSIBLES EFECTOS PSICOLÓGICOS</a:t>
            </a:r>
            <a:endParaRPr lang="en-US" sz="5282" spc="517" dirty="0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4" name="Freeform 4"/>
          <p:cNvSpPr/>
          <p:nvPr/>
        </p:nvSpPr>
        <p:spPr>
          <a:xfrm rot="2016048">
            <a:off x="11428100" y="-135239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13085" y="2765122"/>
            <a:ext cx="1400485" cy="6493178"/>
            <a:chOff x="0" y="0"/>
            <a:chExt cx="368852" cy="1710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25117" y="308860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5117" y="388572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117" y="4766886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5117" y="556400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4718" y="6356382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4718" y="7187346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4718" y="803763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01195" y="3196562"/>
            <a:ext cx="93238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 smtClean="0">
                <a:solidFill>
                  <a:srgbClr val="231F20"/>
                </a:solidFill>
                <a:latin typeface="DM Sans"/>
              </a:rPr>
              <a:t>BAJA AUTOESTIMA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1195" y="3990780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 smtClean="0">
                <a:solidFill>
                  <a:srgbClr val="231F20"/>
                </a:solidFill>
                <a:latin typeface="DM Sans"/>
              </a:rPr>
              <a:t>SENTIMIENTOS DE EXCLUSIÓN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01195" y="4910870"/>
            <a:ext cx="1157586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 smtClean="0">
                <a:solidFill>
                  <a:srgbClr val="231F20"/>
                </a:solidFill>
                <a:latin typeface="DM Sans"/>
              </a:rPr>
              <a:t>ANSIEDAD Y ESTRÉS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01195" y="5705088"/>
            <a:ext cx="1201730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483"/>
              </a:lnSpc>
              <a:spcBef>
                <a:spcPct val="0"/>
              </a:spcBef>
            </a:pPr>
            <a:r>
              <a:rPr lang="es-ES" sz="2524" spc="247" dirty="0" smtClean="0">
                <a:solidFill>
                  <a:srgbClr val="231F20"/>
                </a:solidFill>
                <a:latin typeface="DM Sans"/>
              </a:rPr>
              <a:t>IMPACTO EN LA SALUD MENTAL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1195" y="6505932"/>
            <a:ext cx="887224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 smtClean="0">
                <a:solidFill>
                  <a:srgbClr val="231F20"/>
                </a:solidFill>
                <a:latin typeface="DM Sans"/>
              </a:rPr>
              <a:t>LIMITACIÓN DE OPORTUNIDADES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01195" y="7298309"/>
            <a:ext cx="1062458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483"/>
              </a:lnSpc>
              <a:spcBef>
                <a:spcPct val="0"/>
              </a:spcBef>
            </a:pPr>
            <a:r>
              <a:rPr lang="es-ES" sz="2524" spc="247" dirty="0" smtClean="0">
                <a:solidFill>
                  <a:srgbClr val="231F20"/>
                </a:solidFill>
                <a:latin typeface="DM Sans"/>
              </a:rPr>
              <a:t>DIFICULTADES EN LAS RELACIONES INTERPERSONALES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01195" y="8142690"/>
            <a:ext cx="907180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 smtClean="0">
                <a:solidFill>
                  <a:srgbClr val="231F20"/>
                </a:solidFill>
                <a:latin typeface="DM Sans"/>
              </a:rPr>
              <a:t>DESMOTIVACIÓN Y DESESPERANZA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868</Words>
  <Application>Microsoft Office PowerPoint</Application>
  <PresentationFormat>Personalizado</PresentationFormat>
  <Paragraphs>86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DM Sans</vt:lpstr>
      <vt:lpstr>Montserrat Classic Bold</vt:lpstr>
      <vt:lpstr>Arial</vt:lpstr>
      <vt:lpstr>Oswald Bold</vt:lpstr>
      <vt:lpstr>Oswald Bold Italics</vt:lpstr>
      <vt:lpstr>DM Sans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</dc:title>
  <cp:lastModifiedBy>Cuenta Microsoft</cp:lastModifiedBy>
  <cp:revision>9</cp:revision>
  <dcterms:created xsi:type="dcterms:W3CDTF">2006-08-16T00:00:00Z</dcterms:created>
  <dcterms:modified xsi:type="dcterms:W3CDTF">2024-05-01T01:57:37Z</dcterms:modified>
  <dc:identifier>DAF0pBAK-LE</dc:identifier>
</cp:coreProperties>
</file>