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8288000" cy="10287000"/>
  <p:notesSz cx="6858000" cy="9144000"/>
  <p:embeddedFontLst>
    <p:embeddedFont>
      <p:font typeface="Jua" panose="020B0604020202020204" charset="-127"/>
      <p:regular r:id="rId14"/>
    </p:embeddedFont>
    <p:embeddedFont>
      <p:font typeface="Bimbo" panose="020B0604020202020204" charset="0"/>
      <p:regular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nva Sans" panose="020B0604020202020204" charset="0"/>
      <p:regular r:id="rId20"/>
    </p:embeddedFont>
    <p:embeddedFont>
      <p:font typeface="Canva Sans Bold" panose="020B0604020202020204" charset="0"/>
      <p:regular r:id="rId21"/>
    </p:embeddedFont>
    <p:embeddedFont>
      <p:font typeface="Handy Casual" panose="020B0604020202020204" charset="0"/>
      <p:regular r:id="rId22"/>
    </p:embeddedFont>
    <p:embeddedFont>
      <p:font typeface="More Sugar" panose="020B0604020202020204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740" y="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61.svg"/><Relationship Id="rId7" Type="http://schemas.openxmlformats.org/officeDocument/2006/relationships/image" Target="../media/image63.sv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65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52.svg"/><Relationship Id="rId7" Type="http://schemas.openxmlformats.org/officeDocument/2006/relationships/image" Target="../media/image50.svg"/><Relationship Id="rId12" Type="http://schemas.openxmlformats.org/officeDocument/2006/relationships/image" Target="../media/image70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11" Type="http://schemas.openxmlformats.org/officeDocument/2006/relationships/image" Target="../media/image69.svg"/><Relationship Id="rId5" Type="http://schemas.openxmlformats.org/officeDocument/2006/relationships/image" Target="../media/image67.svg"/><Relationship Id="rId10" Type="http://schemas.openxmlformats.org/officeDocument/2006/relationships/image" Target="../media/image68.png"/><Relationship Id="rId4" Type="http://schemas.openxmlformats.org/officeDocument/2006/relationships/image" Target="../media/image66.png"/><Relationship Id="rId9" Type="http://schemas.openxmlformats.org/officeDocument/2006/relationships/image" Target="../media/image6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43.svg"/><Relationship Id="rId3" Type="http://schemas.openxmlformats.org/officeDocument/2006/relationships/image" Target="../media/image72.svg"/><Relationship Id="rId7" Type="http://schemas.openxmlformats.org/officeDocument/2006/relationships/image" Target="../media/image6.svg"/><Relationship Id="rId12" Type="http://schemas.openxmlformats.org/officeDocument/2006/relationships/image" Target="../media/image4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76.svg"/><Relationship Id="rId5" Type="http://schemas.openxmlformats.org/officeDocument/2006/relationships/image" Target="../media/image2.svg"/><Relationship Id="rId10" Type="http://schemas.openxmlformats.org/officeDocument/2006/relationships/image" Target="../media/image75.png"/><Relationship Id="rId4" Type="http://schemas.openxmlformats.org/officeDocument/2006/relationships/image" Target="../media/image1.png"/><Relationship Id="rId9" Type="http://schemas.openxmlformats.org/officeDocument/2006/relationships/image" Target="../media/image74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6.svg"/><Relationship Id="rId7" Type="http://schemas.openxmlformats.org/officeDocument/2006/relationships/image" Target="../media/image17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Relationship Id="rId9" Type="http://schemas.openxmlformats.org/officeDocument/2006/relationships/image" Target="../media/image19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Relationship Id="rId9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6.svg"/><Relationship Id="rId7" Type="http://schemas.openxmlformats.org/officeDocument/2006/relationships/image" Target="../media/image37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svg"/><Relationship Id="rId4" Type="http://schemas.openxmlformats.org/officeDocument/2006/relationships/image" Target="../media/image34.png"/><Relationship Id="rId9" Type="http://schemas.openxmlformats.org/officeDocument/2006/relationships/image" Target="../media/image39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4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45.svg"/><Relationship Id="rId5" Type="http://schemas.openxmlformats.org/officeDocument/2006/relationships/image" Target="../media/image41.svg"/><Relationship Id="rId10" Type="http://schemas.openxmlformats.org/officeDocument/2006/relationships/image" Target="../media/image44.png"/><Relationship Id="rId4" Type="http://schemas.openxmlformats.org/officeDocument/2006/relationships/image" Target="../media/image40.png"/><Relationship Id="rId9" Type="http://schemas.openxmlformats.org/officeDocument/2006/relationships/image" Target="../media/image43.svg"/><Relationship Id="rId14" Type="http://schemas.openxmlformats.org/officeDocument/2006/relationships/image" Target="../media/image4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50.svg"/><Relationship Id="rId7" Type="http://schemas.openxmlformats.org/officeDocument/2006/relationships/image" Target="../media/image6.sv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56.svg"/><Relationship Id="rId5" Type="http://schemas.openxmlformats.org/officeDocument/2006/relationships/image" Target="../media/image52.svg"/><Relationship Id="rId10" Type="http://schemas.openxmlformats.org/officeDocument/2006/relationships/image" Target="../media/image55.png"/><Relationship Id="rId4" Type="http://schemas.openxmlformats.org/officeDocument/2006/relationships/image" Target="../media/image51.png"/><Relationship Id="rId9" Type="http://schemas.openxmlformats.org/officeDocument/2006/relationships/image" Target="../media/image54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6.svg"/><Relationship Id="rId7" Type="http://schemas.openxmlformats.org/officeDocument/2006/relationships/image" Target="../media/image58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D1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 flipH="1">
            <a:off x="-90045" y="5018462"/>
            <a:ext cx="6603326" cy="6423235"/>
          </a:xfrm>
          <a:custGeom>
            <a:avLst/>
            <a:gdLst/>
            <a:ahLst/>
            <a:cxnLst/>
            <a:rect l="l" t="t" r="r" b="b"/>
            <a:pathLst>
              <a:path w="6603326" h="6423235">
                <a:moveTo>
                  <a:pt x="6603325" y="0"/>
                </a:moveTo>
                <a:lnTo>
                  <a:pt x="0" y="0"/>
                </a:lnTo>
                <a:lnTo>
                  <a:pt x="0" y="6423235"/>
                </a:lnTo>
                <a:lnTo>
                  <a:pt x="6603325" y="6423235"/>
                </a:lnTo>
                <a:lnTo>
                  <a:pt x="660332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3" name="Freeform 3"/>
          <p:cNvSpPr/>
          <p:nvPr/>
        </p:nvSpPr>
        <p:spPr>
          <a:xfrm>
            <a:off x="1620609" y="3809085"/>
            <a:ext cx="15234560" cy="15321022"/>
          </a:xfrm>
          <a:custGeom>
            <a:avLst/>
            <a:gdLst/>
            <a:ahLst/>
            <a:cxnLst/>
            <a:rect l="l" t="t" r="r" b="b"/>
            <a:pathLst>
              <a:path w="15234560" h="15321022">
                <a:moveTo>
                  <a:pt x="0" y="0"/>
                </a:moveTo>
                <a:lnTo>
                  <a:pt x="15234560" y="0"/>
                </a:lnTo>
                <a:lnTo>
                  <a:pt x="15234560" y="15321022"/>
                </a:lnTo>
                <a:lnTo>
                  <a:pt x="0" y="153210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7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4" name="Freeform 4"/>
          <p:cNvSpPr/>
          <p:nvPr/>
        </p:nvSpPr>
        <p:spPr>
          <a:xfrm rot="5400000">
            <a:off x="11660398" y="5245064"/>
            <a:ext cx="7448045" cy="7244917"/>
          </a:xfrm>
          <a:custGeom>
            <a:avLst/>
            <a:gdLst/>
            <a:ahLst/>
            <a:cxnLst/>
            <a:rect l="l" t="t" r="r" b="b"/>
            <a:pathLst>
              <a:path w="7448045" h="7244917">
                <a:moveTo>
                  <a:pt x="0" y="0"/>
                </a:moveTo>
                <a:lnTo>
                  <a:pt x="7448046" y="0"/>
                </a:lnTo>
                <a:lnTo>
                  <a:pt x="7448046" y="7244917"/>
                </a:lnTo>
                <a:lnTo>
                  <a:pt x="0" y="72449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5" name="Freeform 5"/>
          <p:cNvSpPr/>
          <p:nvPr/>
        </p:nvSpPr>
        <p:spPr>
          <a:xfrm>
            <a:off x="-1194322" y="8458469"/>
            <a:ext cx="20676643" cy="8266153"/>
          </a:xfrm>
          <a:custGeom>
            <a:avLst/>
            <a:gdLst/>
            <a:ahLst/>
            <a:cxnLst/>
            <a:rect l="l" t="t" r="r" b="b"/>
            <a:pathLst>
              <a:path w="20676643" h="8266153">
                <a:moveTo>
                  <a:pt x="0" y="0"/>
                </a:moveTo>
                <a:lnTo>
                  <a:pt x="20676644" y="0"/>
                </a:lnTo>
                <a:lnTo>
                  <a:pt x="20676644" y="8266152"/>
                </a:lnTo>
                <a:lnTo>
                  <a:pt x="0" y="826615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6" name="Freeform 6"/>
          <p:cNvSpPr/>
          <p:nvPr/>
        </p:nvSpPr>
        <p:spPr>
          <a:xfrm flipH="1">
            <a:off x="3429695" y="5587708"/>
            <a:ext cx="8425526" cy="9883315"/>
          </a:xfrm>
          <a:custGeom>
            <a:avLst/>
            <a:gdLst/>
            <a:ahLst/>
            <a:cxnLst/>
            <a:rect l="l" t="t" r="r" b="b"/>
            <a:pathLst>
              <a:path w="8425526" h="9883315">
                <a:moveTo>
                  <a:pt x="8425525" y="0"/>
                </a:moveTo>
                <a:lnTo>
                  <a:pt x="0" y="0"/>
                </a:lnTo>
                <a:lnTo>
                  <a:pt x="0" y="9883315"/>
                </a:lnTo>
                <a:lnTo>
                  <a:pt x="8425525" y="9883315"/>
                </a:lnTo>
                <a:lnTo>
                  <a:pt x="8425525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7" name="Freeform 7"/>
          <p:cNvSpPr/>
          <p:nvPr/>
        </p:nvSpPr>
        <p:spPr>
          <a:xfrm>
            <a:off x="10116546" y="5586973"/>
            <a:ext cx="5957284" cy="9400053"/>
          </a:xfrm>
          <a:custGeom>
            <a:avLst/>
            <a:gdLst/>
            <a:ahLst/>
            <a:cxnLst/>
            <a:rect l="l" t="t" r="r" b="b"/>
            <a:pathLst>
              <a:path w="5957284" h="9400053">
                <a:moveTo>
                  <a:pt x="0" y="0"/>
                </a:moveTo>
                <a:lnTo>
                  <a:pt x="5957284" y="0"/>
                </a:lnTo>
                <a:lnTo>
                  <a:pt x="5957284" y="9400054"/>
                </a:lnTo>
                <a:lnTo>
                  <a:pt x="0" y="940005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8" name="Freeform 8"/>
          <p:cNvSpPr/>
          <p:nvPr/>
        </p:nvSpPr>
        <p:spPr>
          <a:xfrm>
            <a:off x="211684" y="7998669"/>
            <a:ext cx="2999933" cy="2288331"/>
          </a:xfrm>
          <a:custGeom>
            <a:avLst/>
            <a:gdLst/>
            <a:ahLst/>
            <a:cxnLst/>
            <a:rect l="l" t="t" r="r" b="b"/>
            <a:pathLst>
              <a:path w="2999933" h="2288331">
                <a:moveTo>
                  <a:pt x="0" y="0"/>
                </a:moveTo>
                <a:lnTo>
                  <a:pt x="2999934" y="0"/>
                </a:lnTo>
                <a:lnTo>
                  <a:pt x="2999934" y="2288331"/>
                </a:lnTo>
                <a:lnTo>
                  <a:pt x="0" y="228833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alphaModFix amt="43999"/>
            </a:blip>
            <a:stretch>
              <a:fillRect l="-7056" t="-23777" r="-5497" b="-23777"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9" name="TextBox 9"/>
          <p:cNvSpPr txBox="1"/>
          <p:nvPr/>
        </p:nvSpPr>
        <p:spPr>
          <a:xfrm>
            <a:off x="2988153" y="1462526"/>
            <a:ext cx="13085677" cy="2664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88"/>
              </a:lnSpc>
            </a:pPr>
            <a:r>
              <a:rPr lang="en-US" sz="7101" spc="362">
                <a:solidFill>
                  <a:srgbClr val="545454"/>
                </a:solidFill>
                <a:latin typeface="Handy Casual"/>
              </a:rPr>
              <a:t> UN ANÁLISIS DE LAS DIFICULTADES DEL APRENDIZAJE EN UNA INSTITUCIÓN DE LA CIUDAD DE NEIVA 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489488" y="143051"/>
            <a:ext cx="9309025" cy="115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48"/>
              </a:lnSpc>
              <a:spcBef>
                <a:spcPct val="0"/>
              </a:spcBef>
            </a:pPr>
            <a:r>
              <a:rPr lang="en-US" sz="6748" spc="344">
                <a:solidFill>
                  <a:srgbClr val="545454"/>
                </a:solidFill>
                <a:latin typeface="Handy Casual"/>
              </a:rPr>
              <a:t>Entre Espacios y Emociones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429695" y="4430158"/>
            <a:ext cx="11616389" cy="1157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448"/>
              </a:lnSpc>
              <a:spcBef>
                <a:spcPct val="0"/>
              </a:spcBef>
            </a:pPr>
            <a:r>
              <a:rPr lang="en-US" sz="6748" spc="344">
                <a:solidFill>
                  <a:srgbClr val="545454"/>
                </a:solidFill>
                <a:latin typeface="Handy Casual"/>
              </a:rPr>
              <a:t>Por: María Camila Ibarra Manrique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D1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1890745" y="3475017"/>
            <a:ext cx="6023275" cy="5859004"/>
          </a:xfrm>
          <a:custGeom>
            <a:avLst/>
            <a:gdLst/>
            <a:ahLst/>
            <a:cxnLst/>
            <a:rect l="l" t="t" r="r" b="b"/>
            <a:pathLst>
              <a:path w="6023275" h="5859004">
                <a:moveTo>
                  <a:pt x="0" y="0"/>
                </a:moveTo>
                <a:lnTo>
                  <a:pt x="6023275" y="0"/>
                </a:lnTo>
                <a:lnTo>
                  <a:pt x="6023275" y="5859004"/>
                </a:lnTo>
                <a:lnTo>
                  <a:pt x="0" y="58590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3" name="Freeform 3"/>
          <p:cNvSpPr/>
          <p:nvPr/>
        </p:nvSpPr>
        <p:spPr>
          <a:xfrm>
            <a:off x="-1194322" y="7789424"/>
            <a:ext cx="20676643" cy="8266153"/>
          </a:xfrm>
          <a:custGeom>
            <a:avLst/>
            <a:gdLst/>
            <a:ahLst/>
            <a:cxnLst/>
            <a:rect l="l" t="t" r="r" b="b"/>
            <a:pathLst>
              <a:path w="20676643" h="8266153">
                <a:moveTo>
                  <a:pt x="0" y="0"/>
                </a:moveTo>
                <a:lnTo>
                  <a:pt x="20676644" y="0"/>
                </a:lnTo>
                <a:lnTo>
                  <a:pt x="20676644" y="8266152"/>
                </a:lnTo>
                <a:lnTo>
                  <a:pt x="0" y="82661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grpSp>
        <p:nvGrpSpPr>
          <p:cNvPr id="4" name="Group 4"/>
          <p:cNvGrpSpPr/>
          <p:nvPr/>
        </p:nvGrpSpPr>
        <p:grpSpPr>
          <a:xfrm>
            <a:off x="7831885" y="3151965"/>
            <a:ext cx="10152231" cy="5865419"/>
            <a:chOff x="0" y="0"/>
            <a:chExt cx="2673839" cy="154480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673839" cy="1544802"/>
            </a:xfrm>
            <a:custGeom>
              <a:avLst/>
              <a:gdLst/>
              <a:ahLst/>
              <a:cxnLst/>
              <a:rect l="l" t="t" r="r" b="b"/>
              <a:pathLst>
                <a:path w="2673839" h="1544802">
                  <a:moveTo>
                    <a:pt x="38892" y="0"/>
                  </a:moveTo>
                  <a:lnTo>
                    <a:pt x="2634947" y="0"/>
                  </a:lnTo>
                  <a:cubicBezTo>
                    <a:pt x="2645262" y="0"/>
                    <a:pt x="2655154" y="4098"/>
                    <a:pt x="2662447" y="11391"/>
                  </a:cubicBezTo>
                  <a:cubicBezTo>
                    <a:pt x="2669741" y="18685"/>
                    <a:pt x="2673839" y="28577"/>
                    <a:pt x="2673839" y="38892"/>
                  </a:cubicBezTo>
                  <a:lnTo>
                    <a:pt x="2673839" y="1505910"/>
                  </a:lnTo>
                  <a:cubicBezTo>
                    <a:pt x="2673839" y="1527389"/>
                    <a:pt x="2656426" y="1544802"/>
                    <a:pt x="2634947" y="1544802"/>
                  </a:cubicBezTo>
                  <a:lnTo>
                    <a:pt x="38892" y="1544802"/>
                  </a:lnTo>
                  <a:cubicBezTo>
                    <a:pt x="17412" y="1544802"/>
                    <a:pt x="0" y="1527389"/>
                    <a:pt x="0" y="1505910"/>
                  </a:cubicBezTo>
                  <a:lnTo>
                    <a:pt x="0" y="38892"/>
                  </a:lnTo>
                  <a:cubicBezTo>
                    <a:pt x="0" y="17412"/>
                    <a:pt x="17412" y="0"/>
                    <a:pt x="38892" y="0"/>
                  </a:cubicBezTo>
                  <a:close/>
                </a:path>
              </a:pathLst>
            </a:custGeom>
            <a:solidFill>
              <a:srgbClr val="FFFEFD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76200"/>
              <a:ext cx="2673839" cy="16210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9748553" y="1028700"/>
            <a:ext cx="6895384" cy="2756651"/>
          </a:xfrm>
          <a:custGeom>
            <a:avLst/>
            <a:gdLst/>
            <a:ahLst/>
            <a:cxnLst/>
            <a:rect l="l" t="t" r="r" b="b"/>
            <a:pathLst>
              <a:path w="6895384" h="2756651">
                <a:moveTo>
                  <a:pt x="0" y="0"/>
                </a:moveTo>
                <a:lnTo>
                  <a:pt x="6895384" y="0"/>
                </a:lnTo>
                <a:lnTo>
                  <a:pt x="6895384" y="2756651"/>
                </a:lnTo>
                <a:lnTo>
                  <a:pt x="0" y="275665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8" name="Freeform 8"/>
          <p:cNvSpPr/>
          <p:nvPr/>
        </p:nvSpPr>
        <p:spPr>
          <a:xfrm>
            <a:off x="1028700" y="3785351"/>
            <a:ext cx="6569903" cy="5232032"/>
          </a:xfrm>
          <a:custGeom>
            <a:avLst/>
            <a:gdLst/>
            <a:ahLst/>
            <a:cxnLst/>
            <a:rect l="l" t="t" r="r" b="b"/>
            <a:pathLst>
              <a:path w="6569903" h="5232032">
                <a:moveTo>
                  <a:pt x="0" y="0"/>
                </a:moveTo>
                <a:lnTo>
                  <a:pt x="6569903" y="0"/>
                </a:lnTo>
                <a:lnTo>
                  <a:pt x="6569903" y="5232032"/>
                </a:lnTo>
                <a:lnTo>
                  <a:pt x="0" y="523203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9" name="TextBox 9"/>
          <p:cNvSpPr txBox="1"/>
          <p:nvPr/>
        </p:nvSpPr>
        <p:spPr>
          <a:xfrm>
            <a:off x="9748553" y="1757535"/>
            <a:ext cx="6895384" cy="1394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98"/>
              </a:lnSpc>
            </a:pPr>
            <a:r>
              <a:rPr lang="en-US" sz="5398" spc="275">
                <a:solidFill>
                  <a:srgbClr val="110F0D"/>
                </a:solidFill>
                <a:latin typeface="Handy Casual"/>
              </a:rPr>
              <a:t>DIFICULTADES DE CARÁCTER INTRÍNSECO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800605" y="3932024"/>
            <a:ext cx="10183511" cy="4248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110F0D"/>
                </a:solidFill>
                <a:latin typeface="Canva Sans"/>
              </a:rPr>
              <a:t>a)Falta de motivación: Según Johnson (2019), la falta de motivación puede deberse a que los entornos escolares son poco estimulantes.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endParaRPr lang="en-US" sz="3000">
              <a:solidFill>
                <a:srgbClr val="110F0D"/>
              </a:solidFill>
              <a:latin typeface="Canva Sans"/>
            </a:endParaRP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110F0D"/>
                </a:solidFill>
                <a:latin typeface="Canva Sans"/>
              </a:rPr>
              <a:t> b)Falta de interés: Según Chen (2018), los niños pueden sentir una desconexión con el espacio escolar debido a que dentro de este pueden existir diferencias culturales, sociales o personales 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5006836" y="8303999"/>
            <a:ext cx="2252464" cy="361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110F0D"/>
                </a:solidFill>
                <a:latin typeface="Jua"/>
              </a:rPr>
              <a:t>Luis Bravo Valdivieso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C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12334912" y="5972916"/>
            <a:ext cx="7507114" cy="7302374"/>
          </a:xfrm>
          <a:custGeom>
            <a:avLst/>
            <a:gdLst/>
            <a:ahLst/>
            <a:cxnLst/>
            <a:rect l="l" t="t" r="r" b="b"/>
            <a:pathLst>
              <a:path w="7507114" h="7302374">
                <a:moveTo>
                  <a:pt x="0" y="0"/>
                </a:moveTo>
                <a:lnTo>
                  <a:pt x="7507114" y="0"/>
                </a:lnTo>
                <a:lnTo>
                  <a:pt x="7507114" y="7302375"/>
                </a:lnTo>
                <a:lnTo>
                  <a:pt x="0" y="73023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3" name="Freeform 3"/>
          <p:cNvSpPr/>
          <p:nvPr/>
        </p:nvSpPr>
        <p:spPr>
          <a:xfrm rot="5400000" flipV="1">
            <a:off x="-699318" y="5607113"/>
            <a:ext cx="7507114" cy="7302374"/>
          </a:xfrm>
          <a:custGeom>
            <a:avLst/>
            <a:gdLst/>
            <a:ahLst/>
            <a:cxnLst/>
            <a:rect l="l" t="t" r="r" b="b"/>
            <a:pathLst>
              <a:path w="7507114" h="7302374">
                <a:moveTo>
                  <a:pt x="0" y="7302374"/>
                </a:moveTo>
                <a:lnTo>
                  <a:pt x="7507114" y="7302374"/>
                </a:lnTo>
                <a:lnTo>
                  <a:pt x="7507114" y="0"/>
                </a:lnTo>
                <a:lnTo>
                  <a:pt x="0" y="0"/>
                </a:lnTo>
                <a:lnTo>
                  <a:pt x="0" y="7302374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4" name="Freeform 4"/>
          <p:cNvSpPr/>
          <p:nvPr/>
        </p:nvSpPr>
        <p:spPr>
          <a:xfrm rot="5400000">
            <a:off x="5379632" y="5422326"/>
            <a:ext cx="7507114" cy="7302374"/>
          </a:xfrm>
          <a:custGeom>
            <a:avLst/>
            <a:gdLst/>
            <a:ahLst/>
            <a:cxnLst/>
            <a:rect l="l" t="t" r="r" b="b"/>
            <a:pathLst>
              <a:path w="7507114" h="7302374">
                <a:moveTo>
                  <a:pt x="0" y="0"/>
                </a:moveTo>
                <a:lnTo>
                  <a:pt x="7507114" y="0"/>
                </a:lnTo>
                <a:lnTo>
                  <a:pt x="7507114" y="7302375"/>
                </a:lnTo>
                <a:lnTo>
                  <a:pt x="0" y="730237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5" name="Freeform 5"/>
          <p:cNvSpPr/>
          <p:nvPr/>
        </p:nvSpPr>
        <p:spPr>
          <a:xfrm>
            <a:off x="-1194322" y="7789424"/>
            <a:ext cx="20676643" cy="8266153"/>
          </a:xfrm>
          <a:custGeom>
            <a:avLst/>
            <a:gdLst/>
            <a:ahLst/>
            <a:cxnLst/>
            <a:rect l="l" t="t" r="r" b="b"/>
            <a:pathLst>
              <a:path w="20676643" h="8266153">
                <a:moveTo>
                  <a:pt x="0" y="0"/>
                </a:moveTo>
                <a:lnTo>
                  <a:pt x="20676644" y="0"/>
                </a:lnTo>
                <a:lnTo>
                  <a:pt x="20676644" y="8266152"/>
                </a:lnTo>
                <a:lnTo>
                  <a:pt x="0" y="826615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6" name="TextBox 6"/>
          <p:cNvSpPr txBox="1"/>
          <p:nvPr/>
        </p:nvSpPr>
        <p:spPr>
          <a:xfrm>
            <a:off x="804376" y="2312036"/>
            <a:ext cx="16679247" cy="64139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09978" lvl="1" indent="-354989" algn="ctr">
              <a:lnSpc>
                <a:spcPts val="3617"/>
              </a:lnSpc>
              <a:buFont typeface="Arial"/>
              <a:buChar char="•"/>
            </a:pPr>
            <a:r>
              <a:rPr lang="en-US" sz="3288" spc="167">
                <a:solidFill>
                  <a:srgbClr val="110F0D"/>
                </a:solidFill>
                <a:latin typeface="Canva Sans"/>
              </a:rPr>
              <a:t>Las emociones son cruciales para el aprendizaje, ya que pueden potenciarlo o dificultarlo, afectando el rendimiento académico.</a:t>
            </a:r>
          </a:p>
          <a:p>
            <a:pPr algn="ctr">
              <a:lnSpc>
                <a:spcPts val="3617"/>
              </a:lnSpc>
            </a:pPr>
            <a:r>
              <a:rPr lang="en-US" sz="3288" spc="167">
                <a:solidFill>
                  <a:srgbClr val="110F0D"/>
                </a:solidFill>
                <a:latin typeface="Canva Sans"/>
              </a:rPr>
              <a:t> </a:t>
            </a:r>
          </a:p>
          <a:p>
            <a:pPr marL="709978" lvl="1" indent="-354989" algn="ctr">
              <a:lnSpc>
                <a:spcPts val="3617"/>
              </a:lnSpc>
              <a:buFont typeface="Arial"/>
              <a:buChar char="•"/>
            </a:pPr>
            <a:r>
              <a:rPr lang="en-US" sz="3288" spc="167">
                <a:solidFill>
                  <a:srgbClr val="110F0D"/>
                </a:solidFill>
                <a:latin typeface="Canva Sans"/>
              </a:rPr>
              <a:t>Además, las relaciones con compañeros y docentes, la adaptación de los métodos de enseñanza a necesidades individuales y la interacción con los espacios escolares también influyen en el proceso de aprendizaje.</a:t>
            </a:r>
          </a:p>
          <a:p>
            <a:pPr algn="ctr">
              <a:lnSpc>
                <a:spcPts val="3617"/>
              </a:lnSpc>
            </a:pPr>
            <a:endParaRPr lang="en-US" sz="3288" spc="167">
              <a:solidFill>
                <a:srgbClr val="110F0D"/>
              </a:solidFill>
              <a:latin typeface="Canva Sans"/>
            </a:endParaRPr>
          </a:p>
          <a:p>
            <a:pPr algn="ctr">
              <a:lnSpc>
                <a:spcPts val="3617"/>
              </a:lnSpc>
            </a:pPr>
            <a:endParaRPr lang="en-US" sz="3288" spc="167">
              <a:solidFill>
                <a:srgbClr val="110F0D"/>
              </a:solidFill>
              <a:latin typeface="Canva Sans"/>
            </a:endParaRPr>
          </a:p>
          <a:p>
            <a:pPr algn="ctr">
              <a:lnSpc>
                <a:spcPts val="3617"/>
              </a:lnSpc>
            </a:pPr>
            <a:endParaRPr lang="en-US" sz="3288" spc="167">
              <a:solidFill>
                <a:srgbClr val="110F0D"/>
              </a:solidFill>
              <a:latin typeface="Canva Sans"/>
            </a:endParaRPr>
          </a:p>
          <a:p>
            <a:pPr algn="ctr">
              <a:lnSpc>
                <a:spcPts val="3617"/>
              </a:lnSpc>
            </a:pPr>
            <a:endParaRPr lang="en-US" sz="3288" spc="167">
              <a:solidFill>
                <a:srgbClr val="110F0D"/>
              </a:solidFill>
              <a:latin typeface="Canva Sans"/>
            </a:endParaRPr>
          </a:p>
          <a:p>
            <a:pPr algn="ctr">
              <a:lnSpc>
                <a:spcPts val="3617"/>
              </a:lnSpc>
            </a:pPr>
            <a:endParaRPr lang="en-US" sz="3288" spc="167">
              <a:solidFill>
                <a:srgbClr val="110F0D"/>
              </a:solidFill>
              <a:latin typeface="Canva Sans"/>
            </a:endParaRPr>
          </a:p>
          <a:p>
            <a:pPr algn="ctr">
              <a:lnSpc>
                <a:spcPts val="3617"/>
              </a:lnSpc>
            </a:pPr>
            <a:endParaRPr lang="en-US" sz="3288" spc="167">
              <a:solidFill>
                <a:srgbClr val="110F0D"/>
              </a:solidFill>
              <a:latin typeface="Canva Sans"/>
            </a:endParaRPr>
          </a:p>
          <a:p>
            <a:pPr algn="ctr">
              <a:lnSpc>
                <a:spcPts val="3617"/>
              </a:lnSpc>
            </a:pPr>
            <a:endParaRPr lang="en-US" sz="3288" spc="167">
              <a:solidFill>
                <a:srgbClr val="110F0D"/>
              </a:solidFill>
              <a:latin typeface="Canva Sans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2752414" y="6688461"/>
            <a:ext cx="6127522" cy="3175171"/>
          </a:xfrm>
          <a:custGeom>
            <a:avLst/>
            <a:gdLst/>
            <a:ahLst/>
            <a:cxnLst/>
            <a:rect l="l" t="t" r="r" b="b"/>
            <a:pathLst>
              <a:path w="6127522" h="3175171">
                <a:moveTo>
                  <a:pt x="0" y="0"/>
                </a:moveTo>
                <a:lnTo>
                  <a:pt x="6127522" y="0"/>
                </a:lnTo>
                <a:lnTo>
                  <a:pt x="6127522" y="3175171"/>
                </a:lnTo>
                <a:lnTo>
                  <a:pt x="0" y="317517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8" name="Freeform 8"/>
          <p:cNvSpPr/>
          <p:nvPr/>
        </p:nvSpPr>
        <p:spPr>
          <a:xfrm>
            <a:off x="10163415" y="6688461"/>
            <a:ext cx="4090397" cy="3337096"/>
          </a:xfrm>
          <a:custGeom>
            <a:avLst/>
            <a:gdLst/>
            <a:ahLst/>
            <a:cxnLst/>
            <a:rect l="l" t="t" r="r" b="b"/>
            <a:pathLst>
              <a:path w="4090397" h="3337096">
                <a:moveTo>
                  <a:pt x="0" y="0"/>
                </a:moveTo>
                <a:lnTo>
                  <a:pt x="4090397" y="0"/>
                </a:lnTo>
                <a:lnTo>
                  <a:pt x="4090397" y="3337096"/>
                </a:lnTo>
                <a:lnTo>
                  <a:pt x="0" y="3337096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-2549" r="-2549"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9" name="TextBox 9"/>
          <p:cNvSpPr txBox="1"/>
          <p:nvPr/>
        </p:nvSpPr>
        <p:spPr>
          <a:xfrm>
            <a:off x="1028700" y="1112608"/>
            <a:ext cx="16230600" cy="819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6000" spc="306">
                <a:solidFill>
                  <a:srgbClr val="110F0D"/>
                </a:solidFill>
                <a:latin typeface="Handy Casual"/>
              </a:rPr>
              <a:t>CONCLUSIONES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D1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13018" y="523287"/>
            <a:ext cx="15261963" cy="9240425"/>
          </a:xfrm>
          <a:custGeom>
            <a:avLst/>
            <a:gdLst/>
            <a:ahLst/>
            <a:cxnLst/>
            <a:rect l="l" t="t" r="r" b="b"/>
            <a:pathLst>
              <a:path w="15261963" h="9240425">
                <a:moveTo>
                  <a:pt x="0" y="0"/>
                </a:moveTo>
                <a:lnTo>
                  <a:pt x="15261964" y="0"/>
                </a:lnTo>
                <a:lnTo>
                  <a:pt x="15261964" y="9240426"/>
                </a:lnTo>
                <a:lnTo>
                  <a:pt x="0" y="92404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3" name="Freeform 3"/>
          <p:cNvSpPr/>
          <p:nvPr/>
        </p:nvSpPr>
        <p:spPr>
          <a:xfrm rot="5400000">
            <a:off x="60984" y="5866813"/>
            <a:ext cx="5552244" cy="5400819"/>
          </a:xfrm>
          <a:custGeom>
            <a:avLst/>
            <a:gdLst/>
            <a:ahLst/>
            <a:cxnLst/>
            <a:rect l="l" t="t" r="r" b="b"/>
            <a:pathLst>
              <a:path w="5552244" h="5400819">
                <a:moveTo>
                  <a:pt x="0" y="0"/>
                </a:moveTo>
                <a:lnTo>
                  <a:pt x="5552244" y="0"/>
                </a:lnTo>
                <a:lnTo>
                  <a:pt x="5552244" y="5400820"/>
                </a:lnTo>
                <a:lnTo>
                  <a:pt x="0" y="54008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4" name="Freeform 4"/>
          <p:cNvSpPr/>
          <p:nvPr/>
        </p:nvSpPr>
        <p:spPr>
          <a:xfrm rot="5400000">
            <a:off x="12371019" y="6189886"/>
            <a:ext cx="5753832" cy="5596910"/>
          </a:xfrm>
          <a:custGeom>
            <a:avLst/>
            <a:gdLst/>
            <a:ahLst/>
            <a:cxnLst/>
            <a:rect l="l" t="t" r="r" b="b"/>
            <a:pathLst>
              <a:path w="5753832" h="5596910">
                <a:moveTo>
                  <a:pt x="0" y="0"/>
                </a:moveTo>
                <a:lnTo>
                  <a:pt x="5753832" y="0"/>
                </a:lnTo>
                <a:lnTo>
                  <a:pt x="5753832" y="5596909"/>
                </a:lnTo>
                <a:lnTo>
                  <a:pt x="0" y="55969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5" name="Freeform 5"/>
          <p:cNvSpPr/>
          <p:nvPr/>
        </p:nvSpPr>
        <p:spPr>
          <a:xfrm>
            <a:off x="-969821" y="7210269"/>
            <a:ext cx="20676643" cy="8266153"/>
          </a:xfrm>
          <a:custGeom>
            <a:avLst/>
            <a:gdLst/>
            <a:ahLst/>
            <a:cxnLst/>
            <a:rect l="l" t="t" r="r" b="b"/>
            <a:pathLst>
              <a:path w="20676643" h="8266153">
                <a:moveTo>
                  <a:pt x="0" y="0"/>
                </a:moveTo>
                <a:lnTo>
                  <a:pt x="20676643" y="0"/>
                </a:lnTo>
                <a:lnTo>
                  <a:pt x="20676643" y="8266152"/>
                </a:lnTo>
                <a:lnTo>
                  <a:pt x="0" y="826615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6" name="Freeform 6"/>
          <p:cNvSpPr/>
          <p:nvPr/>
        </p:nvSpPr>
        <p:spPr>
          <a:xfrm>
            <a:off x="13784660" y="4025239"/>
            <a:ext cx="3320615" cy="5233061"/>
          </a:xfrm>
          <a:custGeom>
            <a:avLst/>
            <a:gdLst/>
            <a:ahLst/>
            <a:cxnLst/>
            <a:rect l="l" t="t" r="r" b="b"/>
            <a:pathLst>
              <a:path w="3320615" h="5233061">
                <a:moveTo>
                  <a:pt x="0" y="0"/>
                </a:moveTo>
                <a:lnTo>
                  <a:pt x="3320615" y="0"/>
                </a:lnTo>
                <a:lnTo>
                  <a:pt x="3320615" y="5233061"/>
                </a:lnTo>
                <a:lnTo>
                  <a:pt x="0" y="523306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7" name="Freeform 7"/>
          <p:cNvSpPr/>
          <p:nvPr/>
        </p:nvSpPr>
        <p:spPr>
          <a:xfrm>
            <a:off x="1233029" y="3084811"/>
            <a:ext cx="3273776" cy="5903530"/>
          </a:xfrm>
          <a:custGeom>
            <a:avLst/>
            <a:gdLst/>
            <a:ahLst/>
            <a:cxnLst/>
            <a:rect l="l" t="t" r="r" b="b"/>
            <a:pathLst>
              <a:path w="3273776" h="5903530">
                <a:moveTo>
                  <a:pt x="0" y="0"/>
                </a:moveTo>
                <a:lnTo>
                  <a:pt x="3273775" y="0"/>
                </a:lnTo>
                <a:lnTo>
                  <a:pt x="3273775" y="5903530"/>
                </a:lnTo>
                <a:lnTo>
                  <a:pt x="0" y="590353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8" name="Freeform 8"/>
          <p:cNvSpPr/>
          <p:nvPr/>
        </p:nvSpPr>
        <p:spPr>
          <a:xfrm rot="-6852988">
            <a:off x="17518760" y="2368373"/>
            <a:ext cx="2450498" cy="1635150"/>
          </a:xfrm>
          <a:custGeom>
            <a:avLst/>
            <a:gdLst/>
            <a:ahLst/>
            <a:cxnLst/>
            <a:rect l="l" t="t" r="r" b="b"/>
            <a:pathLst>
              <a:path w="2450498" h="1635150">
                <a:moveTo>
                  <a:pt x="0" y="0"/>
                </a:moveTo>
                <a:lnTo>
                  <a:pt x="2450498" y="0"/>
                </a:lnTo>
                <a:lnTo>
                  <a:pt x="2450498" y="1635151"/>
                </a:lnTo>
                <a:lnTo>
                  <a:pt x="0" y="163515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9" name="TextBox 9"/>
          <p:cNvSpPr txBox="1"/>
          <p:nvPr/>
        </p:nvSpPr>
        <p:spPr>
          <a:xfrm>
            <a:off x="2837106" y="4159273"/>
            <a:ext cx="12126722" cy="16331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163"/>
              </a:lnSpc>
            </a:pPr>
            <a:r>
              <a:rPr lang="en-US" sz="12540" spc="639">
                <a:solidFill>
                  <a:srgbClr val="000000"/>
                </a:solidFill>
                <a:latin typeface="More Sugar"/>
              </a:rPr>
              <a:t> ¡GRACIAS!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D1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13403857" y="5219212"/>
            <a:ext cx="5552244" cy="5400819"/>
          </a:xfrm>
          <a:custGeom>
            <a:avLst/>
            <a:gdLst/>
            <a:ahLst/>
            <a:cxnLst/>
            <a:rect l="l" t="t" r="r" b="b"/>
            <a:pathLst>
              <a:path w="5552244" h="5400819">
                <a:moveTo>
                  <a:pt x="0" y="0"/>
                </a:moveTo>
                <a:lnTo>
                  <a:pt x="5552244" y="0"/>
                </a:lnTo>
                <a:lnTo>
                  <a:pt x="5552244" y="5400820"/>
                </a:lnTo>
                <a:lnTo>
                  <a:pt x="0" y="54008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grpSp>
        <p:nvGrpSpPr>
          <p:cNvPr id="3" name="Group 3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47700" y="0"/>
                  </a:moveTo>
                  <a:lnTo>
                    <a:pt x="4227026" y="0"/>
                  </a:lnTo>
                  <a:cubicBezTo>
                    <a:pt x="4239677" y="0"/>
                    <a:pt x="4251809" y="5025"/>
                    <a:pt x="4260755" y="13971"/>
                  </a:cubicBezTo>
                  <a:cubicBezTo>
                    <a:pt x="4269700" y="22916"/>
                    <a:pt x="4274726" y="35049"/>
                    <a:pt x="4274726" y="47700"/>
                  </a:cubicBezTo>
                  <a:lnTo>
                    <a:pt x="4274726" y="2119767"/>
                  </a:lnTo>
                  <a:cubicBezTo>
                    <a:pt x="4274726" y="2132418"/>
                    <a:pt x="4269700" y="2144550"/>
                    <a:pt x="4260755" y="2153496"/>
                  </a:cubicBezTo>
                  <a:cubicBezTo>
                    <a:pt x="4251809" y="2162441"/>
                    <a:pt x="4239677" y="2167467"/>
                    <a:pt x="4227026" y="2167467"/>
                  </a:cubicBezTo>
                  <a:lnTo>
                    <a:pt x="47700" y="2167467"/>
                  </a:lnTo>
                  <a:cubicBezTo>
                    <a:pt x="35049" y="2167467"/>
                    <a:pt x="22916" y="2162441"/>
                    <a:pt x="13971" y="2153496"/>
                  </a:cubicBezTo>
                  <a:cubicBezTo>
                    <a:pt x="5025" y="2144550"/>
                    <a:pt x="0" y="2132418"/>
                    <a:pt x="0" y="2119767"/>
                  </a:cubicBezTo>
                  <a:lnTo>
                    <a:pt x="0" y="47700"/>
                  </a:lnTo>
                  <a:cubicBezTo>
                    <a:pt x="0" y="35049"/>
                    <a:pt x="5025" y="22916"/>
                    <a:pt x="13971" y="13971"/>
                  </a:cubicBezTo>
                  <a:cubicBezTo>
                    <a:pt x="22916" y="5025"/>
                    <a:pt x="35049" y="0"/>
                    <a:pt x="47700" y="0"/>
                  </a:cubicBezTo>
                  <a:close/>
                </a:path>
              </a:pathLst>
            </a:custGeom>
            <a:solidFill>
              <a:srgbClr val="EBECF0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76200"/>
              <a:ext cx="4274726" cy="22436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964200" y="3080068"/>
            <a:ext cx="14872347" cy="58027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80"/>
              </a:lnSpc>
            </a:pPr>
            <a:r>
              <a:rPr lang="en-US" sz="3548" spc="180">
                <a:solidFill>
                  <a:srgbClr val="1C3249"/>
                </a:solidFill>
                <a:latin typeface="Canva Sans"/>
              </a:rPr>
              <a:t> Las dificultades de aprendizaje de origen psicosocial que aquejan a niños y niñas, son condiciones que afectan la capacidad del individuo para adquirir, procesar o retener información de manera eficiente, interfiriendo así en su desempeño académico y su desarrollo educativo, por tal razón se examinan las dificultades que los estudiantes pueden enfrentar en su proceso de aprendizaje, considerando la influencia de las emociones y los entornos escolares.</a:t>
            </a:r>
          </a:p>
          <a:p>
            <a:pPr algn="ctr">
              <a:lnSpc>
                <a:spcPts val="3903"/>
              </a:lnSpc>
            </a:pPr>
            <a:endParaRPr lang="en-US" sz="3548" spc="180">
              <a:solidFill>
                <a:srgbClr val="1C3249"/>
              </a:solidFill>
              <a:latin typeface="Canva San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612236" y="1577907"/>
            <a:ext cx="7063527" cy="1203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  <a:spcBef>
                <a:spcPct val="0"/>
              </a:spcBef>
            </a:pPr>
            <a:r>
              <a:rPr lang="en-US" sz="6999" spc="356">
                <a:solidFill>
                  <a:srgbClr val="110F0D"/>
                </a:solidFill>
                <a:latin typeface="Handy Casual"/>
              </a:rPr>
              <a:t>¡BIENVENIDOS!</a:t>
            </a:r>
          </a:p>
        </p:txBody>
      </p:sp>
      <p:sp>
        <p:nvSpPr>
          <p:cNvPr id="8" name="Freeform 8"/>
          <p:cNvSpPr/>
          <p:nvPr/>
        </p:nvSpPr>
        <p:spPr>
          <a:xfrm>
            <a:off x="1322197" y="-670780"/>
            <a:ext cx="3452915" cy="3836572"/>
          </a:xfrm>
          <a:custGeom>
            <a:avLst/>
            <a:gdLst/>
            <a:ahLst/>
            <a:cxnLst/>
            <a:rect l="l" t="t" r="r" b="b"/>
            <a:pathLst>
              <a:path w="3452915" h="3836572">
                <a:moveTo>
                  <a:pt x="0" y="0"/>
                </a:moveTo>
                <a:lnTo>
                  <a:pt x="3452915" y="0"/>
                </a:lnTo>
                <a:lnTo>
                  <a:pt x="3452915" y="3836573"/>
                </a:lnTo>
                <a:lnTo>
                  <a:pt x="0" y="38365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C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94322" y="7789424"/>
            <a:ext cx="20676643" cy="8266153"/>
          </a:xfrm>
          <a:custGeom>
            <a:avLst/>
            <a:gdLst/>
            <a:ahLst/>
            <a:cxnLst/>
            <a:rect l="l" t="t" r="r" b="b"/>
            <a:pathLst>
              <a:path w="20676643" h="8266153">
                <a:moveTo>
                  <a:pt x="0" y="0"/>
                </a:moveTo>
                <a:lnTo>
                  <a:pt x="20676644" y="0"/>
                </a:lnTo>
                <a:lnTo>
                  <a:pt x="20676644" y="8266152"/>
                </a:lnTo>
                <a:lnTo>
                  <a:pt x="0" y="82661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3" name="Freeform 3"/>
          <p:cNvSpPr/>
          <p:nvPr/>
        </p:nvSpPr>
        <p:spPr>
          <a:xfrm rot="5400000">
            <a:off x="1924597" y="1114820"/>
            <a:ext cx="6315439" cy="6143200"/>
          </a:xfrm>
          <a:custGeom>
            <a:avLst/>
            <a:gdLst/>
            <a:ahLst/>
            <a:cxnLst/>
            <a:rect l="l" t="t" r="r" b="b"/>
            <a:pathLst>
              <a:path w="6315439" h="6143200">
                <a:moveTo>
                  <a:pt x="0" y="0"/>
                </a:moveTo>
                <a:lnTo>
                  <a:pt x="6315439" y="0"/>
                </a:lnTo>
                <a:lnTo>
                  <a:pt x="6315439" y="6143199"/>
                </a:lnTo>
                <a:lnTo>
                  <a:pt x="0" y="61431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grpSp>
        <p:nvGrpSpPr>
          <p:cNvPr id="4" name="Group 4"/>
          <p:cNvGrpSpPr/>
          <p:nvPr/>
        </p:nvGrpSpPr>
        <p:grpSpPr>
          <a:xfrm>
            <a:off x="9133189" y="3392881"/>
            <a:ext cx="8126111" cy="5865419"/>
            <a:chOff x="0" y="0"/>
            <a:chExt cx="2140210" cy="154480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140210" cy="1544802"/>
            </a:xfrm>
            <a:custGeom>
              <a:avLst/>
              <a:gdLst/>
              <a:ahLst/>
              <a:cxnLst/>
              <a:rect l="l" t="t" r="r" b="b"/>
              <a:pathLst>
                <a:path w="2140210" h="1544802">
                  <a:moveTo>
                    <a:pt x="48589" y="0"/>
                  </a:moveTo>
                  <a:lnTo>
                    <a:pt x="2091622" y="0"/>
                  </a:lnTo>
                  <a:cubicBezTo>
                    <a:pt x="2104508" y="0"/>
                    <a:pt x="2116867" y="5119"/>
                    <a:pt x="2125979" y="14231"/>
                  </a:cubicBezTo>
                  <a:cubicBezTo>
                    <a:pt x="2135091" y="23343"/>
                    <a:pt x="2140210" y="35702"/>
                    <a:pt x="2140210" y="48589"/>
                  </a:cubicBezTo>
                  <a:lnTo>
                    <a:pt x="2140210" y="1496213"/>
                  </a:lnTo>
                  <a:cubicBezTo>
                    <a:pt x="2140210" y="1509099"/>
                    <a:pt x="2135091" y="1521458"/>
                    <a:pt x="2125979" y="1530570"/>
                  </a:cubicBezTo>
                  <a:cubicBezTo>
                    <a:pt x="2116867" y="1539682"/>
                    <a:pt x="2104508" y="1544802"/>
                    <a:pt x="2091622" y="1544802"/>
                  </a:cubicBezTo>
                  <a:lnTo>
                    <a:pt x="48589" y="1544802"/>
                  </a:lnTo>
                  <a:cubicBezTo>
                    <a:pt x="35702" y="1544802"/>
                    <a:pt x="23343" y="1539682"/>
                    <a:pt x="14231" y="1530570"/>
                  </a:cubicBezTo>
                  <a:cubicBezTo>
                    <a:pt x="5119" y="1521458"/>
                    <a:pt x="0" y="1509099"/>
                    <a:pt x="0" y="1496213"/>
                  </a:cubicBezTo>
                  <a:lnTo>
                    <a:pt x="0" y="48589"/>
                  </a:lnTo>
                  <a:cubicBezTo>
                    <a:pt x="0" y="35702"/>
                    <a:pt x="5119" y="23343"/>
                    <a:pt x="14231" y="14231"/>
                  </a:cubicBezTo>
                  <a:cubicBezTo>
                    <a:pt x="23343" y="5119"/>
                    <a:pt x="35702" y="0"/>
                    <a:pt x="48589" y="0"/>
                  </a:cubicBezTo>
                  <a:close/>
                </a:path>
              </a:pathLst>
            </a:custGeom>
            <a:solidFill>
              <a:srgbClr val="FFFEFD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76200"/>
              <a:ext cx="2140210" cy="16210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9748553" y="1028700"/>
            <a:ext cx="6895384" cy="2756651"/>
          </a:xfrm>
          <a:custGeom>
            <a:avLst/>
            <a:gdLst/>
            <a:ahLst/>
            <a:cxnLst/>
            <a:rect l="l" t="t" r="r" b="b"/>
            <a:pathLst>
              <a:path w="6895384" h="2756651">
                <a:moveTo>
                  <a:pt x="0" y="0"/>
                </a:moveTo>
                <a:lnTo>
                  <a:pt x="6895384" y="0"/>
                </a:lnTo>
                <a:lnTo>
                  <a:pt x="6895384" y="2756651"/>
                </a:lnTo>
                <a:lnTo>
                  <a:pt x="0" y="275665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8" name="TextBox 8"/>
          <p:cNvSpPr txBox="1"/>
          <p:nvPr/>
        </p:nvSpPr>
        <p:spPr>
          <a:xfrm>
            <a:off x="9974586" y="1879488"/>
            <a:ext cx="6387198" cy="9302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8"/>
              </a:lnSpc>
            </a:pPr>
            <a:r>
              <a:rPr lang="en-US" sz="6998" spc="356">
                <a:solidFill>
                  <a:srgbClr val="110F0D"/>
                </a:solidFill>
                <a:latin typeface="More Sugar"/>
              </a:rPr>
              <a:t>OBJETIVO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692432" y="4472890"/>
            <a:ext cx="6951504" cy="31123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87"/>
              </a:lnSpc>
            </a:pPr>
            <a:r>
              <a:rPr lang="en-US" sz="3170" spc="161">
                <a:solidFill>
                  <a:srgbClr val="110F0D"/>
                </a:solidFill>
                <a:latin typeface="Canva Sans"/>
              </a:rPr>
              <a:t>Esta investigación se propuso caracterizar las dificultades de aprendizaje que son de origen psicosocial en niños y niñas de una institución de Colombia, ubicada en el departamento del Huila, en la ciudad de Neiva.</a:t>
            </a:r>
          </a:p>
        </p:txBody>
      </p:sp>
      <p:sp>
        <p:nvSpPr>
          <p:cNvPr id="10" name="Freeform 10"/>
          <p:cNvSpPr/>
          <p:nvPr/>
        </p:nvSpPr>
        <p:spPr>
          <a:xfrm flipH="1">
            <a:off x="2170736" y="3960465"/>
            <a:ext cx="5983181" cy="5297835"/>
          </a:xfrm>
          <a:custGeom>
            <a:avLst/>
            <a:gdLst/>
            <a:ahLst/>
            <a:cxnLst/>
            <a:rect l="l" t="t" r="r" b="b"/>
            <a:pathLst>
              <a:path w="5983181" h="5297835">
                <a:moveTo>
                  <a:pt x="5983181" y="0"/>
                </a:moveTo>
                <a:lnTo>
                  <a:pt x="0" y="0"/>
                </a:lnTo>
                <a:lnTo>
                  <a:pt x="0" y="5297835"/>
                </a:lnTo>
                <a:lnTo>
                  <a:pt x="5983181" y="5297835"/>
                </a:lnTo>
                <a:lnTo>
                  <a:pt x="5983181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D1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3063673"/>
            <a:ext cx="9792541" cy="6739421"/>
            <a:chOff x="0" y="0"/>
            <a:chExt cx="2579105" cy="177499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579105" cy="1774992"/>
            </a:xfrm>
            <a:custGeom>
              <a:avLst/>
              <a:gdLst/>
              <a:ahLst/>
              <a:cxnLst/>
              <a:rect l="l" t="t" r="r" b="b"/>
              <a:pathLst>
                <a:path w="2579105" h="1774992">
                  <a:moveTo>
                    <a:pt x="40320" y="0"/>
                  </a:moveTo>
                  <a:lnTo>
                    <a:pt x="2538785" y="0"/>
                  </a:lnTo>
                  <a:cubicBezTo>
                    <a:pt x="2549479" y="0"/>
                    <a:pt x="2559734" y="4248"/>
                    <a:pt x="2567296" y="11810"/>
                  </a:cubicBezTo>
                  <a:cubicBezTo>
                    <a:pt x="2574857" y="19371"/>
                    <a:pt x="2579105" y="29627"/>
                    <a:pt x="2579105" y="40320"/>
                  </a:cubicBezTo>
                  <a:lnTo>
                    <a:pt x="2579105" y="1734671"/>
                  </a:lnTo>
                  <a:cubicBezTo>
                    <a:pt x="2579105" y="1745365"/>
                    <a:pt x="2574857" y="1755621"/>
                    <a:pt x="2567296" y="1763182"/>
                  </a:cubicBezTo>
                  <a:cubicBezTo>
                    <a:pt x="2559734" y="1770744"/>
                    <a:pt x="2549479" y="1774992"/>
                    <a:pt x="2538785" y="1774992"/>
                  </a:cubicBezTo>
                  <a:lnTo>
                    <a:pt x="40320" y="1774992"/>
                  </a:lnTo>
                  <a:cubicBezTo>
                    <a:pt x="29627" y="1774992"/>
                    <a:pt x="19371" y="1770744"/>
                    <a:pt x="11810" y="1763182"/>
                  </a:cubicBezTo>
                  <a:cubicBezTo>
                    <a:pt x="4248" y="1755621"/>
                    <a:pt x="0" y="1745365"/>
                    <a:pt x="0" y="1734671"/>
                  </a:cubicBezTo>
                  <a:lnTo>
                    <a:pt x="0" y="40320"/>
                  </a:lnTo>
                  <a:cubicBezTo>
                    <a:pt x="0" y="29627"/>
                    <a:pt x="4248" y="19371"/>
                    <a:pt x="11810" y="11810"/>
                  </a:cubicBezTo>
                  <a:cubicBezTo>
                    <a:pt x="19371" y="4248"/>
                    <a:pt x="29627" y="0"/>
                    <a:pt x="4032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2579105" cy="18511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395398" y="1624608"/>
            <a:ext cx="5062473" cy="2023886"/>
          </a:xfrm>
          <a:custGeom>
            <a:avLst/>
            <a:gdLst/>
            <a:ahLst/>
            <a:cxnLst/>
            <a:rect l="l" t="t" r="r" b="b"/>
            <a:pathLst>
              <a:path w="5062473" h="2023886">
                <a:moveTo>
                  <a:pt x="0" y="0"/>
                </a:moveTo>
                <a:lnTo>
                  <a:pt x="5062473" y="0"/>
                </a:lnTo>
                <a:lnTo>
                  <a:pt x="5062473" y="2023887"/>
                </a:lnTo>
                <a:lnTo>
                  <a:pt x="0" y="202388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6" name="Freeform 6"/>
          <p:cNvSpPr/>
          <p:nvPr/>
        </p:nvSpPr>
        <p:spPr>
          <a:xfrm>
            <a:off x="12326140" y="3209584"/>
            <a:ext cx="4933160" cy="5629855"/>
          </a:xfrm>
          <a:custGeom>
            <a:avLst/>
            <a:gdLst/>
            <a:ahLst/>
            <a:cxnLst/>
            <a:rect l="l" t="t" r="r" b="b"/>
            <a:pathLst>
              <a:path w="4933160" h="5629855">
                <a:moveTo>
                  <a:pt x="0" y="0"/>
                </a:moveTo>
                <a:lnTo>
                  <a:pt x="4933160" y="0"/>
                </a:lnTo>
                <a:lnTo>
                  <a:pt x="4933160" y="5629854"/>
                </a:lnTo>
                <a:lnTo>
                  <a:pt x="0" y="56298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7" name="Freeform 7"/>
          <p:cNvSpPr/>
          <p:nvPr/>
        </p:nvSpPr>
        <p:spPr>
          <a:xfrm>
            <a:off x="12614560" y="1431787"/>
            <a:ext cx="3337153" cy="4433416"/>
          </a:xfrm>
          <a:custGeom>
            <a:avLst/>
            <a:gdLst/>
            <a:ahLst/>
            <a:cxnLst/>
            <a:rect l="l" t="t" r="r" b="b"/>
            <a:pathLst>
              <a:path w="3337153" h="4433416">
                <a:moveTo>
                  <a:pt x="0" y="0"/>
                </a:moveTo>
                <a:lnTo>
                  <a:pt x="3337154" y="0"/>
                </a:lnTo>
                <a:lnTo>
                  <a:pt x="3337154" y="4433416"/>
                </a:lnTo>
                <a:lnTo>
                  <a:pt x="0" y="443341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8" name="TextBox 8"/>
          <p:cNvSpPr txBox="1"/>
          <p:nvPr/>
        </p:nvSpPr>
        <p:spPr>
          <a:xfrm>
            <a:off x="0" y="2216387"/>
            <a:ext cx="5924970" cy="9931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449"/>
              </a:lnSpc>
            </a:pPr>
            <a:r>
              <a:rPr lang="en-US" sz="7449" spc="379">
                <a:solidFill>
                  <a:srgbClr val="110F0D"/>
                </a:solidFill>
                <a:latin typeface="More Sugar"/>
              </a:rPr>
              <a:t>MÉTODO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571965" y="3937578"/>
            <a:ext cx="8706011" cy="4248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110F0D"/>
                </a:solidFill>
                <a:latin typeface="Canva Sans"/>
              </a:rPr>
              <a:t>Investigación de tipo cualitativa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endParaRPr lang="en-US" sz="3000">
              <a:solidFill>
                <a:srgbClr val="110F0D"/>
              </a:solidFill>
              <a:latin typeface="Canva Sans"/>
            </a:endParaRP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110F0D"/>
                </a:solidFill>
                <a:latin typeface="Canva Sans"/>
              </a:rPr>
              <a:t>Entrevistas estructuradas 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110F0D"/>
                </a:solidFill>
                <a:latin typeface="Canva Sans"/>
              </a:rPr>
              <a:t>Cartografía social </a:t>
            </a:r>
          </a:p>
          <a:p>
            <a:pPr algn="ctr">
              <a:lnSpc>
                <a:spcPts val="4200"/>
              </a:lnSpc>
              <a:spcBef>
                <a:spcPct val="0"/>
              </a:spcBef>
            </a:pPr>
            <a:endParaRPr lang="en-US" sz="3000">
              <a:solidFill>
                <a:srgbClr val="110F0D"/>
              </a:solidFill>
              <a:latin typeface="Canva Sans"/>
            </a:endParaRPr>
          </a:p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110F0D"/>
                </a:solidFill>
                <a:latin typeface="Canva Sans"/>
              </a:rPr>
              <a:t> Participantes: niños y niñas entre 5 a 14 años de la institución educativa pertenecientes a los grados de básica primaria.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D1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118766" y="667456"/>
            <a:ext cx="6400112" cy="9098999"/>
            <a:chOff x="0" y="0"/>
            <a:chExt cx="812800" cy="115555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1155553"/>
            </a:xfrm>
            <a:custGeom>
              <a:avLst/>
              <a:gdLst/>
              <a:ahLst/>
              <a:cxnLst/>
              <a:rect l="l" t="t" r="r" b="b"/>
              <a:pathLst>
                <a:path w="812800" h="1155553">
                  <a:moveTo>
                    <a:pt x="406400" y="0"/>
                  </a:moveTo>
                  <a:cubicBezTo>
                    <a:pt x="181951" y="0"/>
                    <a:pt x="0" y="258679"/>
                    <a:pt x="0" y="577776"/>
                  </a:cubicBezTo>
                  <a:cubicBezTo>
                    <a:pt x="0" y="896873"/>
                    <a:pt x="181951" y="1155553"/>
                    <a:pt x="406400" y="1155553"/>
                  </a:cubicBezTo>
                  <a:cubicBezTo>
                    <a:pt x="630849" y="1155553"/>
                    <a:pt x="812800" y="896873"/>
                    <a:pt x="812800" y="577776"/>
                  </a:cubicBezTo>
                  <a:cubicBezTo>
                    <a:pt x="812800" y="258679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 l="-76372" r="-76372"/>
              </a:stretch>
            </a:blipFill>
          </p:spPr>
          <p:txBody>
            <a:bodyPr/>
            <a:lstStyle/>
            <a:p>
              <a:endParaRPr lang="es-CO"/>
            </a:p>
          </p:txBody>
        </p:sp>
      </p:grpSp>
      <p:sp>
        <p:nvSpPr>
          <p:cNvPr id="4" name="Freeform 4"/>
          <p:cNvSpPr/>
          <p:nvPr/>
        </p:nvSpPr>
        <p:spPr>
          <a:xfrm>
            <a:off x="-232419" y="-1028700"/>
            <a:ext cx="4682660" cy="3967490"/>
          </a:xfrm>
          <a:custGeom>
            <a:avLst/>
            <a:gdLst/>
            <a:ahLst/>
            <a:cxnLst/>
            <a:rect l="l" t="t" r="r" b="b"/>
            <a:pathLst>
              <a:path w="4682660" h="3967490">
                <a:moveTo>
                  <a:pt x="0" y="0"/>
                </a:moveTo>
                <a:lnTo>
                  <a:pt x="4682660" y="0"/>
                </a:lnTo>
                <a:lnTo>
                  <a:pt x="4682660" y="3967490"/>
                </a:lnTo>
                <a:lnTo>
                  <a:pt x="0" y="396749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5" name="Freeform 5"/>
          <p:cNvSpPr/>
          <p:nvPr/>
        </p:nvSpPr>
        <p:spPr>
          <a:xfrm>
            <a:off x="2874914" y="-1028700"/>
            <a:ext cx="6044652" cy="3967490"/>
          </a:xfrm>
          <a:custGeom>
            <a:avLst/>
            <a:gdLst/>
            <a:ahLst/>
            <a:cxnLst/>
            <a:rect l="l" t="t" r="r" b="b"/>
            <a:pathLst>
              <a:path w="6044652" h="3967490">
                <a:moveTo>
                  <a:pt x="0" y="0"/>
                </a:moveTo>
                <a:lnTo>
                  <a:pt x="6044652" y="0"/>
                </a:lnTo>
                <a:lnTo>
                  <a:pt x="6044652" y="3967490"/>
                </a:lnTo>
                <a:lnTo>
                  <a:pt x="0" y="396749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grpSp>
        <p:nvGrpSpPr>
          <p:cNvPr id="6" name="Group 6"/>
          <p:cNvGrpSpPr/>
          <p:nvPr/>
        </p:nvGrpSpPr>
        <p:grpSpPr>
          <a:xfrm>
            <a:off x="672981" y="3086100"/>
            <a:ext cx="9792541" cy="6739421"/>
            <a:chOff x="0" y="0"/>
            <a:chExt cx="2579105" cy="177499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579105" cy="1774992"/>
            </a:xfrm>
            <a:custGeom>
              <a:avLst/>
              <a:gdLst/>
              <a:ahLst/>
              <a:cxnLst/>
              <a:rect l="l" t="t" r="r" b="b"/>
              <a:pathLst>
                <a:path w="2579105" h="1774992">
                  <a:moveTo>
                    <a:pt x="40320" y="0"/>
                  </a:moveTo>
                  <a:lnTo>
                    <a:pt x="2538785" y="0"/>
                  </a:lnTo>
                  <a:cubicBezTo>
                    <a:pt x="2549479" y="0"/>
                    <a:pt x="2559734" y="4248"/>
                    <a:pt x="2567296" y="11810"/>
                  </a:cubicBezTo>
                  <a:cubicBezTo>
                    <a:pt x="2574857" y="19371"/>
                    <a:pt x="2579105" y="29627"/>
                    <a:pt x="2579105" y="40320"/>
                  </a:cubicBezTo>
                  <a:lnTo>
                    <a:pt x="2579105" y="1734671"/>
                  </a:lnTo>
                  <a:cubicBezTo>
                    <a:pt x="2579105" y="1745365"/>
                    <a:pt x="2574857" y="1755621"/>
                    <a:pt x="2567296" y="1763182"/>
                  </a:cubicBezTo>
                  <a:cubicBezTo>
                    <a:pt x="2559734" y="1770744"/>
                    <a:pt x="2549479" y="1774992"/>
                    <a:pt x="2538785" y="1774992"/>
                  </a:cubicBezTo>
                  <a:lnTo>
                    <a:pt x="40320" y="1774992"/>
                  </a:lnTo>
                  <a:cubicBezTo>
                    <a:pt x="29627" y="1774992"/>
                    <a:pt x="19371" y="1770744"/>
                    <a:pt x="11810" y="1763182"/>
                  </a:cubicBezTo>
                  <a:cubicBezTo>
                    <a:pt x="4248" y="1755621"/>
                    <a:pt x="0" y="1745365"/>
                    <a:pt x="0" y="1734671"/>
                  </a:cubicBezTo>
                  <a:lnTo>
                    <a:pt x="0" y="40320"/>
                  </a:lnTo>
                  <a:cubicBezTo>
                    <a:pt x="0" y="29627"/>
                    <a:pt x="4248" y="19371"/>
                    <a:pt x="11810" y="11810"/>
                  </a:cubicBezTo>
                  <a:cubicBezTo>
                    <a:pt x="19371" y="4248"/>
                    <a:pt x="29627" y="0"/>
                    <a:pt x="4032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76200"/>
              <a:ext cx="2579105" cy="18511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9496765" y="7444328"/>
            <a:ext cx="2844732" cy="2653359"/>
          </a:xfrm>
          <a:custGeom>
            <a:avLst/>
            <a:gdLst/>
            <a:ahLst/>
            <a:cxnLst/>
            <a:rect l="l" t="t" r="r" b="b"/>
            <a:pathLst>
              <a:path w="2844732" h="2653359">
                <a:moveTo>
                  <a:pt x="0" y="0"/>
                </a:moveTo>
                <a:lnTo>
                  <a:pt x="2844732" y="0"/>
                </a:lnTo>
                <a:lnTo>
                  <a:pt x="2844732" y="2653359"/>
                </a:lnTo>
                <a:lnTo>
                  <a:pt x="0" y="265335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10" name="TextBox 10"/>
          <p:cNvSpPr txBox="1"/>
          <p:nvPr/>
        </p:nvSpPr>
        <p:spPr>
          <a:xfrm>
            <a:off x="-3460539" y="607580"/>
            <a:ext cx="14890032" cy="1166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27"/>
              </a:lnSpc>
            </a:pPr>
            <a:r>
              <a:rPr lang="en-US" sz="9799">
                <a:solidFill>
                  <a:srgbClr val="FF7828"/>
                </a:solidFill>
                <a:latin typeface="More Sugar"/>
              </a:rPr>
              <a:t>Cartografía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-232419" y="1429057"/>
            <a:ext cx="14890032" cy="9368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07"/>
              </a:lnSpc>
            </a:pPr>
            <a:r>
              <a:rPr lang="en-US" sz="7799">
                <a:solidFill>
                  <a:srgbClr val="000000"/>
                </a:solidFill>
                <a:latin typeface="Bimbo"/>
              </a:rPr>
              <a:t>social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28700" y="3378116"/>
            <a:ext cx="9040938" cy="67195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79"/>
              </a:lnSpc>
              <a:spcBef>
                <a:spcPct val="0"/>
              </a:spcBef>
            </a:pPr>
            <a:r>
              <a:rPr lang="en-US" sz="3199">
                <a:solidFill>
                  <a:srgbClr val="000000"/>
                </a:solidFill>
                <a:latin typeface="Canva Sans"/>
              </a:rPr>
              <a:t>La cartografía social es “una herramienta de planificación, que permite construir un conocimiento integral de un territorio, acercando a la comunidad a su espacio”. En este proyecto tuvo como objetivo la identificación de las emociones que surgen a partir de las relaciones que construyen los niños y niñas con los espacios de la escuela y recopilar las dinámicas cotidianas de los estudiantes con los diferentes actores de la escuela. </a:t>
            </a:r>
          </a:p>
          <a:p>
            <a:pPr algn="ctr">
              <a:lnSpc>
                <a:spcPts val="4479"/>
              </a:lnSpc>
              <a:spcBef>
                <a:spcPct val="0"/>
              </a:spcBef>
            </a:pPr>
            <a:endParaRPr lang="en-US" sz="3199">
              <a:solidFill>
                <a:srgbClr val="000000"/>
              </a:solidFill>
              <a:latin typeface="Canva Sans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3379909" y="1181407"/>
            <a:ext cx="11079315" cy="8103551"/>
          </a:xfrm>
          <a:custGeom>
            <a:avLst/>
            <a:gdLst/>
            <a:ahLst/>
            <a:cxnLst/>
            <a:rect l="l" t="t" r="r" b="b"/>
            <a:pathLst>
              <a:path w="11079315" h="8103551">
                <a:moveTo>
                  <a:pt x="0" y="0"/>
                </a:moveTo>
                <a:lnTo>
                  <a:pt x="11079315" y="0"/>
                </a:lnTo>
                <a:lnTo>
                  <a:pt x="11079315" y="8103551"/>
                </a:lnTo>
                <a:lnTo>
                  <a:pt x="0" y="810355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D1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94322" y="7789424"/>
            <a:ext cx="20676643" cy="8266153"/>
          </a:xfrm>
          <a:custGeom>
            <a:avLst/>
            <a:gdLst/>
            <a:ahLst/>
            <a:cxnLst/>
            <a:rect l="l" t="t" r="r" b="b"/>
            <a:pathLst>
              <a:path w="20676643" h="8266153">
                <a:moveTo>
                  <a:pt x="0" y="0"/>
                </a:moveTo>
                <a:lnTo>
                  <a:pt x="20676644" y="0"/>
                </a:lnTo>
                <a:lnTo>
                  <a:pt x="20676644" y="8266152"/>
                </a:lnTo>
                <a:lnTo>
                  <a:pt x="0" y="82661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3" name="Freeform 3"/>
          <p:cNvSpPr/>
          <p:nvPr/>
        </p:nvSpPr>
        <p:spPr>
          <a:xfrm rot="5400000">
            <a:off x="10438052" y="1125906"/>
            <a:ext cx="6315439" cy="6143200"/>
          </a:xfrm>
          <a:custGeom>
            <a:avLst/>
            <a:gdLst/>
            <a:ahLst/>
            <a:cxnLst/>
            <a:rect l="l" t="t" r="r" b="b"/>
            <a:pathLst>
              <a:path w="6315439" h="6143200">
                <a:moveTo>
                  <a:pt x="0" y="0"/>
                </a:moveTo>
                <a:lnTo>
                  <a:pt x="6315439" y="0"/>
                </a:lnTo>
                <a:lnTo>
                  <a:pt x="6315439" y="6143200"/>
                </a:lnTo>
                <a:lnTo>
                  <a:pt x="0" y="61432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grpSp>
        <p:nvGrpSpPr>
          <p:cNvPr id="4" name="Group 4"/>
          <p:cNvGrpSpPr/>
          <p:nvPr/>
        </p:nvGrpSpPr>
        <p:grpSpPr>
          <a:xfrm>
            <a:off x="1028700" y="3063673"/>
            <a:ext cx="8126111" cy="6194627"/>
            <a:chOff x="0" y="0"/>
            <a:chExt cx="2140210" cy="163150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140210" cy="1631507"/>
            </a:xfrm>
            <a:custGeom>
              <a:avLst/>
              <a:gdLst/>
              <a:ahLst/>
              <a:cxnLst/>
              <a:rect l="l" t="t" r="r" b="b"/>
              <a:pathLst>
                <a:path w="2140210" h="1631507">
                  <a:moveTo>
                    <a:pt x="48589" y="0"/>
                  </a:moveTo>
                  <a:lnTo>
                    <a:pt x="2091622" y="0"/>
                  </a:lnTo>
                  <a:cubicBezTo>
                    <a:pt x="2104508" y="0"/>
                    <a:pt x="2116867" y="5119"/>
                    <a:pt x="2125979" y="14231"/>
                  </a:cubicBezTo>
                  <a:cubicBezTo>
                    <a:pt x="2135091" y="23343"/>
                    <a:pt x="2140210" y="35702"/>
                    <a:pt x="2140210" y="48589"/>
                  </a:cubicBezTo>
                  <a:lnTo>
                    <a:pt x="2140210" y="1582918"/>
                  </a:lnTo>
                  <a:cubicBezTo>
                    <a:pt x="2140210" y="1595804"/>
                    <a:pt x="2135091" y="1608163"/>
                    <a:pt x="2125979" y="1617275"/>
                  </a:cubicBezTo>
                  <a:cubicBezTo>
                    <a:pt x="2116867" y="1626388"/>
                    <a:pt x="2104508" y="1631507"/>
                    <a:pt x="2091622" y="1631507"/>
                  </a:cubicBezTo>
                  <a:lnTo>
                    <a:pt x="48589" y="1631507"/>
                  </a:lnTo>
                  <a:cubicBezTo>
                    <a:pt x="35702" y="1631507"/>
                    <a:pt x="23343" y="1626388"/>
                    <a:pt x="14231" y="1617275"/>
                  </a:cubicBezTo>
                  <a:cubicBezTo>
                    <a:pt x="5119" y="1608163"/>
                    <a:pt x="0" y="1595804"/>
                    <a:pt x="0" y="1582918"/>
                  </a:cubicBezTo>
                  <a:lnTo>
                    <a:pt x="0" y="48589"/>
                  </a:lnTo>
                  <a:cubicBezTo>
                    <a:pt x="0" y="35702"/>
                    <a:pt x="5119" y="23343"/>
                    <a:pt x="14231" y="14231"/>
                  </a:cubicBezTo>
                  <a:cubicBezTo>
                    <a:pt x="23343" y="5119"/>
                    <a:pt x="35702" y="0"/>
                    <a:pt x="48589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76200"/>
              <a:ext cx="2140210" cy="17077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484987" y="1039787"/>
            <a:ext cx="6895384" cy="2756651"/>
          </a:xfrm>
          <a:custGeom>
            <a:avLst/>
            <a:gdLst/>
            <a:ahLst/>
            <a:cxnLst/>
            <a:rect l="l" t="t" r="r" b="b"/>
            <a:pathLst>
              <a:path w="6895384" h="2756651">
                <a:moveTo>
                  <a:pt x="0" y="0"/>
                </a:moveTo>
                <a:lnTo>
                  <a:pt x="6895384" y="0"/>
                </a:lnTo>
                <a:lnTo>
                  <a:pt x="6895384" y="2756651"/>
                </a:lnTo>
                <a:lnTo>
                  <a:pt x="0" y="275665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8" name="Freeform 8"/>
          <p:cNvSpPr/>
          <p:nvPr/>
        </p:nvSpPr>
        <p:spPr>
          <a:xfrm>
            <a:off x="9932243" y="2663949"/>
            <a:ext cx="7327057" cy="6594351"/>
          </a:xfrm>
          <a:custGeom>
            <a:avLst/>
            <a:gdLst/>
            <a:ahLst/>
            <a:cxnLst/>
            <a:rect l="l" t="t" r="r" b="b"/>
            <a:pathLst>
              <a:path w="7327057" h="6594351">
                <a:moveTo>
                  <a:pt x="0" y="0"/>
                </a:moveTo>
                <a:lnTo>
                  <a:pt x="7327057" y="0"/>
                </a:lnTo>
                <a:lnTo>
                  <a:pt x="7327057" y="6594351"/>
                </a:lnTo>
                <a:lnTo>
                  <a:pt x="0" y="659435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9" name="TextBox 9"/>
          <p:cNvSpPr txBox="1"/>
          <p:nvPr/>
        </p:nvSpPr>
        <p:spPr>
          <a:xfrm>
            <a:off x="1938059" y="1123950"/>
            <a:ext cx="6442312" cy="2343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6000" spc="306">
                <a:solidFill>
                  <a:srgbClr val="110F0D"/>
                </a:solidFill>
                <a:latin typeface="Handy Casual"/>
              </a:rPr>
              <a:t>¿QUÉ SON LAS DIFICULTADES DEL APRENDIZAJE?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469632" y="4226081"/>
            <a:ext cx="7244246" cy="4619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3000" spc="153">
                <a:solidFill>
                  <a:srgbClr val="110F0D"/>
                </a:solidFill>
                <a:latin typeface="Canva Sans"/>
              </a:rPr>
              <a:t>Según Bateman (1965)“Los niños que tienen dificultades de aprendizaje son aquellos que manifiestan una discrepancia significativa en términos educativos entre su potencial intelectual estimado y su nivel real de logro, en relación con los trastornos básicos en el proceso de aprendizaje” (p.11 )</a:t>
            </a:r>
          </a:p>
          <a:p>
            <a:pPr algn="ctr">
              <a:lnSpc>
                <a:spcPts val="3300"/>
              </a:lnSpc>
            </a:pPr>
            <a:r>
              <a:rPr lang="en-US" sz="3000" spc="153">
                <a:solidFill>
                  <a:srgbClr val="110F0D"/>
                </a:solidFill>
                <a:latin typeface="Canva Sans"/>
              </a:rPr>
              <a:t> 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D1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-937315" y="5861935"/>
            <a:ext cx="5753832" cy="5596910"/>
          </a:xfrm>
          <a:custGeom>
            <a:avLst/>
            <a:gdLst/>
            <a:ahLst/>
            <a:cxnLst/>
            <a:rect l="l" t="t" r="r" b="b"/>
            <a:pathLst>
              <a:path w="5753832" h="5596910">
                <a:moveTo>
                  <a:pt x="0" y="0"/>
                </a:moveTo>
                <a:lnTo>
                  <a:pt x="5753832" y="0"/>
                </a:lnTo>
                <a:lnTo>
                  <a:pt x="5753832" y="5596909"/>
                </a:lnTo>
                <a:lnTo>
                  <a:pt x="0" y="55969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3" name="Freeform 3"/>
          <p:cNvSpPr/>
          <p:nvPr/>
        </p:nvSpPr>
        <p:spPr>
          <a:xfrm>
            <a:off x="1932861" y="1028700"/>
            <a:ext cx="14422278" cy="8732034"/>
          </a:xfrm>
          <a:custGeom>
            <a:avLst/>
            <a:gdLst/>
            <a:ahLst/>
            <a:cxnLst/>
            <a:rect l="l" t="t" r="r" b="b"/>
            <a:pathLst>
              <a:path w="14422278" h="8732034">
                <a:moveTo>
                  <a:pt x="0" y="0"/>
                </a:moveTo>
                <a:lnTo>
                  <a:pt x="14422278" y="0"/>
                </a:lnTo>
                <a:lnTo>
                  <a:pt x="14422278" y="8732034"/>
                </a:lnTo>
                <a:lnTo>
                  <a:pt x="0" y="873203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4" name="Freeform 4"/>
          <p:cNvSpPr/>
          <p:nvPr/>
        </p:nvSpPr>
        <p:spPr>
          <a:xfrm>
            <a:off x="-1205132" y="7404230"/>
            <a:ext cx="20676643" cy="8266153"/>
          </a:xfrm>
          <a:custGeom>
            <a:avLst/>
            <a:gdLst/>
            <a:ahLst/>
            <a:cxnLst/>
            <a:rect l="l" t="t" r="r" b="b"/>
            <a:pathLst>
              <a:path w="20676643" h="8266153">
                <a:moveTo>
                  <a:pt x="0" y="0"/>
                </a:moveTo>
                <a:lnTo>
                  <a:pt x="20676643" y="0"/>
                </a:lnTo>
                <a:lnTo>
                  <a:pt x="20676643" y="8266152"/>
                </a:lnTo>
                <a:lnTo>
                  <a:pt x="0" y="826615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5" name="Freeform 5"/>
          <p:cNvSpPr/>
          <p:nvPr/>
        </p:nvSpPr>
        <p:spPr>
          <a:xfrm rot="-6852988">
            <a:off x="14785842" y="1305500"/>
            <a:ext cx="2450498" cy="1635150"/>
          </a:xfrm>
          <a:custGeom>
            <a:avLst/>
            <a:gdLst/>
            <a:ahLst/>
            <a:cxnLst/>
            <a:rect l="l" t="t" r="r" b="b"/>
            <a:pathLst>
              <a:path w="2450498" h="1635150">
                <a:moveTo>
                  <a:pt x="0" y="0"/>
                </a:moveTo>
                <a:lnTo>
                  <a:pt x="2450497" y="0"/>
                </a:lnTo>
                <a:lnTo>
                  <a:pt x="2450497" y="1635150"/>
                </a:lnTo>
                <a:lnTo>
                  <a:pt x="0" y="163515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6" name="Freeform 6"/>
          <p:cNvSpPr/>
          <p:nvPr/>
        </p:nvSpPr>
        <p:spPr>
          <a:xfrm>
            <a:off x="1220085" y="2645741"/>
            <a:ext cx="4423305" cy="4995519"/>
          </a:xfrm>
          <a:custGeom>
            <a:avLst/>
            <a:gdLst/>
            <a:ahLst/>
            <a:cxnLst/>
            <a:rect l="l" t="t" r="r" b="b"/>
            <a:pathLst>
              <a:path w="4423305" h="4995519">
                <a:moveTo>
                  <a:pt x="0" y="0"/>
                </a:moveTo>
                <a:lnTo>
                  <a:pt x="4423304" y="0"/>
                </a:lnTo>
                <a:lnTo>
                  <a:pt x="4423304" y="4995518"/>
                </a:lnTo>
                <a:lnTo>
                  <a:pt x="0" y="499551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7" name="Freeform 7"/>
          <p:cNvSpPr/>
          <p:nvPr/>
        </p:nvSpPr>
        <p:spPr>
          <a:xfrm>
            <a:off x="10634167" y="3176985"/>
            <a:ext cx="1418978" cy="1181299"/>
          </a:xfrm>
          <a:custGeom>
            <a:avLst/>
            <a:gdLst/>
            <a:ahLst/>
            <a:cxnLst/>
            <a:rect l="l" t="t" r="r" b="b"/>
            <a:pathLst>
              <a:path w="1418978" h="1181299">
                <a:moveTo>
                  <a:pt x="0" y="0"/>
                </a:moveTo>
                <a:lnTo>
                  <a:pt x="1418977" y="0"/>
                </a:lnTo>
                <a:lnTo>
                  <a:pt x="1418977" y="1181299"/>
                </a:lnTo>
                <a:lnTo>
                  <a:pt x="0" y="118129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8" name="Freeform 8"/>
          <p:cNvSpPr/>
          <p:nvPr/>
        </p:nvSpPr>
        <p:spPr>
          <a:xfrm>
            <a:off x="14035068" y="5394717"/>
            <a:ext cx="2918695" cy="3265673"/>
          </a:xfrm>
          <a:custGeom>
            <a:avLst/>
            <a:gdLst/>
            <a:ahLst/>
            <a:cxnLst/>
            <a:rect l="l" t="t" r="r" b="b"/>
            <a:pathLst>
              <a:path w="2918695" h="3265673">
                <a:moveTo>
                  <a:pt x="0" y="0"/>
                </a:moveTo>
                <a:lnTo>
                  <a:pt x="2918696" y="0"/>
                </a:lnTo>
                <a:lnTo>
                  <a:pt x="2918696" y="3265673"/>
                </a:lnTo>
                <a:lnTo>
                  <a:pt x="0" y="3265673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9" name="TextBox 9"/>
          <p:cNvSpPr txBox="1"/>
          <p:nvPr/>
        </p:nvSpPr>
        <p:spPr>
          <a:xfrm>
            <a:off x="4973163" y="4112548"/>
            <a:ext cx="7926608" cy="22524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653"/>
              </a:lnSpc>
            </a:pPr>
            <a:r>
              <a:rPr lang="en-US" sz="8921" spc="454">
                <a:solidFill>
                  <a:srgbClr val="545454"/>
                </a:solidFill>
                <a:latin typeface="Handy Casual"/>
              </a:rPr>
              <a:t>RESULTADOS ESPERADOS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C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12334912" y="5972916"/>
            <a:ext cx="7507114" cy="7302374"/>
          </a:xfrm>
          <a:custGeom>
            <a:avLst/>
            <a:gdLst/>
            <a:ahLst/>
            <a:cxnLst/>
            <a:rect l="l" t="t" r="r" b="b"/>
            <a:pathLst>
              <a:path w="7507114" h="7302374">
                <a:moveTo>
                  <a:pt x="0" y="0"/>
                </a:moveTo>
                <a:lnTo>
                  <a:pt x="7507114" y="0"/>
                </a:lnTo>
                <a:lnTo>
                  <a:pt x="7507114" y="7302375"/>
                </a:lnTo>
                <a:lnTo>
                  <a:pt x="0" y="730237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3" name="Freeform 3"/>
          <p:cNvSpPr/>
          <p:nvPr/>
        </p:nvSpPr>
        <p:spPr>
          <a:xfrm rot="5400000" flipV="1">
            <a:off x="-699318" y="5607113"/>
            <a:ext cx="7507114" cy="7302374"/>
          </a:xfrm>
          <a:custGeom>
            <a:avLst/>
            <a:gdLst/>
            <a:ahLst/>
            <a:cxnLst/>
            <a:rect l="l" t="t" r="r" b="b"/>
            <a:pathLst>
              <a:path w="7507114" h="7302374">
                <a:moveTo>
                  <a:pt x="0" y="7302374"/>
                </a:moveTo>
                <a:lnTo>
                  <a:pt x="7507114" y="7302374"/>
                </a:lnTo>
                <a:lnTo>
                  <a:pt x="7507114" y="0"/>
                </a:lnTo>
                <a:lnTo>
                  <a:pt x="0" y="0"/>
                </a:lnTo>
                <a:lnTo>
                  <a:pt x="0" y="7302374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4" name="Freeform 4"/>
          <p:cNvSpPr/>
          <p:nvPr/>
        </p:nvSpPr>
        <p:spPr>
          <a:xfrm rot="5400000">
            <a:off x="5379632" y="4517756"/>
            <a:ext cx="7507114" cy="7302374"/>
          </a:xfrm>
          <a:custGeom>
            <a:avLst/>
            <a:gdLst/>
            <a:ahLst/>
            <a:cxnLst/>
            <a:rect l="l" t="t" r="r" b="b"/>
            <a:pathLst>
              <a:path w="7507114" h="7302374">
                <a:moveTo>
                  <a:pt x="0" y="0"/>
                </a:moveTo>
                <a:lnTo>
                  <a:pt x="7507114" y="0"/>
                </a:lnTo>
                <a:lnTo>
                  <a:pt x="7507114" y="7302374"/>
                </a:lnTo>
                <a:lnTo>
                  <a:pt x="0" y="730237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5" name="Freeform 5"/>
          <p:cNvSpPr/>
          <p:nvPr/>
        </p:nvSpPr>
        <p:spPr>
          <a:xfrm>
            <a:off x="-1194322" y="7789424"/>
            <a:ext cx="20676643" cy="8266153"/>
          </a:xfrm>
          <a:custGeom>
            <a:avLst/>
            <a:gdLst/>
            <a:ahLst/>
            <a:cxnLst/>
            <a:rect l="l" t="t" r="r" b="b"/>
            <a:pathLst>
              <a:path w="20676643" h="8266153">
                <a:moveTo>
                  <a:pt x="0" y="0"/>
                </a:moveTo>
                <a:lnTo>
                  <a:pt x="20676644" y="0"/>
                </a:lnTo>
                <a:lnTo>
                  <a:pt x="20676644" y="8266152"/>
                </a:lnTo>
                <a:lnTo>
                  <a:pt x="0" y="826615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6" name="Freeform 6"/>
          <p:cNvSpPr/>
          <p:nvPr/>
        </p:nvSpPr>
        <p:spPr>
          <a:xfrm>
            <a:off x="5631644" y="5319957"/>
            <a:ext cx="3501545" cy="3938343"/>
          </a:xfrm>
          <a:custGeom>
            <a:avLst/>
            <a:gdLst/>
            <a:ahLst/>
            <a:cxnLst/>
            <a:rect l="l" t="t" r="r" b="b"/>
            <a:pathLst>
              <a:path w="3501545" h="3938343">
                <a:moveTo>
                  <a:pt x="0" y="0"/>
                </a:moveTo>
                <a:lnTo>
                  <a:pt x="3501545" y="0"/>
                </a:lnTo>
                <a:lnTo>
                  <a:pt x="3501545" y="3938343"/>
                </a:lnTo>
                <a:lnTo>
                  <a:pt x="0" y="393834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7" name="Freeform 7"/>
          <p:cNvSpPr/>
          <p:nvPr/>
        </p:nvSpPr>
        <p:spPr>
          <a:xfrm>
            <a:off x="9133189" y="5319957"/>
            <a:ext cx="3179317" cy="3938343"/>
          </a:xfrm>
          <a:custGeom>
            <a:avLst/>
            <a:gdLst/>
            <a:ahLst/>
            <a:cxnLst/>
            <a:rect l="l" t="t" r="r" b="b"/>
            <a:pathLst>
              <a:path w="3179317" h="3938343">
                <a:moveTo>
                  <a:pt x="0" y="0"/>
                </a:moveTo>
                <a:lnTo>
                  <a:pt x="3179317" y="0"/>
                </a:lnTo>
                <a:lnTo>
                  <a:pt x="3179317" y="3938343"/>
                </a:lnTo>
                <a:lnTo>
                  <a:pt x="0" y="393834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8" name="TextBox 8"/>
          <p:cNvSpPr txBox="1"/>
          <p:nvPr/>
        </p:nvSpPr>
        <p:spPr>
          <a:xfrm>
            <a:off x="1670993" y="1371809"/>
            <a:ext cx="14924392" cy="2339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4200" spc="214">
                <a:solidFill>
                  <a:srgbClr val="110F0D"/>
                </a:solidFill>
                <a:latin typeface="Canva Sans"/>
              </a:rPr>
              <a:t>En los resultados esperados de esta investigación se espera encontrar dificultades de aprendizaje de dos tipos: 1)de carácter </a:t>
            </a:r>
            <a:r>
              <a:rPr lang="en-US" sz="4200" spc="214">
                <a:solidFill>
                  <a:srgbClr val="110F0D"/>
                </a:solidFill>
                <a:latin typeface="Canva Sans Bold"/>
              </a:rPr>
              <a:t>extrínseco</a:t>
            </a:r>
            <a:r>
              <a:rPr lang="en-US" sz="4200" spc="214">
                <a:solidFill>
                  <a:srgbClr val="110F0D"/>
                </a:solidFill>
                <a:latin typeface="Canva Sans"/>
              </a:rPr>
              <a:t> y 2)dificultades de carácter </a:t>
            </a:r>
            <a:r>
              <a:rPr lang="en-US" sz="4200" spc="214">
                <a:solidFill>
                  <a:srgbClr val="110F0D"/>
                </a:solidFill>
                <a:latin typeface="Canva Sans Bold"/>
              </a:rPr>
              <a:t>intrínseco.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D1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194322" y="7789424"/>
            <a:ext cx="20676643" cy="8266153"/>
          </a:xfrm>
          <a:custGeom>
            <a:avLst/>
            <a:gdLst/>
            <a:ahLst/>
            <a:cxnLst/>
            <a:rect l="l" t="t" r="r" b="b"/>
            <a:pathLst>
              <a:path w="20676643" h="8266153">
                <a:moveTo>
                  <a:pt x="0" y="0"/>
                </a:moveTo>
                <a:lnTo>
                  <a:pt x="20676644" y="0"/>
                </a:lnTo>
                <a:lnTo>
                  <a:pt x="20676644" y="8266152"/>
                </a:lnTo>
                <a:lnTo>
                  <a:pt x="0" y="82661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3" name="Freeform 3"/>
          <p:cNvSpPr/>
          <p:nvPr/>
        </p:nvSpPr>
        <p:spPr>
          <a:xfrm rot="5400000">
            <a:off x="10438052" y="1125906"/>
            <a:ext cx="6315439" cy="6143200"/>
          </a:xfrm>
          <a:custGeom>
            <a:avLst/>
            <a:gdLst/>
            <a:ahLst/>
            <a:cxnLst/>
            <a:rect l="l" t="t" r="r" b="b"/>
            <a:pathLst>
              <a:path w="6315439" h="6143200">
                <a:moveTo>
                  <a:pt x="0" y="0"/>
                </a:moveTo>
                <a:lnTo>
                  <a:pt x="6315439" y="0"/>
                </a:lnTo>
                <a:lnTo>
                  <a:pt x="6315439" y="6143200"/>
                </a:lnTo>
                <a:lnTo>
                  <a:pt x="0" y="61432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grpSp>
        <p:nvGrpSpPr>
          <p:cNvPr id="4" name="Group 4"/>
          <p:cNvGrpSpPr/>
          <p:nvPr/>
        </p:nvGrpSpPr>
        <p:grpSpPr>
          <a:xfrm>
            <a:off x="1028700" y="3063673"/>
            <a:ext cx="8126111" cy="6194627"/>
            <a:chOff x="0" y="0"/>
            <a:chExt cx="2140210" cy="163150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140210" cy="1631507"/>
            </a:xfrm>
            <a:custGeom>
              <a:avLst/>
              <a:gdLst/>
              <a:ahLst/>
              <a:cxnLst/>
              <a:rect l="l" t="t" r="r" b="b"/>
              <a:pathLst>
                <a:path w="2140210" h="1631507">
                  <a:moveTo>
                    <a:pt x="48589" y="0"/>
                  </a:moveTo>
                  <a:lnTo>
                    <a:pt x="2091622" y="0"/>
                  </a:lnTo>
                  <a:cubicBezTo>
                    <a:pt x="2104508" y="0"/>
                    <a:pt x="2116867" y="5119"/>
                    <a:pt x="2125979" y="14231"/>
                  </a:cubicBezTo>
                  <a:cubicBezTo>
                    <a:pt x="2135091" y="23343"/>
                    <a:pt x="2140210" y="35702"/>
                    <a:pt x="2140210" y="48589"/>
                  </a:cubicBezTo>
                  <a:lnTo>
                    <a:pt x="2140210" y="1582918"/>
                  </a:lnTo>
                  <a:cubicBezTo>
                    <a:pt x="2140210" y="1595804"/>
                    <a:pt x="2135091" y="1608163"/>
                    <a:pt x="2125979" y="1617275"/>
                  </a:cubicBezTo>
                  <a:cubicBezTo>
                    <a:pt x="2116867" y="1626388"/>
                    <a:pt x="2104508" y="1631507"/>
                    <a:pt x="2091622" y="1631507"/>
                  </a:cubicBezTo>
                  <a:lnTo>
                    <a:pt x="48589" y="1631507"/>
                  </a:lnTo>
                  <a:cubicBezTo>
                    <a:pt x="35702" y="1631507"/>
                    <a:pt x="23343" y="1626388"/>
                    <a:pt x="14231" y="1617275"/>
                  </a:cubicBezTo>
                  <a:cubicBezTo>
                    <a:pt x="5119" y="1608163"/>
                    <a:pt x="0" y="1595804"/>
                    <a:pt x="0" y="1582918"/>
                  </a:cubicBezTo>
                  <a:lnTo>
                    <a:pt x="0" y="48589"/>
                  </a:lnTo>
                  <a:cubicBezTo>
                    <a:pt x="0" y="35702"/>
                    <a:pt x="5119" y="23343"/>
                    <a:pt x="14231" y="14231"/>
                  </a:cubicBezTo>
                  <a:cubicBezTo>
                    <a:pt x="23343" y="5119"/>
                    <a:pt x="35702" y="0"/>
                    <a:pt x="48589" y="0"/>
                  </a:cubicBezTo>
                  <a:close/>
                </a:path>
              </a:pathLst>
            </a:custGeom>
            <a:solidFill>
              <a:srgbClr val="FFFEFD"/>
            </a:solidFill>
          </p:spPr>
          <p:txBody>
            <a:bodyPr/>
            <a:lstStyle/>
            <a:p>
              <a:endParaRPr lang="es-CO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76200"/>
              <a:ext cx="2140210" cy="17077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484987" y="1039787"/>
            <a:ext cx="6895384" cy="2756651"/>
          </a:xfrm>
          <a:custGeom>
            <a:avLst/>
            <a:gdLst/>
            <a:ahLst/>
            <a:cxnLst/>
            <a:rect l="l" t="t" r="r" b="b"/>
            <a:pathLst>
              <a:path w="6895384" h="2756651">
                <a:moveTo>
                  <a:pt x="0" y="0"/>
                </a:moveTo>
                <a:lnTo>
                  <a:pt x="6895384" y="0"/>
                </a:lnTo>
                <a:lnTo>
                  <a:pt x="6895384" y="2756651"/>
                </a:lnTo>
                <a:lnTo>
                  <a:pt x="0" y="275665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8" name="Freeform 8"/>
          <p:cNvSpPr/>
          <p:nvPr/>
        </p:nvSpPr>
        <p:spPr>
          <a:xfrm>
            <a:off x="9786544" y="3813972"/>
            <a:ext cx="7618455" cy="5304349"/>
          </a:xfrm>
          <a:custGeom>
            <a:avLst/>
            <a:gdLst/>
            <a:ahLst/>
            <a:cxnLst/>
            <a:rect l="l" t="t" r="r" b="b"/>
            <a:pathLst>
              <a:path w="7618455" h="5304349">
                <a:moveTo>
                  <a:pt x="0" y="0"/>
                </a:moveTo>
                <a:lnTo>
                  <a:pt x="7618455" y="0"/>
                </a:lnTo>
                <a:lnTo>
                  <a:pt x="7618455" y="5304349"/>
                </a:lnTo>
                <a:lnTo>
                  <a:pt x="0" y="530434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s-CO"/>
          </a:p>
        </p:txBody>
      </p:sp>
      <p:sp>
        <p:nvSpPr>
          <p:cNvPr id="9" name="TextBox 9"/>
          <p:cNvSpPr txBox="1"/>
          <p:nvPr/>
        </p:nvSpPr>
        <p:spPr>
          <a:xfrm>
            <a:off x="1711523" y="1374990"/>
            <a:ext cx="6442312" cy="2049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00"/>
              </a:lnSpc>
            </a:pPr>
            <a:r>
              <a:rPr lang="en-US" sz="5300" spc="270">
                <a:solidFill>
                  <a:srgbClr val="110F0D"/>
                </a:solidFill>
                <a:latin typeface="Handy Casual"/>
              </a:rPr>
              <a:t>DIFICULTADES DE APRENDIZAJE DE CARÁCTER EXTRÍNSECO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803140" y="4380172"/>
            <a:ext cx="6577230" cy="4200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3000" spc="153">
                <a:solidFill>
                  <a:srgbClr val="110F0D"/>
                </a:solidFill>
                <a:latin typeface="Canva Sans"/>
              </a:rPr>
              <a:t>a)Influencia de los espacios</a:t>
            </a:r>
          </a:p>
          <a:p>
            <a:pPr algn="ctr">
              <a:lnSpc>
                <a:spcPts val="3300"/>
              </a:lnSpc>
            </a:pPr>
            <a:endParaRPr lang="en-US" sz="3000" spc="153">
              <a:solidFill>
                <a:srgbClr val="110F0D"/>
              </a:solidFill>
              <a:latin typeface="Canva Sans"/>
            </a:endParaRPr>
          </a:p>
          <a:p>
            <a:pPr algn="ctr">
              <a:lnSpc>
                <a:spcPts val="3300"/>
              </a:lnSpc>
            </a:pPr>
            <a:r>
              <a:rPr lang="en-US" sz="3000" spc="153">
                <a:solidFill>
                  <a:srgbClr val="110F0D"/>
                </a:solidFill>
                <a:latin typeface="Canva Sans"/>
              </a:rPr>
              <a:t> b)Relación con sus docentes</a:t>
            </a:r>
          </a:p>
          <a:p>
            <a:pPr algn="ctr">
              <a:lnSpc>
                <a:spcPts val="3300"/>
              </a:lnSpc>
            </a:pPr>
            <a:endParaRPr lang="en-US" sz="3000" spc="153">
              <a:solidFill>
                <a:srgbClr val="110F0D"/>
              </a:solidFill>
              <a:latin typeface="Canva Sans"/>
            </a:endParaRPr>
          </a:p>
          <a:p>
            <a:pPr algn="ctr">
              <a:lnSpc>
                <a:spcPts val="3300"/>
              </a:lnSpc>
            </a:pPr>
            <a:r>
              <a:rPr lang="en-US" sz="3000" spc="153">
                <a:solidFill>
                  <a:srgbClr val="110F0D"/>
                </a:solidFill>
                <a:latin typeface="Canva Sans"/>
              </a:rPr>
              <a:t> c)Relación con sus pares</a:t>
            </a:r>
          </a:p>
          <a:p>
            <a:pPr algn="ctr">
              <a:lnSpc>
                <a:spcPts val="3300"/>
              </a:lnSpc>
            </a:pPr>
            <a:endParaRPr lang="en-US" sz="3000" spc="153">
              <a:solidFill>
                <a:srgbClr val="110F0D"/>
              </a:solidFill>
              <a:latin typeface="Canva Sans"/>
            </a:endParaRPr>
          </a:p>
          <a:p>
            <a:pPr algn="ctr">
              <a:lnSpc>
                <a:spcPts val="3300"/>
              </a:lnSpc>
            </a:pPr>
            <a:r>
              <a:rPr lang="en-US" sz="3000" spc="153">
                <a:solidFill>
                  <a:srgbClr val="110F0D"/>
                </a:solidFill>
                <a:latin typeface="Canva Sans"/>
              </a:rPr>
              <a:t> d)Acceso a materiales en el aula</a:t>
            </a:r>
          </a:p>
          <a:p>
            <a:pPr algn="ctr">
              <a:lnSpc>
                <a:spcPts val="3300"/>
              </a:lnSpc>
            </a:pPr>
            <a:endParaRPr lang="en-US" sz="3000" spc="153">
              <a:solidFill>
                <a:srgbClr val="110F0D"/>
              </a:solidFill>
              <a:latin typeface="Canva Sans"/>
            </a:endParaRPr>
          </a:p>
          <a:p>
            <a:pPr algn="ctr">
              <a:lnSpc>
                <a:spcPts val="3300"/>
              </a:lnSpc>
            </a:pPr>
            <a:r>
              <a:rPr lang="en-US" sz="3000" spc="153">
                <a:solidFill>
                  <a:srgbClr val="110F0D"/>
                </a:solidFill>
                <a:latin typeface="Canva Sans"/>
              </a:rPr>
              <a:t> e)Violencia intrafamiliar.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512</Words>
  <Application>Microsoft Office PowerPoint</Application>
  <PresentationFormat>Personalizado</PresentationFormat>
  <Paragraphs>47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21" baseType="lpstr">
      <vt:lpstr>Arial</vt:lpstr>
      <vt:lpstr>Calibri</vt:lpstr>
      <vt:lpstr>More Sugar</vt:lpstr>
      <vt:lpstr>Jua</vt:lpstr>
      <vt:lpstr>Bimbo</vt:lpstr>
      <vt:lpstr>Handy Casual</vt:lpstr>
      <vt:lpstr>Canva Sans Bold</vt:lpstr>
      <vt:lpstr>Canva Sans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PONENCIA-MARIA CAMILA </dc:title>
  <cp:lastModifiedBy>USUARIO</cp:lastModifiedBy>
  <cp:revision>2</cp:revision>
  <dcterms:created xsi:type="dcterms:W3CDTF">2006-08-16T00:00:00Z</dcterms:created>
  <dcterms:modified xsi:type="dcterms:W3CDTF">2024-05-01T17:22:06Z</dcterms:modified>
  <dc:identifier>DAGCnXOqCes</dc:identifier>
</cp:coreProperties>
</file>