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8288000" cy="10287000"/>
  <p:notesSz cx="6858000" cy="9144000"/>
  <p:embeddedFontLst>
    <p:embeddedFont>
      <p:font typeface="Handy Casual" panose="020B0604020202020204" charset="0"/>
      <p:regular r:id="rId10"/>
    </p:embeddedFont>
    <p:embeddedFont>
      <p:font typeface="Krabuler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2.svg"/><Relationship Id="rId7" Type="http://schemas.openxmlformats.org/officeDocument/2006/relationships/image" Target="../media/image6.sv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8.svg"/><Relationship Id="rId5" Type="http://schemas.openxmlformats.org/officeDocument/2006/relationships/image" Target="../media/image14.sv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0.svg"/><Relationship Id="rId7" Type="http://schemas.openxmlformats.org/officeDocument/2006/relationships/image" Target="../media/image1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.svg"/><Relationship Id="rId7" Type="http://schemas.openxmlformats.org/officeDocument/2006/relationships/image" Target="../media/image3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2.svg"/><Relationship Id="rId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.svg"/><Relationship Id="rId7" Type="http://schemas.openxmlformats.org/officeDocument/2006/relationships/image" Target="../media/image3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2.svg"/><Relationship Id="rId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.svg"/><Relationship Id="rId7" Type="http://schemas.openxmlformats.org/officeDocument/2006/relationships/image" Target="../media/image3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12.svg"/><Relationship Id="rId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17.png"/><Relationship Id="rId9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3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91967">
            <a:off x="1132703" y="1755318"/>
            <a:ext cx="1737858" cy="1583030"/>
          </a:xfrm>
          <a:custGeom>
            <a:avLst/>
            <a:gdLst/>
            <a:ahLst/>
            <a:cxnLst/>
            <a:rect l="l" t="t" r="r" b="b"/>
            <a:pathLst>
              <a:path w="1737858" h="1583030">
                <a:moveTo>
                  <a:pt x="0" y="0"/>
                </a:moveTo>
                <a:lnTo>
                  <a:pt x="1737858" y="0"/>
                </a:lnTo>
                <a:lnTo>
                  <a:pt x="1737858" y="1583031"/>
                </a:lnTo>
                <a:lnTo>
                  <a:pt x="0" y="15830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479274" y="3042822"/>
            <a:ext cx="11942495" cy="2243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41"/>
              </a:lnSpc>
            </a:pPr>
            <a:r>
              <a:rPr lang="en-US" sz="5900" spc="129">
                <a:solidFill>
                  <a:srgbClr val="000000"/>
                </a:solidFill>
                <a:latin typeface="Krabuler"/>
              </a:rPr>
              <a:t>Evaluación psicológica de escolares. Factores del ambiente familiar y escolar</a:t>
            </a:r>
          </a:p>
        </p:txBody>
      </p:sp>
      <p:sp>
        <p:nvSpPr>
          <p:cNvPr id="6" name="Freeform 6"/>
          <p:cNvSpPr/>
          <p:nvPr/>
        </p:nvSpPr>
        <p:spPr>
          <a:xfrm rot="-9379677" flipV="1">
            <a:off x="15314115" y="2081173"/>
            <a:ext cx="1844180" cy="1954334"/>
          </a:xfrm>
          <a:custGeom>
            <a:avLst/>
            <a:gdLst/>
            <a:ahLst/>
            <a:cxnLst/>
            <a:rect l="l" t="t" r="r" b="b"/>
            <a:pathLst>
              <a:path w="1844180" h="1954334">
                <a:moveTo>
                  <a:pt x="0" y="1954334"/>
                </a:moveTo>
                <a:lnTo>
                  <a:pt x="1844180" y="1954334"/>
                </a:lnTo>
                <a:lnTo>
                  <a:pt x="1844180" y="0"/>
                </a:lnTo>
                <a:lnTo>
                  <a:pt x="0" y="0"/>
                </a:lnTo>
                <a:lnTo>
                  <a:pt x="0" y="195433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68932">
            <a:off x="15347918" y="5479665"/>
            <a:ext cx="1316561" cy="1887543"/>
          </a:xfrm>
          <a:custGeom>
            <a:avLst/>
            <a:gdLst/>
            <a:ahLst/>
            <a:cxnLst/>
            <a:rect l="l" t="t" r="r" b="b"/>
            <a:pathLst>
              <a:path w="1316561" h="1887543">
                <a:moveTo>
                  <a:pt x="0" y="0"/>
                </a:moveTo>
                <a:lnTo>
                  <a:pt x="1316561" y="0"/>
                </a:lnTo>
                <a:lnTo>
                  <a:pt x="1316561" y="1887542"/>
                </a:lnTo>
                <a:lnTo>
                  <a:pt x="0" y="18875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5839600"/>
            <a:ext cx="4958548" cy="4363523"/>
          </a:xfrm>
          <a:custGeom>
            <a:avLst/>
            <a:gdLst/>
            <a:ahLst/>
            <a:cxnLst/>
            <a:rect l="l" t="t" r="r" b="b"/>
            <a:pathLst>
              <a:path w="4958548" h="4363523">
                <a:moveTo>
                  <a:pt x="0" y="0"/>
                </a:moveTo>
                <a:lnTo>
                  <a:pt x="4958548" y="0"/>
                </a:lnTo>
                <a:lnTo>
                  <a:pt x="4958548" y="4363523"/>
                </a:lnTo>
                <a:lnTo>
                  <a:pt x="0" y="43635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276352" y="6472014"/>
            <a:ext cx="10723015" cy="227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5"/>
              </a:lnSpc>
            </a:pPr>
            <a:r>
              <a:rPr lang="en-US" sz="4500">
                <a:solidFill>
                  <a:srgbClr val="000000"/>
                </a:solidFill>
                <a:latin typeface="Krabuler"/>
              </a:rPr>
              <a:t>Dra. C Roxanne Castellanos Cabrera </a:t>
            </a:r>
          </a:p>
          <a:p>
            <a:pPr algn="ctr">
              <a:lnSpc>
                <a:spcPts val="4455"/>
              </a:lnSpc>
            </a:pPr>
            <a:r>
              <a:rPr lang="en-US" sz="4500">
                <a:solidFill>
                  <a:srgbClr val="000000"/>
                </a:solidFill>
                <a:latin typeface="Krabuler"/>
              </a:rPr>
              <a:t>Lic. Susasa Díaz Oramas</a:t>
            </a:r>
          </a:p>
          <a:p>
            <a:pPr algn="ctr">
              <a:lnSpc>
                <a:spcPts val="4455"/>
              </a:lnSpc>
            </a:pPr>
            <a:r>
              <a:rPr lang="en-US" sz="4500">
                <a:solidFill>
                  <a:srgbClr val="000000"/>
                </a:solidFill>
                <a:latin typeface="Krabuler"/>
              </a:rPr>
              <a:t>Lic. Luis Angel González Concepción</a:t>
            </a:r>
          </a:p>
          <a:p>
            <a:pPr algn="ctr">
              <a:lnSpc>
                <a:spcPts val="4455"/>
              </a:lnSpc>
            </a:pPr>
            <a:r>
              <a:rPr lang="en-US" sz="4500">
                <a:solidFill>
                  <a:srgbClr val="000000"/>
                </a:solidFill>
                <a:latin typeface="Krabuler"/>
              </a:rPr>
              <a:t>Lic. Patricia Prado Ortiz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91383" y="1019175"/>
            <a:ext cx="5225042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60"/>
              </a:lnSpc>
            </a:pPr>
            <a:r>
              <a:rPr lang="en-US" sz="3300">
                <a:solidFill>
                  <a:srgbClr val="000000"/>
                </a:solidFill>
                <a:latin typeface="Handy Casual"/>
              </a:rPr>
              <a:t>Facultad de Psicología</a:t>
            </a:r>
          </a:p>
          <a:p>
            <a:pPr algn="r"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Handy Casual"/>
              </a:rPr>
              <a:t>Universidad de la Habana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450522" y="8885694"/>
            <a:ext cx="5225042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60"/>
              </a:lnSpc>
              <a:spcBef>
                <a:spcPct val="0"/>
              </a:spcBef>
            </a:pPr>
            <a:r>
              <a:rPr lang="en-US" sz="3300">
                <a:solidFill>
                  <a:srgbClr val="000000"/>
                </a:solidFill>
                <a:latin typeface="Handy Casual"/>
              </a:rPr>
              <a:t>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6453838" y="684337"/>
            <a:ext cx="8191837" cy="10333740"/>
          </a:xfrm>
          <a:custGeom>
            <a:avLst/>
            <a:gdLst/>
            <a:ahLst/>
            <a:cxnLst/>
            <a:rect l="l" t="t" r="r" b="b"/>
            <a:pathLst>
              <a:path w="8191837" h="10333740">
                <a:moveTo>
                  <a:pt x="0" y="0"/>
                </a:moveTo>
                <a:lnTo>
                  <a:pt x="8191837" y="0"/>
                </a:lnTo>
                <a:lnTo>
                  <a:pt x="8191837" y="10333740"/>
                </a:lnTo>
                <a:lnTo>
                  <a:pt x="0" y="103337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120756" y="1028700"/>
            <a:ext cx="4584113" cy="3975676"/>
          </a:xfrm>
          <a:custGeom>
            <a:avLst/>
            <a:gdLst/>
            <a:ahLst/>
            <a:cxnLst/>
            <a:rect l="l" t="t" r="r" b="b"/>
            <a:pathLst>
              <a:path w="4584113" h="3975676">
                <a:moveTo>
                  <a:pt x="0" y="0"/>
                </a:moveTo>
                <a:lnTo>
                  <a:pt x="4584113" y="0"/>
                </a:lnTo>
                <a:lnTo>
                  <a:pt x="4584113" y="3975676"/>
                </a:lnTo>
                <a:lnTo>
                  <a:pt x="0" y="39756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 rot="-810814">
            <a:off x="2228222" y="2721774"/>
            <a:ext cx="4084636" cy="1085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34"/>
              </a:lnSpc>
            </a:pPr>
            <a:r>
              <a:rPr lang="en-US" sz="8216" spc="180">
                <a:solidFill>
                  <a:srgbClr val="000000"/>
                </a:solidFill>
                <a:latin typeface="Krabuler"/>
              </a:rPr>
              <a:t>Objetivos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30271" y="1963674"/>
            <a:ext cx="8238970" cy="7727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70" lvl="1" indent="-356235">
              <a:lnSpc>
                <a:spcPts val="4389"/>
              </a:lnSpc>
              <a:buAutoNum type="arabicPeriod"/>
            </a:pPr>
            <a:r>
              <a:rPr lang="en-US" sz="3300" spc="72">
                <a:solidFill>
                  <a:srgbClr val="FFFFFF"/>
                </a:solidFill>
                <a:latin typeface="Krabuler"/>
              </a:rPr>
              <a:t>Evaluar el desarrollo psicológico de un grupo de escolares en una escuela primaria del municipio Plaza de la Revolución, en el curso escolar 2023.</a:t>
            </a:r>
          </a:p>
          <a:p>
            <a:pPr>
              <a:lnSpc>
                <a:spcPts val="4389"/>
              </a:lnSpc>
            </a:pPr>
            <a:r>
              <a:rPr lang="en-US" sz="3300" spc="72">
                <a:solidFill>
                  <a:srgbClr val="FFFFFF"/>
                </a:solidFill>
                <a:latin typeface="Krabuler"/>
              </a:rPr>
              <a:t>Objetivos Específicos</a:t>
            </a:r>
          </a:p>
          <a:p>
            <a:pPr marL="712470" lvl="1" indent="-356235">
              <a:lnSpc>
                <a:spcPts val="4389"/>
              </a:lnSpc>
              <a:buAutoNum type="arabicPeriod"/>
            </a:pPr>
            <a:r>
              <a:rPr lang="en-US" sz="3300" spc="72">
                <a:solidFill>
                  <a:srgbClr val="FFFFFF"/>
                </a:solidFill>
                <a:latin typeface="Krabuler"/>
              </a:rPr>
              <a:t>Identificar factores del ambiente familiar que han influido negativamente en los menores. </a:t>
            </a:r>
          </a:p>
          <a:p>
            <a:pPr marL="712470" lvl="1" indent="-356235">
              <a:lnSpc>
                <a:spcPts val="4389"/>
              </a:lnSpc>
              <a:buAutoNum type="arabicPeriod"/>
            </a:pPr>
            <a:r>
              <a:rPr lang="en-US" sz="3300" spc="72">
                <a:solidFill>
                  <a:srgbClr val="FFFFFF"/>
                </a:solidFill>
                <a:latin typeface="Krabuler"/>
              </a:rPr>
              <a:t>Identificar factores del ambiente escolar que han influido negativamente en los menores. </a:t>
            </a:r>
          </a:p>
          <a:p>
            <a:pPr marL="712470" lvl="1" indent="-356235">
              <a:lnSpc>
                <a:spcPts val="4389"/>
              </a:lnSpc>
              <a:buAutoNum type="arabicPeriod"/>
            </a:pPr>
            <a:r>
              <a:rPr lang="en-US" sz="3300" spc="72">
                <a:solidFill>
                  <a:srgbClr val="FFFFFF"/>
                </a:solidFill>
                <a:latin typeface="Krabuler"/>
              </a:rPr>
              <a:t>Elaborar recomendaciones a las familias y la escuela, según el estado psicológico de cada niño.</a:t>
            </a:r>
          </a:p>
        </p:txBody>
      </p:sp>
      <p:sp>
        <p:nvSpPr>
          <p:cNvPr id="6" name="Freeform 6"/>
          <p:cNvSpPr/>
          <p:nvPr/>
        </p:nvSpPr>
        <p:spPr>
          <a:xfrm rot="787682" flipV="1">
            <a:off x="1397312" y="5080667"/>
            <a:ext cx="3435988" cy="3641221"/>
          </a:xfrm>
          <a:custGeom>
            <a:avLst/>
            <a:gdLst/>
            <a:ahLst/>
            <a:cxnLst/>
            <a:rect l="l" t="t" r="r" b="b"/>
            <a:pathLst>
              <a:path w="3435988" h="3641221">
                <a:moveTo>
                  <a:pt x="0" y="3641220"/>
                </a:moveTo>
                <a:lnTo>
                  <a:pt x="3435988" y="3641220"/>
                </a:lnTo>
                <a:lnTo>
                  <a:pt x="3435988" y="0"/>
                </a:lnTo>
                <a:lnTo>
                  <a:pt x="0" y="0"/>
                </a:lnTo>
                <a:lnTo>
                  <a:pt x="0" y="364122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568932">
            <a:off x="15839012" y="7113419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6" y="0"/>
                </a:lnTo>
                <a:lnTo>
                  <a:pt x="1443296" y="2069243"/>
                </a:lnTo>
                <a:lnTo>
                  <a:pt x="0" y="20692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6190582">
            <a:off x="15803596" y="1065672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8" y="0"/>
                </a:lnTo>
                <a:lnTo>
                  <a:pt x="1514128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752595" y="-301411"/>
            <a:ext cx="12710840" cy="1756407"/>
          </a:xfrm>
          <a:custGeom>
            <a:avLst/>
            <a:gdLst/>
            <a:ahLst/>
            <a:cxnLst/>
            <a:rect l="l" t="t" r="r" b="b"/>
            <a:pathLst>
              <a:path w="12710840" h="1756407">
                <a:moveTo>
                  <a:pt x="0" y="0"/>
                </a:moveTo>
                <a:lnTo>
                  <a:pt x="12710840" y="0"/>
                </a:lnTo>
                <a:lnTo>
                  <a:pt x="12710840" y="1756407"/>
                </a:lnTo>
                <a:lnTo>
                  <a:pt x="0" y="175640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-5599813" y="8633321"/>
            <a:ext cx="13959219" cy="1928910"/>
          </a:xfrm>
          <a:custGeom>
            <a:avLst/>
            <a:gdLst/>
            <a:ahLst/>
            <a:cxnLst/>
            <a:rect l="l" t="t" r="r" b="b"/>
            <a:pathLst>
              <a:path w="13959219" h="1928910">
                <a:moveTo>
                  <a:pt x="0" y="0"/>
                </a:moveTo>
                <a:lnTo>
                  <a:pt x="13959219" y="0"/>
                </a:lnTo>
                <a:lnTo>
                  <a:pt x="13959219" y="1928910"/>
                </a:lnTo>
                <a:lnTo>
                  <a:pt x="0" y="19289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51433" y="-68578"/>
            <a:ext cx="10083238" cy="1393320"/>
          </a:xfrm>
          <a:custGeom>
            <a:avLst/>
            <a:gdLst/>
            <a:ahLst/>
            <a:cxnLst/>
            <a:rect l="l" t="t" r="r" b="b"/>
            <a:pathLst>
              <a:path w="10083238" h="1393320">
                <a:moveTo>
                  <a:pt x="0" y="0"/>
                </a:moveTo>
                <a:lnTo>
                  <a:pt x="10083238" y="0"/>
                </a:lnTo>
                <a:lnTo>
                  <a:pt x="10083238" y="1393320"/>
                </a:lnTo>
                <a:lnTo>
                  <a:pt x="0" y="13933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4098675" y="8905418"/>
            <a:ext cx="9279203" cy="2078243"/>
          </a:xfrm>
          <a:custGeom>
            <a:avLst/>
            <a:gdLst/>
            <a:ahLst/>
            <a:cxnLst/>
            <a:rect l="l" t="t" r="r" b="b"/>
            <a:pathLst>
              <a:path w="9279203" h="2078243">
                <a:moveTo>
                  <a:pt x="0" y="0"/>
                </a:moveTo>
                <a:lnTo>
                  <a:pt x="9279203" y="0"/>
                </a:lnTo>
                <a:lnTo>
                  <a:pt x="9279203" y="2078242"/>
                </a:lnTo>
                <a:lnTo>
                  <a:pt x="0" y="2078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2081"/>
            </a:stretch>
          </a:blipFill>
        </p:spPr>
      </p:sp>
      <p:sp>
        <p:nvSpPr>
          <p:cNvPr id="4" name="Freeform 4"/>
          <p:cNvSpPr/>
          <p:nvPr/>
        </p:nvSpPr>
        <p:spPr>
          <a:xfrm rot="-1568932">
            <a:off x="382103" y="840225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007528" y="8102392"/>
            <a:ext cx="2254286" cy="2184608"/>
          </a:xfrm>
          <a:custGeom>
            <a:avLst/>
            <a:gdLst/>
            <a:ahLst/>
            <a:cxnLst/>
            <a:rect l="l" t="t" r="r" b="b"/>
            <a:pathLst>
              <a:path w="2254286" h="2184608">
                <a:moveTo>
                  <a:pt x="0" y="0"/>
                </a:moveTo>
                <a:lnTo>
                  <a:pt x="2254286" y="0"/>
                </a:lnTo>
                <a:lnTo>
                  <a:pt x="2254286" y="2184608"/>
                </a:lnTo>
                <a:lnTo>
                  <a:pt x="0" y="21846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40727">
            <a:off x="1917479" y="169662"/>
            <a:ext cx="1162426" cy="1666560"/>
          </a:xfrm>
          <a:custGeom>
            <a:avLst/>
            <a:gdLst/>
            <a:ahLst/>
            <a:cxnLst/>
            <a:rect l="l" t="t" r="r" b="b"/>
            <a:pathLst>
              <a:path w="1162426" h="1666560">
                <a:moveTo>
                  <a:pt x="0" y="0"/>
                </a:moveTo>
                <a:lnTo>
                  <a:pt x="1162426" y="0"/>
                </a:lnTo>
                <a:lnTo>
                  <a:pt x="1162426" y="1666560"/>
                </a:lnTo>
                <a:lnTo>
                  <a:pt x="0" y="16665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207504" y="2107569"/>
            <a:ext cx="13997888" cy="6797848"/>
          </a:xfrm>
          <a:custGeom>
            <a:avLst/>
            <a:gdLst/>
            <a:ahLst/>
            <a:cxnLst/>
            <a:rect l="l" t="t" r="r" b="b"/>
            <a:pathLst>
              <a:path w="13997888" h="6797848">
                <a:moveTo>
                  <a:pt x="0" y="0"/>
                </a:moveTo>
                <a:lnTo>
                  <a:pt x="13997887" y="0"/>
                </a:lnTo>
                <a:lnTo>
                  <a:pt x="13997887" y="6797849"/>
                </a:lnTo>
                <a:lnTo>
                  <a:pt x="0" y="67978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772" r="-1772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7670131" y="8661831"/>
            <a:ext cx="12159733" cy="1680254"/>
          </a:xfrm>
          <a:custGeom>
            <a:avLst/>
            <a:gdLst/>
            <a:ahLst/>
            <a:cxnLst/>
            <a:rect l="l" t="t" r="r" b="b"/>
            <a:pathLst>
              <a:path w="12159733" h="1680254">
                <a:moveTo>
                  <a:pt x="12159733" y="0"/>
                </a:moveTo>
                <a:lnTo>
                  <a:pt x="0" y="0"/>
                </a:lnTo>
                <a:lnTo>
                  <a:pt x="0" y="1680254"/>
                </a:lnTo>
                <a:lnTo>
                  <a:pt x="12159733" y="1680254"/>
                </a:lnTo>
                <a:lnTo>
                  <a:pt x="121597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1972581" y="-143918"/>
            <a:ext cx="13032502" cy="1800855"/>
          </a:xfrm>
          <a:custGeom>
            <a:avLst/>
            <a:gdLst/>
            <a:ahLst/>
            <a:cxnLst/>
            <a:rect l="l" t="t" r="r" b="b"/>
            <a:pathLst>
              <a:path w="13032502" h="1800855">
                <a:moveTo>
                  <a:pt x="13032501" y="0"/>
                </a:moveTo>
                <a:lnTo>
                  <a:pt x="0" y="0"/>
                </a:lnTo>
                <a:lnTo>
                  <a:pt x="0" y="1800855"/>
                </a:lnTo>
                <a:lnTo>
                  <a:pt x="13032501" y="1800855"/>
                </a:lnTo>
                <a:lnTo>
                  <a:pt x="1303250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508112">
            <a:off x="514679" y="1463528"/>
            <a:ext cx="2513769" cy="4114800"/>
          </a:xfrm>
          <a:custGeom>
            <a:avLst/>
            <a:gdLst/>
            <a:ahLst/>
            <a:cxnLst/>
            <a:rect l="l" t="t" r="r" b="b"/>
            <a:pathLst>
              <a:path w="2513769" h="4114800">
                <a:moveTo>
                  <a:pt x="0" y="0"/>
                </a:moveTo>
                <a:lnTo>
                  <a:pt x="2513769" y="0"/>
                </a:lnTo>
                <a:lnTo>
                  <a:pt x="25137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087408">
            <a:off x="1193680" y="7229350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9" y="0"/>
                </a:lnTo>
                <a:lnTo>
                  <a:pt x="1514129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3783324" y="1082519"/>
            <a:ext cx="11942172" cy="8121961"/>
          </a:xfrm>
          <a:custGeom>
            <a:avLst/>
            <a:gdLst/>
            <a:ahLst/>
            <a:cxnLst/>
            <a:rect l="l" t="t" r="r" b="b"/>
            <a:pathLst>
              <a:path w="11942172" h="8121961">
                <a:moveTo>
                  <a:pt x="0" y="0"/>
                </a:moveTo>
                <a:lnTo>
                  <a:pt x="11942172" y="0"/>
                </a:lnTo>
                <a:lnTo>
                  <a:pt x="11942172" y="8121962"/>
                </a:lnTo>
                <a:lnTo>
                  <a:pt x="0" y="81219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 flipH="1">
            <a:off x="7670131" y="8661831"/>
            <a:ext cx="12159733" cy="1680254"/>
          </a:xfrm>
          <a:custGeom>
            <a:avLst/>
            <a:gdLst/>
            <a:ahLst/>
            <a:cxnLst/>
            <a:rect l="l" t="t" r="r" b="b"/>
            <a:pathLst>
              <a:path w="12159733" h="1680254">
                <a:moveTo>
                  <a:pt x="12159733" y="0"/>
                </a:moveTo>
                <a:lnTo>
                  <a:pt x="0" y="0"/>
                </a:lnTo>
                <a:lnTo>
                  <a:pt x="0" y="1680254"/>
                </a:lnTo>
                <a:lnTo>
                  <a:pt x="12159733" y="1680254"/>
                </a:lnTo>
                <a:lnTo>
                  <a:pt x="121597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4564" y="3742504"/>
            <a:ext cx="554854" cy="55485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94564" y="4673789"/>
            <a:ext cx="554854" cy="5548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94564" y="5612576"/>
            <a:ext cx="554854" cy="55485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94564" y="6572926"/>
            <a:ext cx="554854" cy="559070"/>
            <a:chOff x="0" y="0"/>
            <a:chExt cx="812800" cy="818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8975"/>
            </a:xfrm>
            <a:custGeom>
              <a:avLst/>
              <a:gdLst/>
              <a:ahLst/>
              <a:cxnLst/>
              <a:rect l="l" t="t" r="r" b="b"/>
              <a:pathLst>
                <a:path w="812800" h="818975">
                  <a:moveTo>
                    <a:pt x="406400" y="0"/>
                  </a:moveTo>
                  <a:cubicBezTo>
                    <a:pt x="181951" y="0"/>
                    <a:pt x="0" y="183334"/>
                    <a:pt x="0" y="409487"/>
                  </a:cubicBezTo>
                  <a:cubicBezTo>
                    <a:pt x="0" y="635641"/>
                    <a:pt x="181951" y="818975"/>
                    <a:pt x="406400" y="818975"/>
                  </a:cubicBezTo>
                  <a:cubicBezTo>
                    <a:pt x="630849" y="818975"/>
                    <a:pt x="812800" y="635641"/>
                    <a:pt x="812800" y="409487"/>
                  </a:cubicBezTo>
                  <a:cubicBezTo>
                    <a:pt x="812800" y="183334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579"/>
              <a:ext cx="660400" cy="7416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3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1568932">
            <a:off x="-30836" y="8050291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027046">
            <a:off x="16502236" y="496365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8" y="0"/>
                </a:lnTo>
                <a:lnTo>
                  <a:pt x="1514128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8878474" flipV="1">
            <a:off x="16132561" y="9137878"/>
            <a:ext cx="1912568" cy="479881"/>
          </a:xfrm>
          <a:custGeom>
            <a:avLst/>
            <a:gdLst/>
            <a:ahLst/>
            <a:cxnLst/>
            <a:rect l="l" t="t" r="r" b="b"/>
            <a:pathLst>
              <a:path w="1912568" h="479881">
                <a:moveTo>
                  <a:pt x="0" y="479881"/>
                </a:moveTo>
                <a:lnTo>
                  <a:pt x="1912568" y="479881"/>
                </a:lnTo>
                <a:lnTo>
                  <a:pt x="1912568" y="0"/>
                </a:lnTo>
                <a:lnTo>
                  <a:pt x="0" y="0"/>
                </a:lnTo>
                <a:lnTo>
                  <a:pt x="0" y="47988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09495" y="3171243"/>
            <a:ext cx="4568400" cy="4114800"/>
          </a:xfrm>
          <a:custGeom>
            <a:avLst/>
            <a:gdLst/>
            <a:ahLst/>
            <a:cxnLst/>
            <a:rect l="l" t="t" r="r" b="b"/>
            <a:pathLst>
              <a:path w="4568400" h="4114800">
                <a:moveTo>
                  <a:pt x="0" y="0"/>
                </a:moveTo>
                <a:lnTo>
                  <a:pt x="4568400" y="0"/>
                </a:lnTo>
                <a:lnTo>
                  <a:pt x="45684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5400000">
            <a:off x="6879830" y="115030"/>
            <a:ext cx="8191837" cy="10333740"/>
          </a:xfrm>
          <a:custGeom>
            <a:avLst/>
            <a:gdLst/>
            <a:ahLst/>
            <a:cxnLst/>
            <a:rect l="l" t="t" r="r" b="b"/>
            <a:pathLst>
              <a:path w="8191837" h="10333740">
                <a:moveTo>
                  <a:pt x="0" y="0"/>
                </a:moveTo>
                <a:lnTo>
                  <a:pt x="8191838" y="0"/>
                </a:lnTo>
                <a:lnTo>
                  <a:pt x="8191838" y="10333740"/>
                </a:lnTo>
                <a:lnTo>
                  <a:pt x="0" y="103337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387722" y="2940682"/>
            <a:ext cx="8566859" cy="5917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4"/>
              </a:lnSpc>
            </a:pPr>
            <a:endParaRPr dirty="0"/>
          </a:p>
          <a:p>
            <a:pPr>
              <a:lnSpc>
                <a:spcPts val="4674"/>
              </a:lnSpc>
            </a:pP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Sobreexigencias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a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niños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que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presentan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dificultades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en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el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aprendizaje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.</a:t>
            </a:r>
          </a:p>
          <a:p>
            <a:pPr>
              <a:lnSpc>
                <a:spcPts val="4674"/>
              </a:lnSpc>
            </a:pP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Reforzamiento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de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actitudes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negativas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. </a:t>
            </a:r>
          </a:p>
          <a:p>
            <a:pPr>
              <a:lnSpc>
                <a:spcPts val="4674"/>
              </a:lnSpc>
            </a:pP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Presencias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de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castigos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que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obstaculizan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el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desarrollo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psicológico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de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los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niños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.</a:t>
            </a:r>
          </a:p>
          <a:p>
            <a:pPr>
              <a:lnSpc>
                <a:spcPts val="4674"/>
              </a:lnSpc>
            </a:pP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Incomprensión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de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los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aspectos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emocionales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. </a:t>
            </a:r>
          </a:p>
          <a:p>
            <a:pPr>
              <a:lnSpc>
                <a:spcPts val="4674"/>
              </a:lnSpc>
            </a:pP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Límites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y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normas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difusos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. </a:t>
            </a:r>
          </a:p>
          <a:p>
            <a:pPr>
              <a:lnSpc>
                <a:spcPts val="4674"/>
              </a:lnSpc>
            </a:pP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Manejo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inadecuado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del bullying u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otras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situaciones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de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violencia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en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</a:t>
            </a:r>
            <a:r>
              <a:rPr lang="en-US" sz="4100" dirty="0" err="1">
                <a:solidFill>
                  <a:srgbClr val="000000"/>
                </a:solidFill>
                <a:latin typeface="Handy Casual"/>
              </a:rPr>
              <a:t>el</a:t>
            </a:r>
            <a:r>
              <a:rPr lang="en-US" sz="4100" dirty="0">
                <a:solidFill>
                  <a:srgbClr val="000000"/>
                </a:solidFill>
                <a:latin typeface="Handy Casual"/>
              </a:rPr>
              <a:t> aula.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653745" y="1273488"/>
            <a:ext cx="8034813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Krabuler Bold"/>
              </a:rPr>
              <a:t>Factores escolares que inciden negativamente en los niños y niñas: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4564" y="3742504"/>
            <a:ext cx="554854" cy="55485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94564" y="4673789"/>
            <a:ext cx="554854" cy="5548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94564" y="5612576"/>
            <a:ext cx="554854" cy="55485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94564" y="6572926"/>
            <a:ext cx="554854" cy="559070"/>
            <a:chOff x="0" y="0"/>
            <a:chExt cx="812800" cy="818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8975"/>
            </a:xfrm>
            <a:custGeom>
              <a:avLst/>
              <a:gdLst/>
              <a:ahLst/>
              <a:cxnLst/>
              <a:rect l="l" t="t" r="r" b="b"/>
              <a:pathLst>
                <a:path w="812800" h="818975">
                  <a:moveTo>
                    <a:pt x="406400" y="0"/>
                  </a:moveTo>
                  <a:cubicBezTo>
                    <a:pt x="181951" y="0"/>
                    <a:pt x="0" y="183334"/>
                    <a:pt x="0" y="409487"/>
                  </a:cubicBezTo>
                  <a:cubicBezTo>
                    <a:pt x="0" y="635641"/>
                    <a:pt x="181951" y="818975"/>
                    <a:pt x="406400" y="818975"/>
                  </a:cubicBezTo>
                  <a:cubicBezTo>
                    <a:pt x="630849" y="818975"/>
                    <a:pt x="812800" y="635641"/>
                    <a:pt x="812800" y="409487"/>
                  </a:cubicBezTo>
                  <a:cubicBezTo>
                    <a:pt x="812800" y="183334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579"/>
              <a:ext cx="660400" cy="7416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3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1568932">
            <a:off x="-30836" y="8050291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027046">
            <a:off x="16502236" y="496365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8" y="0"/>
                </a:lnTo>
                <a:lnTo>
                  <a:pt x="1514128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8878474" flipV="1">
            <a:off x="16132561" y="9137878"/>
            <a:ext cx="1912568" cy="479881"/>
          </a:xfrm>
          <a:custGeom>
            <a:avLst/>
            <a:gdLst/>
            <a:ahLst/>
            <a:cxnLst/>
            <a:rect l="l" t="t" r="r" b="b"/>
            <a:pathLst>
              <a:path w="1912568" h="479881">
                <a:moveTo>
                  <a:pt x="0" y="479881"/>
                </a:moveTo>
                <a:lnTo>
                  <a:pt x="1912568" y="479881"/>
                </a:lnTo>
                <a:lnTo>
                  <a:pt x="1912568" y="0"/>
                </a:lnTo>
                <a:lnTo>
                  <a:pt x="0" y="0"/>
                </a:lnTo>
                <a:lnTo>
                  <a:pt x="0" y="47988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09495" y="3171243"/>
            <a:ext cx="4568400" cy="4114800"/>
          </a:xfrm>
          <a:custGeom>
            <a:avLst/>
            <a:gdLst/>
            <a:ahLst/>
            <a:cxnLst/>
            <a:rect l="l" t="t" r="r" b="b"/>
            <a:pathLst>
              <a:path w="4568400" h="4114800">
                <a:moveTo>
                  <a:pt x="0" y="0"/>
                </a:moveTo>
                <a:lnTo>
                  <a:pt x="4568400" y="0"/>
                </a:lnTo>
                <a:lnTo>
                  <a:pt x="45684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5400000">
            <a:off x="6879830" y="115030"/>
            <a:ext cx="8191837" cy="10333740"/>
          </a:xfrm>
          <a:custGeom>
            <a:avLst/>
            <a:gdLst/>
            <a:ahLst/>
            <a:cxnLst/>
            <a:rect l="l" t="t" r="r" b="b"/>
            <a:pathLst>
              <a:path w="8191837" h="10333740">
                <a:moveTo>
                  <a:pt x="0" y="0"/>
                </a:moveTo>
                <a:lnTo>
                  <a:pt x="8191838" y="0"/>
                </a:lnTo>
                <a:lnTo>
                  <a:pt x="8191838" y="10333740"/>
                </a:lnTo>
                <a:lnTo>
                  <a:pt x="0" y="103337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6621088" y="4284847"/>
            <a:ext cx="8566859" cy="30136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74"/>
              </a:lnSpc>
            </a:pPr>
            <a:r>
              <a:rPr lang="es-MX" sz="4400" dirty="0">
                <a:latin typeface="Handy Casual" panose="020B0604020202020204" charset="0"/>
                <a:ea typeface="Calibri" panose="020F0502020204030204" pitchFamily="34" charset="0"/>
              </a:rPr>
              <a:t>S</a:t>
            </a:r>
            <a:r>
              <a:rPr lang="es-MX" sz="4400" dirty="0">
                <a:effectLst/>
                <a:latin typeface="Handy Casual" panose="020B0604020202020204" charset="0"/>
                <a:ea typeface="Calibri" panose="020F0502020204030204" pitchFamily="34" charset="0"/>
              </a:rPr>
              <a:t>obreprotección, duelos, divorcios, situaciones de gran estrés, conflictos familiares, </a:t>
            </a:r>
            <a:r>
              <a:rPr lang="es-MX" sz="4400" dirty="0" err="1">
                <a:effectLst/>
                <a:latin typeface="Handy Casual" panose="020B0604020202020204" charset="0"/>
                <a:ea typeface="Calibri" panose="020F0502020204030204" pitchFamily="34" charset="0"/>
              </a:rPr>
              <a:t>sobreexigencias</a:t>
            </a:r>
            <a:r>
              <a:rPr lang="es-MX" sz="4400" dirty="0">
                <a:effectLst/>
                <a:latin typeface="Handy Casual" panose="020B0604020202020204" charset="0"/>
                <a:ea typeface="Calibri" panose="020F0502020204030204" pitchFamily="34" charset="0"/>
              </a:rPr>
              <a:t>, sobreconsumo de pantallas, deficientes espacios de socialización con coetáneos y de tiempo de calidad en familia</a:t>
            </a:r>
            <a:endParaRPr sz="4400" dirty="0">
              <a:latin typeface="Handy Casual" panose="020B060402020202020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653745" y="1273488"/>
            <a:ext cx="8034813" cy="1393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0000"/>
                </a:solidFill>
                <a:latin typeface="Krabuler Bold"/>
              </a:rPr>
              <a:t>Factores</a:t>
            </a:r>
            <a:r>
              <a:rPr lang="en-US" sz="3999" dirty="0">
                <a:solidFill>
                  <a:srgbClr val="000000"/>
                </a:solidFill>
                <a:latin typeface="Krabuler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Krabuler Bold"/>
              </a:rPr>
              <a:t>escolares</a:t>
            </a:r>
            <a:r>
              <a:rPr lang="en-US" sz="3999" dirty="0">
                <a:solidFill>
                  <a:srgbClr val="000000"/>
                </a:solidFill>
                <a:latin typeface="Krabuler Bold"/>
              </a:rPr>
              <a:t> que </a:t>
            </a:r>
            <a:r>
              <a:rPr lang="en-US" sz="3999" dirty="0" err="1">
                <a:solidFill>
                  <a:srgbClr val="000000"/>
                </a:solidFill>
                <a:latin typeface="Krabuler Bold"/>
              </a:rPr>
              <a:t>inciden</a:t>
            </a:r>
            <a:r>
              <a:rPr lang="en-US" sz="3999" dirty="0">
                <a:solidFill>
                  <a:srgbClr val="000000"/>
                </a:solidFill>
                <a:latin typeface="Krabuler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Krabuler Bold"/>
              </a:rPr>
              <a:t>Familiares</a:t>
            </a:r>
            <a:r>
              <a:rPr lang="en-US" sz="3999" dirty="0">
                <a:solidFill>
                  <a:srgbClr val="000000"/>
                </a:solidFill>
                <a:latin typeface="Krabuler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Krabuler Bold"/>
              </a:rPr>
              <a:t>en</a:t>
            </a:r>
            <a:r>
              <a:rPr lang="en-US" sz="3999" dirty="0">
                <a:solidFill>
                  <a:srgbClr val="000000"/>
                </a:solidFill>
                <a:latin typeface="Krabuler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Krabuler Bold"/>
              </a:rPr>
              <a:t>los</a:t>
            </a:r>
            <a:r>
              <a:rPr lang="en-US" sz="3999" dirty="0">
                <a:solidFill>
                  <a:srgbClr val="000000"/>
                </a:solidFill>
                <a:latin typeface="Krabuler Bold"/>
              </a:rPr>
              <a:t> </a:t>
            </a:r>
            <a:r>
              <a:rPr lang="en-US" sz="3999" dirty="0" err="1">
                <a:solidFill>
                  <a:srgbClr val="000000"/>
                </a:solidFill>
                <a:latin typeface="Krabuler Bold"/>
              </a:rPr>
              <a:t>niños</a:t>
            </a:r>
            <a:r>
              <a:rPr lang="en-US" sz="3999" dirty="0">
                <a:solidFill>
                  <a:srgbClr val="000000"/>
                </a:solidFill>
                <a:latin typeface="Krabuler Bold"/>
              </a:rPr>
              <a:t> y </a:t>
            </a:r>
            <a:r>
              <a:rPr lang="en-US" sz="3999" dirty="0" err="1">
                <a:solidFill>
                  <a:srgbClr val="000000"/>
                </a:solidFill>
                <a:latin typeface="Krabuler Bold"/>
              </a:rPr>
              <a:t>niñas</a:t>
            </a:r>
            <a:r>
              <a:rPr lang="en-US" sz="3999" dirty="0">
                <a:solidFill>
                  <a:srgbClr val="000000"/>
                </a:solidFill>
                <a:latin typeface="Krabuler Bold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7676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94564" y="3742504"/>
            <a:ext cx="554854" cy="55485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3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94564" y="4673789"/>
            <a:ext cx="554854" cy="5548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3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94564" y="5612576"/>
            <a:ext cx="554854" cy="55485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3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794564" y="6572926"/>
            <a:ext cx="554854" cy="559070"/>
            <a:chOff x="0" y="0"/>
            <a:chExt cx="812800" cy="81897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8975"/>
            </a:xfrm>
            <a:custGeom>
              <a:avLst/>
              <a:gdLst/>
              <a:ahLst/>
              <a:cxnLst/>
              <a:rect l="l" t="t" r="r" b="b"/>
              <a:pathLst>
                <a:path w="812800" h="818975">
                  <a:moveTo>
                    <a:pt x="406400" y="0"/>
                  </a:moveTo>
                  <a:cubicBezTo>
                    <a:pt x="181951" y="0"/>
                    <a:pt x="0" y="183334"/>
                    <a:pt x="0" y="409487"/>
                  </a:cubicBezTo>
                  <a:cubicBezTo>
                    <a:pt x="0" y="635641"/>
                    <a:pt x="181951" y="818975"/>
                    <a:pt x="406400" y="818975"/>
                  </a:cubicBezTo>
                  <a:cubicBezTo>
                    <a:pt x="630849" y="818975"/>
                    <a:pt x="812800" y="635641"/>
                    <a:pt x="812800" y="409487"/>
                  </a:cubicBezTo>
                  <a:cubicBezTo>
                    <a:pt x="812800" y="183334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EF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579"/>
              <a:ext cx="660400" cy="74161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33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1568932">
            <a:off x="-30836" y="8050291"/>
            <a:ext cx="1443297" cy="2069242"/>
          </a:xfrm>
          <a:custGeom>
            <a:avLst/>
            <a:gdLst/>
            <a:ahLst/>
            <a:cxnLst/>
            <a:rect l="l" t="t" r="r" b="b"/>
            <a:pathLst>
              <a:path w="1443297" h="2069242">
                <a:moveTo>
                  <a:pt x="0" y="0"/>
                </a:moveTo>
                <a:lnTo>
                  <a:pt x="1443297" y="0"/>
                </a:lnTo>
                <a:lnTo>
                  <a:pt x="1443297" y="2069242"/>
                </a:lnTo>
                <a:lnTo>
                  <a:pt x="0" y="20692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027046">
            <a:off x="16502236" y="496365"/>
            <a:ext cx="1514128" cy="1379233"/>
          </a:xfrm>
          <a:custGeom>
            <a:avLst/>
            <a:gdLst/>
            <a:ahLst/>
            <a:cxnLst/>
            <a:rect l="l" t="t" r="r" b="b"/>
            <a:pathLst>
              <a:path w="1514128" h="1379233">
                <a:moveTo>
                  <a:pt x="0" y="0"/>
                </a:moveTo>
                <a:lnTo>
                  <a:pt x="1514128" y="0"/>
                </a:lnTo>
                <a:lnTo>
                  <a:pt x="1514128" y="1379233"/>
                </a:lnTo>
                <a:lnTo>
                  <a:pt x="0" y="1379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8878474" flipV="1">
            <a:off x="16132561" y="9137878"/>
            <a:ext cx="1912568" cy="479881"/>
          </a:xfrm>
          <a:custGeom>
            <a:avLst/>
            <a:gdLst/>
            <a:ahLst/>
            <a:cxnLst/>
            <a:rect l="l" t="t" r="r" b="b"/>
            <a:pathLst>
              <a:path w="1912568" h="479881">
                <a:moveTo>
                  <a:pt x="0" y="479881"/>
                </a:moveTo>
                <a:lnTo>
                  <a:pt x="1912568" y="479881"/>
                </a:lnTo>
                <a:lnTo>
                  <a:pt x="1912568" y="0"/>
                </a:lnTo>
                <a:lnTo>
                  <a:pt x="0" y="0"/>
                </a:lnTo>
                <a:lnTo>
                  <a:pt x="0" y="47988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209495" y="3171243"/>
            <a:ext cx="4568400" cy="4114800"/>
          </a:xfrm>
          <a:custGeom>
            <a:avLst/>
            <a:gdLst/>
            <a:ahLst/>
            <a:cxnLst/>
            <a:rect l="l" t="t" r="r" b="b"/>
            <a:pathLst>
              <a:path w="4568400" h="4114800">
                <a:moveTo>
                  <a:pt x="0" y="0"/>
                </a:moveTo>
                <a:lnTo>
                  <a:pt x="4568400" y="0"/>
                </a:lnTo>
                <a:lnTo>
                  <a:pt x="45684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5400000">
            <a:off x="6550474" y="-23370"/>
            <a:ext cx="8191837" cy="10333740"/>
          </a:xfrm>
          <a:custGeom>
            <a:avLst/>
            <a:gdLst/>
            <a:ahLst/>
            <a:cxnLst/>
            <a:rect l="l" t="t" r="r" b="b"/>
            <a:pathLst>
              <a:path w="8191837" h="10333740">
                <a:moveTo>
                  <a:pt x="0" y="0"/>
                </a:moveTo>
                <a:lnTo>
                  <a:pt x="8191838" y="0"/>
                </a:lnTo>
                <a:lnTo>
                  <a:pt x="8191838" y="10333740"/>
                </a:lnTo>
                <a:lnTo>
                  <a:pt x="0" y="103337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6324864" y="3175061"/>
            <a:ext cx="8566859" cy="6107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3600" dirty="0">
                <a:latin typeface="Handy Casua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s-ES" sz="3600" dirty="0">
                <a:effectLst/>
                <a:latin typeface="Handy Casua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econocer las diferencias individuales .</a:t>
            </a:r>
            <a:endParaRPr lang="en-US" sz="3600" dirty="0">
              <a:effectLst/>
              <a:latin typeface="Handy Casua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3600" dirty="0">
                <a:effectLst/>
                <a:latin typeface="Handy Casua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Exigencias en correspondencia con sus posibilidades.</a:t>
            </a:r>
            <a:endParaRPr lang="en-US" sz="3600" dirty="0">
              <a:effectLst/>
              <a:latin typeface="Handy Casua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effectLst/>
                <a:latin typeface="Handy Casua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Estimular</a:t>
            </a:r>
            <a:r>
              <a:rPr lang="en-US" sz="3600" dirty="0">
                <a:effectLst/>
                <a:latin typeface="Handy Casua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600" dirty="0" err="1">
                <a:effectLst/>
                <a:latin typeface="Handy Casua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reconocer</a:t>
            </a:r>
            <a:r>
              <a:rPr lang="en-US" sz="3600" dirty="0">
                <a:effectLst/>
                <a:latin typeface="Handy Casua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Handy Casua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fortalezas</a:t>
            </a:r>
            <a:r>
              <a:rPr lang="en-US" sz="3600" dirty="0">
                <a:effectLst/>
                <a:latin typeface="Handy Casua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latin typeface="Handy Casua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Validación</a:t>
            </a:r>
            <a:r>
              <a:rPr lang="en-US" sz="3600" dirty="0">
                <a:latin typeface="Handy Casua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3600" dirty="0" err="1">
                <a:latin typeface="Handy Casua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emociones</a:t>
            </a:r>
            <a:r>
              <a:rPr lang="en-US" sz="3600" dirty="0">
                <a:latin typeface="Handy Casua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Handy Casua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3600" dirty="0">
                <a:effectLst/>
                <a:latin typeface="Handy Casua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Comprensión de las características del desarrollo.</a:t>
            </a:r>
            <a:endParaRPr lang="en-US" sz="3600" dirty="0">
              <a:effectLst/>
              <a:latin typeface="Handy Casua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3600" dirty="0" err="1">
                <a:latin typeface="Handy Casua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CC</a:t>
            </a:r>
            <a:r>
              <a:rPr lang="es-ES" sz="3600" dirty="0" err="1">
                <a:effectLst/>
                <a:latin typeface="Handy Casua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onstante</a:t>
            </a:r>
            <a:r>
              <a:rPr lang="es-ES" sz="3600" dirty="0">
                <a:effectLst/>
                <a:latin typeface="Handy Casua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comunicación.</a:t>
            </a:r>
            <a:endParaRPr lang="en-US" sz="3600" dirty="0">
              <a:effectLst/>
              <a:latin typeface="Handy Casua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3600" dirty="0">
                <a:effectLst/>
                <a:latin typeface="Handy Casua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Establecer normas y límites adecuados para la edad.</a:t>
            </a:r>
            <a:endParaRPr lang="en-US" sz="3600" dirty="0">
              <a:effectLst/>
              <a:latin typeface="Handy Casua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3600" dirty="0">
                <a:latin typeface="Handy Casua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S" sz="3600" dirty="0">
                <a:effectLst/>
                <a:latin typeface="Handy Casual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onsecuencias derivadas de las transgresiones.</a:t>
            </a:r>
            <a:endParaRPr lang="en-US" sz="3600" dirty="0">
              <a:effectLst/>
              <a:latin typeface="Handy Casual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674"/>
              </a:lnSpc>
            </a:pPr>
            <a:endParaRPr sz="3600" dirty="0">
              <a:latin typeface="Handy Casual" panose="020B060402020202020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947246" y="1692663"/>
            <a:ext cx="8034813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0000"/>
                </a:solidFill>
                <a:latin typeface="Krabuler Bold"/>
              </a:rPr>
              <a:t>Recomendaciones</a:t>
            </a:r>
            <a:endParaRPr lang="en-US" sz="3999" dirty="0">
              <a:solidFill>
                <a:srgbClr val="000000"/>
              </a:solidFill>
              <a:latin typeface="Krabuler Bold"/>
            </a:endParaRPr>
          </a:p>
        </p:txBody>
      </p:sp>
    </p:spTree>
    <p:extLst>
      <p:ext uri="{BB962C8B-B14F-4D97-AF65-F5344CB8AC3E}">
        <p14:creationId xmlns:p14="http://schemas.microsoft.com/office/powerpoint/2010/main" val="3522695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 flipH="1">
            <a:off x="9223231" y="8895219"/>
            <a:ext cx="11552272" cy="1596314"/>
          </a:xfrm>
          <a:custGeom>
            <a:avLst/>
            <a:gdLst/>
            <a:ahLst/>
            <a:cxnLst/>
            <a:rect l="l" t="t" r="r" b="b"/>
            <a:pathLst>
              <a:path w="11552272" h="1596314">
                <a:moveTo>
                  <a:pt x="11552272" y="0"/>
                </a:moveTo>
                <a:lnTo>
                  <a:pt x="0" y="0"/>
                </a:lnTo>
                <a:lnTo>
                  <a:pt x="0" y="1596314"/>
                </a:lnTo>
                <a:lnTo>
                  <a:pt x="11552272" y="1596314"/>
                </a:lnTo>
                <a:lnTo>
                  <a:pt x="1155227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-2649686" y="-149539"/>
            <a:ext cx="11546413" cy="1595504"/>
          </a:xfrm>
          <a:custGeom>
            <a:avLst/>
            <a:gdLst/>
            <a:ahLst/>
            <a:cxnLst/>
            <a:rect l="l" t="t" r="r" b="b"/>
            <a:pathLst>
              <a:path w="11546413" h="1595504">
                <a:moveTo>
                  <a:pt x="11546413" y="0"/>
                </a:moveTo>
                <a:lnTo>
                  <a:pt x="0" y="0"/>
                </a:lnTo>
                <a:lnTo>
                  <a:pt x="0" y="1595505"/>
                </a:lnTo>
                <a:lnTo>
                  <a:pt x="11546413" y="1595505"/>
                </a:lnTo>
                <a:lnTo>
                  <a:pt x="1154641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91967">
            <a:off x="3640439" y="2210015"/>
            <a:ext cx="1707111" cy="1555022"/>
          </a:xfrm>
          <a:custGeom>
            <a:avLst/>
            <a:gdLst/>
            <a:ahLst/>
            <a:cxnLst/>
            <a:rect l="l" t="t" r="r" b="b"/>
            <a:pathLst>
              <a:path w="1707111" h="1555022">
                <a:moveTo>
                  <a:pt x="0" y="0"/>
                </a:moveTo>
                <a:lnTo>
                  <a:pt x="1707111" y="0"/>
                </a:lnTo>
                <a:lnTo>
                  <a:pt x="1707111" y="1555022"/>
                </a:lnTo>
                <a:lnTo>
                  <a:pt x="0" y="1555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980948" y="1901427"/>
            <a:ext cx="2580006" cy="2951952"/>
          </a:xfrm>
          <a:custGeom>
            <a:avLst/>
            <a:gdLst/>
            <a:ahLst/>
            <a:cxnLst/>
            <a:rect l="l" t="t" r="r" b="b"/>
            <a:pathLst>
              <a:path w="2580006" h="2951952">
                <a:moveTo>
                  <a:pt x="0" y="0"/>
                </a:moveTo>
                <a:lnTo>
                  <a:pt x="2580007" y="0"/>
                </a:lnTo>
                <a:lnTo>
                  <a:pt x="2580007" y="2951952"/>
                </a:lnTo>
                <a:lnTo>
                  <a:pt x="0" y="29519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092135" y="3177208"/>
            <a:ext cx="7112820" cy="2075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555"/>
              </a:lnSpc>
            </a:pPr>
            <a:r>
              <a:rPr lang="en-US" sz="15712" spc="345">
                <a:solidFill>
                  <a:srgbClr val="000000"/>
                </a:solidFill>
                <a:latin typeface="Krabuler"/>
              </a:rPr>
              <a:t>Muchas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78546" y="5168114"/>
            <a:ext cx="8482408" cy="2471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407"/>
              </a:lnSpc>
            </a:pPr>
            <a:r>
              <a:rPr lang="en-US" sz="18593" spc="409">
                <a:solidFill>
                  <a:srgbClr val="000000"/>
                </a:solidFill>
                <a:latin typeface="Krabuler"/>
              </a:rPr>
              <a:t>GRACIAS</a:t>
            </a:r>
          </a:p>
        </p:txBody>
      </p:sp>
      <p:sp>
        <p:nvSpPr>
          <p:cNvPr id="8" name="Freeform 8"/>
          <p:cNvSpPr/>
          <p:nvPr/>
        </p:nvSpPr>
        <p:spPr>
          <a:xfrm rot="1129629" flipV="1">
            <a:off x="1590583" y="5047202"/>
            <a:ext cx="3895386" cy="4128059"/>
          </a:xfrm>
          <a:custGeom>
            <a:avLst/>
            <a:gdLst/>
            <a:ahLst/>
            <a:cxnLst/>
            <a:rect l="l" t="t" r="r" b="b"/>
            <a:pathLst>
              <a:path w="3895386" h="4128059">
                <a:moveTo>
                  <a:pt x="0" y="4128058"/>
                </a:moveTo>
                <a:lnTo>
                  <a:pt x="3895386" y="4128058"/>
                </a:lnTo>
                <a:lnTo>
                  <a:pt x="3895386" y="0"/>
                </a:lnTo>
                <a:lnTo>
                  <a:pt x="0" y="0"/>
                </a:lnTo>
                <a:lnTo>
                  <a:pt x="0" y="4128058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568932">
            <a:off x="15591427" y="5685088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268</Words>
  <Application>Microsoft Office PowerPoint</Application>
  <PresentationFormat>Custom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Krabuler Bold</vt:lpstr>
      <vt:lpstr>Handy Casual</vt:lpstr>
      <vt:lpstr>Krabuler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Diapositivas Lluvia de Ideas A mano Doodle Colorido Azul</dc:title>
  <cp:lastModifiedBy>Luis Angel</cp:lastModifiedBy>
  <cp:revision>3</cp:revision>
  <dcterms:created xsi:type="dcterms:W3CDTF">2006-08-16T00:00:00Z</dcterms:created>
  <dcterms:modified xsi:type="dcterms:W3CDTF">2024-05-01T21:41:12Z</dcterms:modified>
  <dc:identifier>DAGD2YRnq0E</dc:identifier>
</cp:coreProperties>
</file>