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7" r:id="rId5"/>
    <p:sldId id="263" r:id="rId6"/>
    <p:sldId id="264" r:id="rId7"/>
    <p:sldId id="265" r:id="rId8"/>
    <p:sldId id="259" r:id="rId9"/>
    <p:sldId id="260" r:id="rId10"/>
    <p:sldId id="267" r:id="rId11"/>
    <p:sldId id="268" r:id="rId12"/>
    <p:sldId id="261" r:id="rId13"/>
    <p:sldId id="262" r:id="rId14"/>
    <p:sldId id="266" r:id="rId15"/>
    <p:sldId id="269" r:id="rId16"/>
    <p:sldId id="270" r:id="rId17"/>
    <p:sldId id="271" r:id="rId18"/>
    <p:sldId id="272" r:id="rId1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71" d="100"/>
          <a:sy n="71" d="100"/>
        </p:scale>
        <p:origin x="126" y="72"/>
      </p:cViewPr>
      <p:guideLst/>
    </p:cSldViewPr>
  </p:slideViewPr>
  <p:notesTextViewPr>
    <p:cViewPr>
      <p:scale>
        <a:sx n="1" d="1"/>
        <a:sy n="1" d="1"/>
      </p:scale>
      <p:origin x="0" y="0"/>
    </p:cViewPr>
  </p:notesTextViewPr>
  <p:notesViewPr>
    <p:cSldViewPr snapToGrid="0">
      <p:cViewPr varScale="1">
        <p:scale>
          <a:sx n="54" d="100"/>
          <a:sy n="54" d="100"/>
        </p:scale>
        <p:origin x="2268" y="9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45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396D8F0-5C9D-428F-9F57-94D29B34884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pPr lvl="0"/>
            <a:endParaRPr lang="en-US"/>
          </a:p>
        </p:txBody>
      </p:sp>
      <p:sp>
        <p:nvSpPr>
          <p:cNvPr id="5" name="Marcador de pie de página 4"/>
          <p:cNvSpPr>
            <a:spLocks noGrp="1"/>
          </p:cNvSpPr>
          <p:nvPr>
            <p:ph type="ftr" sz="quarter" idx="11"/>
          </p:nvPr>
        </p:nvSpPr>
        <p:spPr/>
        <p:txBody>
          <a:bodyPr/>
          <a:lstStyle/>
          <a:p>
            <a:pPr lvl="0"/>
            <a:endParaRPr lang="en-US"/>
          </a:p>
        </p:txBody>
      </p:sp>
      <p:sp>
        <p:nvSpPr>
          <p:cNvPr id="6" name="Marcador de número de diapositiva 5"/>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8"/>
            <a:ext cx="2743200" cy="5851525"/>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09600" y="274638"/>
            <a:ext cx="8070573" cy="5851525"/>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396D8F0-5C9D-428F-9F57-94D29B34884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396D8F0-5C9D-428F-9F57-94D29B34884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8"/>
            <a:ext cx="10515600" cy="2852737"/>
          </a:xfrm>
        </p:spPr>
        <p:txBody>
          <a:bodyPr anchor="b"/>
          <a:lstStyle>
            <a:lvl1pPr>
              <a:defRPr sz="45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1"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5396D8F0-5C9D-428F-9F57-94D29B348843}"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09600" y="1600200"/>
            <a:ext cx="5376672" cy="4525963"/>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205728" y="1600200"/>
            <a:ext cx="5376672" cy="4525963"/>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5396D8F0-5C9D-428F-9F57-94D29B34884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5396D8F0-5C9D-428F-9F57-94D29B348843}"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396D8F0-5C9D-428F-9F57-94D29B348843}"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396D8F0-5C9D-428F-9F57-94D29B348843}"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pPr lvl="0"/>
            <a:endParaRPr lang="en-US"/>
          </a:p>
        </p:txBody>
      </p:sp>
      <p:sp>
        <p:nvSpPr>
          <p:cNvPr id="6" name="Marcador de pie de página 5"/>
          <p:cNvSpPr>
            <a:spLocks noGrp="1"/>
          </p:cNvSpPr>
          <p:nvPr>
            <p:ph type="ftr" sz="quarter" idx="11"/>
          </p:nvPr>
        </p:nvSpPr>
        <p:spPr/>
        <p:txBody>
          <a:bodyPr/>
          <a:lstStyle/>
          <a:p>
            <a:pPr lvl="0"/>
            <a:endParaRPr lang="en-US"/>
          </a:p>
        </p:txBody>
      </p:sp>
      <p:sp>
        <p:nvSpPr>
          <p:cNvPr id="7" name="Marcador de número de diapositiva 6"/>
          <p:cNvSpPr>
            <a:spLocks noGrp="1"/>
          </p:cNvSpPr>
          <p:nvPr>
            <p:ph type="sldNum" sz="quarter" idx="12"/>
          </p:nvPr>
        </p:nvSpPr>
        <p:spPr/>
        <p:txBody>
          <a:bodyPr/>
          <a:lstStyle/>
          <a:p>
            <a:pPr lvl="0"/>
            <a:fld id="{9A0DB2DC-4C9A-4742-B13C-FB6460FD3503}" type="slidenum">
              <a:rPr lang="en-US"/>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24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5396D8F0-5C9D-428F-9F57-94D29B348843}"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9965ACBA-6A5F-444B-A84F-30B7CBC79493}" type="slidenum">
              <a:rPr lang="es-ES" smtClean="0"/>
            </a:fld>
            <a:endParaRPr lang="es-E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Título 1025"/>
          <p:cNvSpPr/>
          <p:nvPr>
            <p:ph type="title"/>
          </p:nvPr>
        </p:nvSpPr>
        <p:spPr>
          <a:xfrm>
            <a:off x="609600" y="274638"/>
            <a:ext cx="10972800" cy="1143000"/>
          </a:xfrm>
          <a:prstGeom prst="rect">
            <a:avLst/>
          </a:prstGeom>
          <a:noFill/>
          <a:ln w="9525">
            <a:noFill/>
          </a:ln>
        </p:spPr>
        <p:txBody>
          <a:bodyPr anchor="ctr"/>
          <a:p>
            <a:pPr lvl="0"/>
            <a:r>
              <a:t>Click to edit Master title style</a:t>
            </a:r>
          </a:p>
        </p:txBody>
      </p:sp>
      <p:sp>
        <p:nvSpPr>
          <p:cNvPr id="1027" name="Marcador de posición de texto 1026"/>
          <p:cNvSpPr/>
          <p:nvPr>
            <p:ph type="body" idx="1"/>
          </p:nvPr>
        </p:nvSpPr>
        <p:spPr>
          <a:xfrm>
            <a:off x="609600" y="1600200"/>
            <a:ext cx="109728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Marcador de posición de fecha 1027"/>
          <p:cNvSpPr/>
          <p:nvPr>
            <p:ph type="dt" sz="half" idx="2"/>
          </p:nvPr>
        </p:nvSpPr>
        <p:spPr>
          <a:xfrm>
            <a:off x="609600" y="6245225"/>
            <a:ext cx="2844800" cy="476250"/>
          </a:xfrm>
          <a:prstGeom prst="rect">
            <a:avLst/>
          </a:prstGeom>
          <a:noFill/>
          <a:ln w="9525">
            <a:noFill/>
          </a:ln>
        </p:spPr>
        <p:txBody>
          <a:bodyPr/>
          <a:lstStyle>
            <a:lvl1pPr>
              <a:defRPr sz="1400"/>
            </a:lvl1pPr>
          </a:lstStyle>
          <a:p>
            <a:fld id="{5396D8F0-5C9D-428F-9F57-94D29B348843}" type="datetimeFigureOut">
              <a:rPr lang="es-ES" smtClean="0"/>
            </a:fld>
            <a:endParaRPr lang="es-ES"/>
          </a:p>
        </p:txBody>
      </p:sp>
      <p:sp>
        <p:nvSpPr>
          <p:cNvPr id="1029" name="Marcador de posición de pie de página 1028"/>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es-ES"/>
          </a:p>
        </p:txBody>
      </p:sp>
      <p:sp>
        <p:nvSpPr>
          <p:cNvPr id="1030" name="Marcador de posición de número de diapositiva 1029"/>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9965ACBA-6A5F-444B-A84F-30B7CBC79493}"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ctrTitle"/>
          </p:nvPr>
        </p:nvSpPr>
        <p:spPr>
          <a:xfrm>
            <a:off x="1113790" y="1428115"/>
            <a:ext cx="10217785" cy="2639060"/>
          </a:xfrm>
        </p:spPr>
        <p:txBody>
          <a:bodyPr>
            <a:scene3d>
              <a:camera prst="orthographicFront"/>
              <a:lightRig rig="threePt" dir="t"/>
            </a:scene3d>
          </a:bodyPr>
          <a:p>
            <a:pPr algn="ctr"/>
            <a:r>
              <a:rPr lang="es-ES" altLang="en-US">
                <a:ln/>
                <a:solidFill>
                  <a:schemeClr val="tx1"/>
                </a:solidFill>
                <a:effectLst>
                  <a:outerShdw blurRad="38100" dist="19050" dir="2700000" algn="tl" rotWithShape="0">
                    <a:schemeClr val="dk1">
                      <a:alpha val="40000"/>
                    </a:schemeClr>
                  </a:outerShdw>
                </a:effectLst>
              </a:rPr>
              <a:t>Relación de los estudiantes con la infoxicación dentro de la Facultad de Ciencias Médicas de Bayamo</a:t>
            </a:r>
            <a:endParaRPr lang="es-ES" altLang="en-US">
              <a:ln/>
              <a:solidFill>
                <a:schemeClr val="tx1"/>
              </a:solidFill>
              <a:effectLst>
                <a:outerShdw blurRad="38100" dist="19050" dir="2700000" algn="tl" rotWithShape="0">
                  <a:schemeClr val="dk1">
                    <a:alpha val="40000"/>
                  </a:schemeClr>
                </a:outerShdw>
              </a:effectLst>
            </a:endParaRPr>
          </a:p>
        </p:txBody>
      </p:sp>
      <p:sp>
        <p:nvSpPr>
          <p:cNvPr id="3" name="Subtítulo 2"/>
          <p:cNvSpPr>
            <a:spLocks noGrp="1"/>
          </p:cNvSpPr>
          <p:nvPr>
            <p:ph type="subTitle" idx="1"/>
          </p:nvPr>
        </p:nvSpPr>
        <p:spPr>
          <a:xfrm>
            <a:off x="1339215" y="167005"/>
            <a:ext cx="9144000" cy="263525"/>
          </a:xfrm>
        </p:spPr>
        <p:txBody>
          <a:bodyPr/>
          <a:p>
            <a:pPr algn="ctr"/>
            <a:r>
              <a:rPr lang="es-ES" altLang="en-US"/>
              <a:t>XIII Encuentro Internacional de Estudiantes de Psicología</a:t>
            </a:r>
            <a:endParaRPr lang="es-ES" altLang="en-US"/>
          </a:p>
        </p:txBody>
      </p:sp>
      <p:sp>
        <p:nvSpPr>
          <p:cNvPr id="8" name="Subtítulo 2"/>
          <p:cNvSpPr>
            <a:spLocks noGrp="1"/>
          </p:cNvSpPr>
          <p:nvPr/>
        </p:nvSpPr>
        <p:spPr>
          <a:xfrm>
            <a:off x="1339215" y="4831080"/>
            <a:ext cx="9144000" cy="1616075"/>
          </a:xfrm>
          <a:prstGeom prst="rect">
            <a:avLst/>
          </a:prstGeom>
          <a:noFill/>
          <a:ln w="9525">
            <a:noFill/>
          </a:ln>
        </p:spPr>
        <p:txBody>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r>
              <a:rPr lang="es-ES" altLang="en-US"/>
              <a:t>Autores :</a:t>
            </a:r>
            <a:endParaRPr lang="es-ES" altLang="en-US"/>
          </a:p>
          <a:p>
            <a:r>
              <a:rPr lang="es-ES" altLang="en-US"/>
              <a:t>Alejandra de la Cruz Moreno</a:t>
            </a:r>
            <a:endParaRPr lang="es-ES" altLang="en-US"/>
          </a:p>
          <a:p>
            <a:r>
              <a:rPr lang="es-ES" altLang="en-US"/>
              <a:t>Javier Pérez Martínez</a:t>
            </a:r>
            <a:endParaRPr lang="es-E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Marcador de posición de contenido 4"/>
          <p:cNvGraphicFramePr/>
          <p:nvPr>
            <p:ph idx="1"/>
          </p:nvPr>
        </p:nvGraphicFramePr>
        <p:xfrm>
          <a:off x="2482850" y="1630045"/>
          <a:ext cx="10972800" cy="4035425"/>
        </p:xfrm>
        <a:graphic>
          <a:graphicData uri="http://schemas.openxmlformats.org/drawingml/2006/table">
            <a:tbl>
              <a:tblPr firstRow="1" bandRow="1">
                <a:tableStyleId>{5C22544A-7EE6-4342-B048-85BDC9FD1C3A}</a:tableStyleId>
              </a:tblPr>
              <a:tblGrid>
                <a:gridCol w="1371600"/>
                <a:gridCol w="1371600"/>
                <a:gridCol w="1371600"/>
                <a:gridCol w="1371600"/>
                <a:gridCol w="1371600"/>
              </a:tblGrid>
              <a:tr h="700405">
                <a:tc>
                  <a:txBody>
                    <a:bodyPr/>
                    <a:p>
                      <a:pPr>
                        <a:buNone/>
                      </a:pPr>
                      <a:r>
                        <a:rPr lang="es-ES" altLang="en-US"/>
                        <a:t>Síntomas y signos</a:t>
                      </a:r>
                      <a:endParaRPr lang="es-ES" altLang="en-US"/>
                    </a:p>
                  </a:txBody>
                  <a:tcPr/>
                </a:tc>
                <a:tc>
                  <a:txBody>
                    <a:bodyPr/>
                    <a:p>
                      <a:pPr>
                        <a:buNone/>
                      </a:pPr>
                      <a:r>
                        <a:rPr lang="es-ES" altLang="en-US"/>
                        <a:t>Pregrado</a:t>
                      </a:r>
                      <a:endParaRPr lang="es-ES" altLang="en-US"/>
                    </a:p>
                  </a:txBody>
                  <a:tcPr/>
                </a:tc>
                <a:tc>
                  <a:txBody>
                    <a:bodyPr/>
                    <a:p>
                      <a:pPr>
                        <a:buNone/>
                      </a:pPr>
                      <a:r>
                        <a:rPr lang="es-ES" altLang="en-US"/>
                        <a:t>%</a:t>
                      </a:r>
                      <a:endParaRPr lang="es-ES" altLang="en-US"/>
                    </a:p>
                  </a:txBody>
                  <a:tcPr/>
                </a:tc>
                <a:tc>
                  <a:txBody>
                    <a:bodyPr/>
                    <a:p>
                      <a:pPr>
                        <a:buNone/>
                      </a:pPr>
                      <a:r>
                        <a:rPr lang="es-ES" altLang="en-US"/>
                        <a:t>Postgrado</a:t>
                      </a:r>
                      <a:endParaRPr lang="es-ES" altLang="en-US"/>
                    </a:p>
                  </a:txBody>
                  <a:tcPr/>
                </a:tc>
                <a:tc>
                  <a:txBody>
                    <a:bodyPr/>
                    <a:p>
                      <a:pPr>
                        <a:buNone/>
                      </a:pPr>
                      <a:r>
                        <a:rPr lang="es-ES" altLang="en-US"/>
                        <a:t>%</a:t>
                      </a:r>
                      <a:endParaRPr lang="es-ES" altLang="en-US"/>
                    </a:p>
                  </a:txBody>
                  <a:tcPr/>
                </a:tc>
              </a:tr>
              <a:tr h="416560">
                <a:tc>
                  <a:txBody>
                    <a:bodyPr/>
                    <a:p>
                      <a:pPr>
                        <a:buNone/>
                      </a:pPr>
                      <a:r>
                        <a:rPr lang="es-ES" altLang="en-US"/>
                        <a:t>cefalea</a:t>
                      </a:r>
                      <a:endParaRPr lang="es-ES" altLang="en-US"/>
                    </a:p>
                  </a:txBody>
                  <a:tcPr/>
                </a:tc>
                <a:tc>
                  <a:txBody>
                    <a:bodyPr/>
                    <a:p>
                      <a:pPr>
                        <a:buNone/>
                      </a:pPr>
                      <a:r>
                        <a:rPr lang="es-ES" altLang="en-US"/>
                        <a:t>370</a:t>
                      </a:r>
                      <a:endParaRPr lang="es-ES" altLang="en-US"/>
                    </a:p>
                  </a:txBody>
                  <a:tcPr/>
                </a:tc>
                <a:tc>
                  <a:txBody>
                    <a:bodyPr/>
                    <a:p>
                      <a:pPr>
                        <a:buNone/>
                      </a:pPr>
                      <a:r>
                        <a:rPr lang="es-ES" altLang="en-US"/>
                        <a:t>82</a:t>
                      </a:r>
                      <a:endParaRPr lang="es-ES" altLang="en-US"/>
                    </a:p>
                  </a:txBody>
                  <a:tcPr/>
                </a:tc>
                <a:tc>
                  <a:txBody>
                    <a:bodyPr/>
                    <a:p>
                      <a:pPr>
                        <a:buNone/>
                      </a:pPr>
                      <a:r>
                        <a:rPr lang="es-ES" altLang="en-US"/>
                        <a:t>48</a:t>
                      </a:r>
                      <a:endParaRPr lang="es-ES" altLang="en-US"/>
                    </a:p>
                  </a:txBody>
                  <a:tcPr/>
                </a:tc>
                <a:tc>
                  <a:txBody>
                    <a:bodyPr/>
                    <a:p>
                      <a:pPr>
                        <a:buNone/>
                      </a:pPr>
                      <a:r>
                        <a:rPr lang="es-ES" altLang="en-US"/>
                        <a:t>96</a:t>
                      </a:r>
                      <a:endParaRPr lang="es-ES" altLang="en-US"/>
                    </a:p>
                  </a:txBody>
                  <a:tcPr/>
                </a:tc>
              </a:tr>
              <a:tr h="417195">
                <a:tc>
                  <a:txBody>
                    <a:bodyPr/>
                    <a:p>
                      <a:pPr>
                        <a:buNone/>
                      </a:pPr>
                      <a:r>
                        <a:rPr lang="es-ES" altLang="en-US"/>
                        <a:t>abulia</a:t>
                      </a:r>
                      <a:endParaRPr lang="es-ES" altLang="en-US"/>
                    </a:p>
                  </a:txBody>
                  <a:tcPr/>
                </a:tc>
                <a:tc>
                  <a:txBody>
                    <a:bodyPr/>
                    <a:p>
                      <a:pPr>
                        <a:buNone/>
                      </a:pPr>
                      <a:r>
                        <a:rPr lang="es-ES" altLang="en-US"/>
                        <a:t>80</a:t>
                      </a:r>
                      <a:endParaRPr lang="es-ES" altLang="en-US"/>
                    </a:p>
                  </a:txBody>
                  <a:tcPr/>
                </a:tc>
                <a:tc>
                  <a:txBody>
                    <a:bodyPr/>
                    <a:p>
                      <a:pPr>
                        <a:buNone/>
                      </a:pPr>
                      <a:r>
                        <a:rPr lang="es-ES" altLang="en-US"/>
                        <a:t>17</a:t>
                      </a:r>
                      <a:endParaRPr lang="es-ES" altLang="en-US"/>
                    </a:p>
                  </a:txBody>
                  <a:tcPr/>
                </a:tc>
                <a:tc>
                  <a:txBody>
                    <a:bodyPr/>
                    <a:p>
                      <a:pPr>
                        <a:buNone/>
                      </a:pPr>
                      <a:r>
                        <a:rPr lang="es-ES" altLang="en-US"/>
                        <a:t>2</a:t>
                      </a:r>
                      <a:endParaRPr lang="es-ES" altLang="en-US"/>
                    </a:p>
                  </a:txBody>
                  <a:tcPr/>
                </a:tc>
                <a:tc>
                  <a:txBody>
                    <a:bodyPr/>
                    <a:p>
                      <a:pPr>
                        <a:buNone/>
                      </a:pPr>
                      <a:r>
                        <a:rPr lang="es-ES" altLang="en-US"/>
                        <a:t>4</a:t>
                      </a:r>
                      <a:endParaRPr lang="es-ES" altLang="en-US"/>
                    </a:p>
                  </a:txBody>
                  <a:tcPr/>
                </a:tc>
              </a:tr>
              <a:tr h="416560">
                <a:tc>
                  <a:txBody>
                    <a:bodyPr/>
                    <a:p>
                      <a:pPr>
                        <a:buNone/>
                      </a:pPr>
                      <a:r>
                        <a:rPr lang="es-ES" altLang="en-US"/>
                        <a:t>insomnio</a:t>
                      </a:r>
                      <a:endParaRPr lang="es-ES" altLang="en-US"/>
                    </a:p>
                  </a:txBody>
                  <a:tcPr/>
                </a:tc>
                <a:tc>
                  <a:txBody>
                    <a:bodyPr/>
                    <a:p>
                      <a:pPr>
                        <a:buNone/>
                      </a:pPr>
                      <a:r>
                        <a:rPr lang="es-ES" altLang="en-US"/>
                        <a:t>401</a:t>
                      </a:r>
                      <a:endParaRPr lang="es-ES" altLang="en-US"/>
                    </a:p>
                  </a:txBody>
                  <a:tcPr/>
                </a:tc>
                <a:tc>
                  <a:txBody>
                    <a:bodyPr/>
                    <a:p>
                      <a:pPr>
                        <a:buNone/>
                      </a:pPr>
                      <a:r>
                        <a:rPr lang="es-ES" altLang="en-US"/>
                        <a:t>89</a:t>
                      </a:r>
                      <a:endParaRPr lang="es-ES" altLang="en-US"/>
                    </a:p>
                  </a:txBody>
                  <a:tcPr/>
                </a:tc>
                <a:tc>
                  <a:txBody>
                    <a:bodyPr/>
                    <a:p>
                      <a:pPr>
                        <a:buNone/>
                      </a:pPr>
                      <a:r>
                        <a:rPr lang="es-ES" altLang="en-US"/>
                        <a:t>43</a:t>
                      </a:r>
                      <a:endParaRPr lang="es-ES" altLang="en-US"/>
                    </a:p>
                  </a:txBody>
                  <a:tcPr/>
                </a:tc>
                <a:tc>
                  <a:txBody>
                    <a:bodyPr/>
                    <a:p>
                      <a:pPr>
                        <a:buNone/>
                      </a:pPr>
                      <a:r>
                        <a:rPr lang="es-ES" altLang="en-US"/>
                        <a:t>86</a:t>
                      </a:r>
                      <a:endParaRPr lang="es-ES" altLang="en-US"/>
                    </a:p>
                  </a:txBody>
                  <a:tcPr/>
                </a:tc>
              </a:tr>
              <a:tr h="417195">
                <a:tc>
                  <a:txBody>
                    <a:bodyPr/>
                    <a:p>
                      <a:pPr>
                        <a:buNone/>
                      </a:pPr>
                      <a:r>
                        <a:rPr lang="es-ES" altLang="en-US"/>
                        <a:t>desaprendizaje</a:t>
                      </a:r>
                      <a:endParaRPr lang="es-ES" altLang="en-US"/>
                    </a:p>
                  </a:txBody>
                  <a:tcPr/>
                </a:tc>
                <a:tc>
                  <a:txBody>
                    <a:bodyPr/>
                    <a:p>
                      <a:pPr>
                        <a:buNone/>
                      </a:pPr>
                      <a:r>
                        <a:rPr lang="es-ES" altLang="en-US"/>
                        <a:t>180</a:t>
                      </a:r>
                      <a:endParaRPr lang="es-ES" altLang="en-US"/>
                    </a:p>
                  </a:txBody>
                  <a:tcPr/>
                </a:tc>
                <a:tc>
                  <a:txBody>
                    <a:bodyPr/>
                    <a:p>
                      <a:pPr>
                        <a:buNone/>
                      </a:pPr>
                      <a:r>
                        <a:rPr lang="es-ES" altLang="en-US"/>
                        <a:t>40</a:t>
                      </a:r>
                      <a:endParaRPr lang="es-ES" altLang="en-US"/>
                    </a:p>
                  </a:txBody>
                  <a:tcPr/>
                </a:tc>
                <a:tc>
                  <a:txBody>
                    <a:bodyPr/>
                    <a:p>
                      <a:pPr>
                        <a:buNone/>
                      </a:pPr>
                      <a:r>
                        <a:rPr lang="es-ES" altLang="en-US"/>
                        <a:t>7</a:t>
                      </a:r>
                      <a:endParaRPr lang="es-ES" altLang="en-US"/>
                    </a:p>
                  </a:txBody>
                  <a:tcPr/>
                </a:tc>
                <a:tc>
                  <a:txBody>
                    <a:bodyPr/>
                    <a:p>
                      <a:pPr>
                        <a:buNone/>
                      </a:pPr>
                      <a:r>
                        <a:rPr lang="es-ES" altLang="en-US"/>
                        <a:t>14</a:t>
                      </a:r>
                      <a:endParaRPr lang="es-ES" altLang="en-US"/>
                    </a:p>
                  </a:txBody>
                  <a:tcPr/>
                </a:tc>
              </a:tr>
              <a:tr h="416560">
                <a:tc>
                  <a:txBody>
                    <a:bodyPr/>
                    <a:p>
                      <a:pPr>
                        <a:buNone/>
                      </a:pPr>
                      <a:r>
                        <a:rPr lang="es-ES" altLang="en-US"/>
                        <a:t>malos resultados académicos</a:t>
                      </a:r>
                      <a:endParaRPr lang="es-ES" altLang="en-US"/>
                    </a:p>
                  </a:txBody>
                  <a:tcPr/>
                </a:tc>
                <a:tc>
                  <a:txBody>
                    <a:bodyPr/>
                    <a:p>
                      <a:pPr>
                        <a:buNone/>
                      </a:pPr>
                      <a:r>
                        <a:rPr lang="es-ES" altLang="en-US"/>
                        <a:t>149</a:t>
                      </a:r>
                      <a:endParaRPr lang="es-ES" altLang="en-US"/>
                    </a:p>
                  </a:txBody>
                  <a:tcPr/>
                </a:tc>
                <a:tc>
                  <a:txBody>
                    <a:bodyPr/>
                    <a:p>
                      <a:pPr>
                        <a:buNone/>
                      </a:pPr>
                      <a:r>
                        <a:rPr lang="es-ES" altLang="en-US"/>
                        <a:t>31</a:t>
                      </a:r>
                      <a:endParaRPr lang="es-ES" altLang="en-US"/>
                    </a:p>
                  </a:txBody>
                  <a:tcPr/>
                </a:tc>
                <a:tc>
                  <a:txBody>
                    <a:bodyPr/>
                    <a:p>
                      <a:pPr>
                        <a:buNone/>
                      </a:pPr>
                      <a:r>
                        <a:rPr lang="es-ES" altLang="en-US"/>
                        <a:t>8</a:t>
                      </a:r>
                      <a:endParaRPr lang="es-ES" altLang="en-US"/>
                    </a:p>
                  </a:txBody>
                  <a:tcPr/>
                </a:tc>
                <a:tc>
                  <a:txBody>
                    <a:bodyPr/>
                    <a:p>
                      <a:pPr>
                        <a:buNone/>
                      </a:pPr>
                      <a:r>
                        <a:rPr lang="es-ES" altLang="en-US"/>
                        <a:t>16</a:t>
                      </a:r>
                      <a:endParaRPr lang="es-ES" altLang="en-US"/>
                    </a:p>
                  </a:txBody>
                  <a:tcPr/>
                </a:tc>
              </a:tr>
              <a:tr h="417195">
                <a:tc>
                  <a:txBody>
                    <a:bodyPr/>
                    <a:p>
                      <a:pPr>
                        <a:buNone/>
                      </a:pPr>
                      <a:r>
                        <a:rPr lang="es-ES" altLang="en-US"/>
                        <a:t>anorexia</a:t>
                      </a:r>
                      <a:endParaRPr lang="es-ES" altLang="en-US"/>
                    </a:p>
                  </a:txBody>
                  <a:tcPr/>
                </a:tc>
                <a:tc>
                  <a:txBody>
                    <a:bodyPr/>
                    <a:p>
                      <a:pPr>
                        <a:buNone/>
                      </a:pPr>
                      <a:r>
                        <a:rPr lang="es-ES" altLang="en-US"/>
                        <a:t>306</a:t>
                      </a:r>
                      <a:endParaRPr lang="es-ES" altLang="en-US"/>
                    </a:p>
                  </a:txBody>
                  <a:tcPr/>
                </a:tc>
                <a:tc>
                  <a:txBody>
                    <a:bodyPr/>
                    <a:p>
                      <a:pPr>
                        <a:buNone/>
                      </a:pPr>
                      <a:r>
                        <a:rPr lang="es-ES" altLang="en-US"/>
                        <a:t>68</a:t>
                      </a:r>
                      <a:endParaRPr lang="es-ES" altLang="en-US"/>
                    </a:p>
                  </a:txBody>
                  <a:tcPr/>
                </a:tc>
                <a:tc>
                  <a:txBody>
                    <a:bodyPr/>
                    <a:p>
                      <a:pPr>
                        <a:buNone/>
                      </a:pPr>
                      <a:r>
                        <a:rPr lang="es-ES" altLang="en-US"/>
                        <a:t>12</a:t>
                      </a:r>
                      <a:endParaRPr lang="es-ES" altLang="en-US"/>
                    </a:p>
                  </a:txBody>
                  <a:tcPr/>
                </a:tc>
                <a:tc>
                  <a:txBody>
                    <a:bodyPr/>
                    <a:p>
                      <a:pPr>
                        <a:buNone/>
                      </a:pPr>
                      <a:r>
                        <a:rPr lang="es-ES" altLang="en-US"/>
                        <a:t>24</a:t>
                      </a:r>
                      <a:endParaRPr lang="es-ES" altLang="en-US"/>
                    </a:p>
                  </a:txBody>
                  <a:tcPr/>
                </a:tc>
              </a:tr>
              <a:tr h="416560">
                <a:tc>
                  <a:txBody>
                    <a:bodyPr/>
                    <a:p>
                      <a:pPr>
                        <a:buNone/>
                      </a:pPr>
                      <a:r>
                        <a:rPr lang="es-ES" altLang="en-US"/>
                        <a:t>adicción</a:t>
                      </a:r>
                      <a:endParaRPr lang="es-ES" altLang="en-US"/>
                    </a:p>
                  </a:txBody>
                  <a:tcPr/>
                </a:tc>
                <a:tc>
                  <a:txBody>
                    <a:bodyPr/>
                    <a:p>
                      <a:pPr>
                        <a:buNone/>
                      </a:pPr>
                      <a:r>
                        <a:rPr lang="es-ES" altLang="en-US"/>
                        <a:t>447</a:t>
                      </a:r>
                      <a:endParaRPr lang="es-ES" altLang="en-US"/>
                    </a:p>
                  </a:txBody>
                  <a:tcPr/>
                </a:tc>
                <a:tc>
                  <a:txBody>
                    <a:bodyPr/>
                    <a:p>
                      <a:pPr>
                        <a:buNone/>
                      </a:pPr>
                      <a:r>
                        <a:rPr lang="es-ES" altLang="en-US"/>
                        <a:t>99</a:t>
                      </a:r>
                      <a:endParaRPr lang="es-ES" altLang="en-US"/>
                    </a:p>
                  </a:txBody>
                  <a:tcPr/>
                </a:tc>
                <a:tc>
                  <a:txBody>
                    <a:bodyPr/>
                    <a:p>
                      <a:pPr>
                        <a:buNone/>
                      </a:pPr>
                      <a:r>
                        <a:rPr lang="es-ES" altLang="en-US"/>
                        <a:t>43</a:t>
                      </a:r>
                      <a:endParaRPr lang="es-ES" altLang="en-US"/>
                    </a:p>
                  </a:txBody>
                  <a:tcPr/>
                </a:tc>
                <a:tc>
                  <a:txBody>
                    <a:bodyPr/>
                    <a:p>
                      <a:pPr>
                        <a:buNone/>
                      </a:pPr>
                      <a:r>
                        <a:rPr lang="es-ES" altLang="en-US"/>
                        <a:t>86</a:t>
                      </a:r>
                      <a:endParaRPr lang="es-ES" altLang="en-US"/>
                    </a:p>
                  </a:txBody>
                  <a:tcPr/>
                </a:tc>
              </a:tr>
              <a:tr h="417195">
                <a:tc>
                  <a:txBody>
                    <a:bodyPr/>
                    <a:p>
                      <a:pPr>
                        <a:buNone/>
                      </a:pPr>
                      <a:r>
                        <a:rPr lang="es-ES" altLang="en-US"/>
                        <a:t>Total</a:t>
                      </a:r>
                      <a:endParaRPr lang="es-ES" altLang="en-US"/>
                    </a:p>
                  </a:txBody>
                  <a:tcPr/>
                </a:tc>
                <a:tc>
                  <a:txBody>
                    <a:bodyPr/>
                    <a:p>
                      <a:pPr>
                        <a:buNone/>
                      </a:pPr>
                      <a:r>
                        <a:rPr lang="es-ES" altLang="en-US"/>
                        <a:t>450</a:t>
                      </a:r>
                      <a:endParaRPr lang="es-ES" altLang="en-US"/>
                    </a:p>
                  </a:txBody>
                  <a:tcPr/>
                </a:tc>
                <a:tc>
                  <a:txBody>
                    <a:bodyPr/>
                    <a:p>
                      <a:pPr>
                        <a:buNone/>
                      </a:pPr>
                      <a:r>
                        <a:rPr lang="es-ES" altLang="en-US"/>
                        <a:t>100</a:t>
                      </a:r>
                      <a:endParaRPr lang="es-ES" altLang="en-US"/>
                    </a:p>
                  </a:txBody>
                  <a:tcPr/>
                </a:tc>
                <a:tc>
                  <a:txBody>
                    <a:bodyPr/>
                    <a:p>
                      <a:pPr>
                        <a:buNone/>
                      </a:pPr>
                      <a:r>
                        <a:rPr lang="es-ES" altLang="en-US"/>
                        <a:t>50</a:t>
                      </a:r>
                      <a:endParaRPr lang="es-ES" altLang="en-US"/>
                    </a:p>
                  </a:txBody>
                  <a:tcPr/>
                </a:tc>
                <a:tc>
                  <a:txBody>
                    <a:bodyPr/>
                    <a:p>
                      <a:pPr>
                        <a:buNone/>
                      </a:pPr>
                      <a:r>
                        <a:rPr lang="es-ES" altLang="en-US"/>
                        <a:t>100</a:t>
                      </a:r>
                      <a:endParaRPr lang="es-ES" altLang="en-US"/>
                    </a:p>
                  </a:txBody>
                  <a:tcPr/>
                </a:tc>
              </a:tr>
            </a:tbl>
          </a:graphicData>
        </a:graphic>
      </p:graphicFrame>
      <p:sp>
        <p:nvSpPr>
          <p:cNvPr id="4" name="Título 1"/>
          <p:cNvSpPr>
            <a:spLocks noGrp="1"/>
          </p:cNvSpPr>
          <p:nvPr/>
        </p:nvSpPr>
        <p:spPr>
          <a:xfrm>
            <a:off x="981075" y="10064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a:t>RESULTADOS</a:t>
            </a:r>
            <a:endParaRPr lang="es-ES" altLang="en-US"/>
          </a:p>
        </p:txBody>
      </p:sp>
      <p:sp>
        <p:nvSpPr>
          <p:cNvPr id="9" name="Título 1"/>
          <p:cNvSpPr>
            <a:spLocks noGrp="1"/>
          </p:cNvSpPr>
          <p:nvPr/>
        </p:nvSpPr>
        <p:spPr>
          <a:xfrm>
            <a:off x="-3336290" y="832803"/>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800"/>
              <a:t>Tabla : 5</a:t>
            </a:r>
            <a:endParaRPr lang="es-ES" altLang="en-US"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a:xfrm>
            <a:off x="609600" y="22543"/>
            <a:ext cx="10972800" cy="1143000"/>
          </a:xfrm>
        </p:spPr>
        <p:txBody>
          <a:bodyPr/>
          <a:p>
            <a:r>
              <a:rPr lang="es-ES" altLang="en-US"/>
              <a:t>CONCLUSIONES</a:t>
            </a:r>
            <a:endParaRPr lang="es-ES" altLang="en-US"/>
          </a:p>
        </p:txBody>
      </p:sp>
      <p:sp>
        <p:nvSpPr>
          <p:cNvPr id="3" name="Marcador de posición de contenido 2"/>
          <p:cNvSpPr>
            <a:spLocks noGrp="1"/>
          </p:cNvSpPr>
          <p:nvPr>
            <p:ph idx="1"/>
          </p:nvPr>
        </p:nvSpPr>
        <p:spPr>
          <a:xfrm>
            <a:off x="609600" y="1165860"/>
            <a:ext cx="10972800" cy="4525963"/>
          </a:xfrm>
        </p:spPr>
        <p:txBody>
          <a:bodyPr/>
          <a:p>
            <a:pPr algn="just"/>
            <a:endParaRPr lang="es-ES" altLang="en-US"/>
          </a:p>
          <a:p>
            <a:pPr algn="l"/>
            <a:r>
              <a:rPr lang="es-ES" altLang="en-US"/>
              <a:t>El sexo femenino predominó en el uso excesivo de las redes sociales como </a:t>
            </a:r>
            <a:r>
              <a:rPr lang="es-ES" altLang="en-US">
                <a:sym typeface="+mn-ea"/>
              </a:rPr>
              <a:t>(Facebook ,Whatsapp,Messenger,Instagram)</a:t>
            </a:r>
            <a:endParaRPr lang="es-ES" altLang="en-US">
              <a:sym typeface="+mn-ea"/>
            </a:endParaRPr>
          </a:p>
          <a:p>
            <a:pPr algn="l"/>
            <a:r>
              <a:rPr lang="es-ES" altLang="en-US">
                <a:sym typeface="+mn-ea"/>
              </a:rPr>
              <a:t>El uso mínimo de estas redes diario para el sexo masculino y femenino se encuentra entre 3 y 4 hrs respectivamente; mientras el tiempo máximo fue de 6 hrs para ambos sexos.</a:t>
            </a:r>
            <a:endParaRPr lang="es-ES" altLang="en-US"/>
          </a:p>
          <a:p>
            <a:pPr algn="just"/>
            <a:r>
              <a:rPr lang="es-ES" altLang="en-US"/>
              <a:t>La divulgación de contenido no aprobado científicamente.</a:t>
            </a:r>
            <a:endParaRPr lang="es-ES" altLang="en-US"/>
          </a:p>
          <a:p>
            <a:pPr algn="just"/>
            <a:endParaRPr lang="es-E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t>CONCLUSIONES</a:t>
            </a:r>
            <a:endParaRPr lang="es-ES" altLang="en-US"/>
          </a:p>
        </p:txBody>
      </p:sp>
      <p:sp>
        <p:nvSpPr>
          <p:cNvPr id="3" name="Marcador de posición de contenido 2"/>
          <p:cNvSpPr>
            <a:spLocks noGrp="1"/>
          </p:cNvSpPr>
          <p:nvPr>
            <p:ph idx="1"/>
          </p:nvPr>
        </p:nvSpPr>
        <p:spPr>
          <a:xfrm>
            <a:off x="609600" y="1165860"/>
            <a:ext cx="10972800" cy="4525963"/>
          </a:xfrm>
        </p:spPr>
        <p:txBody>
          <a:bodyPr/>
          <a:p>
            <a:endParaRPr lang="es-ES" altLang="en-US">
              <a:sym typeface="+mn-ea"/>
            </a:endParaRPr>
          </a:p>
          <a:p>
            <a:r>
              <a:rPr lang="es-ES" altLang="en-US">
                <a:sym typeface="+mn-ea"/>
              </a:rPr>
              <a:t>Mala utilización de los medios de enseñanza virtuales.</a:t>
            </a:r>
            <a:endParaRPr lang="es-ES" altLang="en-US"/>
          </a:p>
          <a:p>
            <a:r>
              <a:rPr lang="es-ES" altLang="en-US">
                <a:sym typeface="+mn-ea"/>
              </a:rPr>
              <a:t>Los profesores orientan el estudio independiente con búsqueda de bibliografía en el aula virtual,pero los estudiantes se les dificulta el manejo de esta incluyendo matricularse .</a:t>
            </a:r>
            <a:endParaRPr lang="es-ES" altLang="en-US">
              <a:sym typeface="+mn-ea"/>
            </a:endParaRPr>
          </a:p>
          <a:p>
            <a:r>
              <a:rPr lang="es-ES" altLang="en-US">
                <a:sym typeface="+mn-ea"/>
              </a:rPr>
              <a:t>El año que más conocimiento y dominio sobre el aula virtual fue el 3er año</a:t>
            </a:r>
            <a:endParaRPr lang="es-ES" altLang="en-US">
              <a:sym typeface="+mn-ea"/>
            </a:endParaRPr>
          </a:p>
          <a:p>
            <a:r>
              <a:rPr lang="es-ES" altLang="en-US">
                <a:sym typeface="+mn-ea"/>
              </a:rPr>
              <a:t>El año que menos conocimiento tuvo sobre el aula virtual fue el 1er año</a:t>
            </a:r>
            <a:endParaRPr lang="es-ES" altLang="en-US">
              <a:sym typeface="+mn-ea"/>
            </a:endParaRPr>
          </a:p>
          <a:p>
            <a:endParaRPr lang="es-ES" altLang="en-US"/>
          </a:p>
          <a:p>
            <a:endParaRPr lang="es-E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Marcador de posición de contenido 2"/>
          <p:cNvSpPr>
            <a:spLocks noGrp="1"/>
          </p:cNvSpPr>
          <p:nvPr>
            <p:ph idx="1"/>
          </p:nvPr>
        </p:nvSpPr>
        <p:spPr/>
        <p:txBody>
          <a:bodyPr/>
          <a:p>
            <a:r>
              <a:rPr lang="es-ES" altLang="en-US">
                <a:sym typeface="+mn-ea"/>
              </a:rPr>
              <a:t>Los estudiantes no conocen páginas oficiales como Infomed ,Google Escolar o Revistas Cíentificas acorde al tema estudiado en la carrera.</a:t>
            </a:r>
            <a:endParaRPr lang="es-ES" altLang="en-US">
              <a:sym typeface="+mn-ea"/>
            </a:endParaRPr>
          </a:p>
          <a:p>
            <a:r>
              <a:rPr lang="es-ES" altLang="en-US"/>
              <a:t>En el postgrado hubieron resultados similares al pregrado</a:t>
            </a:r>
            <a:endParaRPr lang="es-ES" altLang="en-US"/>
          </a:p>
          <a:p>
            <a:pPr marL="0" indent="0">
              <a:buNone/>
            </a:pPr>
            <a:r>
              <a:rPr lang="es-ES" altLang="en-US"/>
              <a:t>solo que disminuye el tiempo diario en horas al frente de las redes sociales ,sin embargo se mantiene la desinfromación científica</a:t>
            </a:r>
            <a:endParaRPr lang="es-ES" altLang="en-US"/>
          </a:p>
        </p:txBody>
      </p:sp>
      <p:sp>
        <p:nvSpPr>
          <p:cNvPr id="4" name="Título 1"/>
          <p:cNvSpPr>
            <a:spLocks noGrp="1"/>
          </p:cNvSpPr>
          <p:nvPr/>
        </p:nvSpPr>
        <p:spPr>
          <a:xfrm>
            <a:off x="736600" y="40163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a:t>CONCLUSIONES</a:t>
            </a:r>
            <a:endParaRPr lang="es-E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sym typeface="+mn-ea"/>
              </a:rPr>
              <a:t>CONCLUSIONES</a:t>
            </a:r>
            <a:br>
              <a:rPr lang="es-ES" altLang="en-US"/>
            </a:br>
            <a:endParaRPr lang="es-ES" altLang="en-US"/>
          </a:p>
        </p:txBody>
      </p:sp>
      <p:sp>
        <p:nvSpPr>
          <p:cNvPr id="3" name="Marcador de posición de contenido 2"/>
          <p:cNvSpPr>
            <a:spLocks noGrp="1"/>
          </p:cNvSpPr>
          <p:nvPr>
            <p:ph idx="1"/>
          </p:nvPr>
        </p:nvSpPr>
        <p:spPr>
          <a:xfrm>
            <a:off x="609600" y="1165860"/>
            <a:ext cx="10972800" cy="4525963"/>
          </a:xfrm>
        </p:spPr>
        <p:txBody>
          <a:bodyPr/>
          <a:p>
            <a:r>
              <a:rPr lang="es-ES" altLang="en-US"/>
              <a:t>Se identificaron síntomas y signos semejantes en estudiantes de las Ciencias Médicas que usan por más de 4 horas diarias el móvil,expresandose un nivel considerable de adicción :</a:t>
            </a:r>
            <a:endParaRPr lang="es-ES" altLang="en-US"/>
          </a:p>
          <a:p>
            <a:pPr marL="0" indent="0">
              <a:buNone/>
            </a:pPr>
            <a:r>
              <a:rPr lang="es-ES" altLang="en-US"/>
              <a:t>*Dolores frecuentes de cabeza(cefalea)</a:t>
            </a:r>
            <a:endParaRPr lang="es-ES" altLang="en-US"/>
          </a:p>
          <a:p>
            <a:pPr marL="0" indent="0">
              <a:buNone/>
            </a:pPr>
            <a:r>
              <a:rPr lang="es-ES" altLang="en-US"/>
              <a:t>*Pérdida de los deseos habituales para realizar cualquier actividad relacionada con su entorno (abulia)</a:t>
            </a:r>
            <a:endParaRPr lang="es-ES" altLang="en-US"/>
          </a:p>
          <a:p>
            <a:pPr marL="0" indent="0">
              <a:buNone/>
            </a:pPr>
            <a:r>
              <a:rPr lang="es-ES" altLang="en-US"/>
              <a:t>*Pérdida del sueño (insomnio)</a:t>
            </a:r>
            <a:endParaRPr lang="es-ES" altLang="en-US"/>
          </a:p>
          <a:p>
            <a:pPr marL="0" indent="0">
              <a:buNone/>
            </a:pPr>
            <a:r>
              <a:rPr lang="es-ES" altLang="en-US"/>
              <a:t>*Malos resultados académicos</a:t>
            </a:r>
            <a:endParaRPr lang="es-ES" altLang="en-US"/>
          </a:p>
          <a:p>
            <a:pPr marL="0" indent="0">
              <a:buNone/>
            </a:pPr>
            <a:r>
              <a:rPr lang="es-ES" altLang="en-US"/>
              <a:t>*Disminución del apetito (anorexia)</a:t>
            </a:r>
            <a:endParaRPr lang="es-E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sym typeface="+mn-ea"/>
              </a:rPr>
              <a:t>CONCLUSIONES</a:t>
            </a:r>
            <a:br>
              <a:rPr lang="es-ES" altLang="en-US"/>
            </a:br>
            <a:endParaRPr lang="es-ES" altLang="en-US"/>
          </a:p>
        </p:txBody>
      </p:sp>
      <p:sp>
        <p:nvSpPr>
          <p:cNvPr id="3" name="Marcador de posición de contenido 2"/>
          <p:cNvSpPr>
            <a:spLocks noGrp="1"/>
          </p:cNvSpPr>
          <p:nvPr>
            <p:ph idx="1"/>
          </p:nvPr>
        </p:nvSpPr>
        <p:spPr/>
        <p:txBody>
          <a:bodyPr/>
          <a:p>
            <a:r>
              <a:rPr lang="es-ES" altLang="en-US"/>
              <a:t>En el pregrado predominó la adicción que los mismos encuestados acertaron en su cuestionario durante la encuesta</a:t>
            </a:r>
            <a:endParaRPr lang="es-ES" altLang="en-US"/>
          </a:p>
          <a:p>
            <a:r>
              <a:rPr lang="es-ES" altLang="en-US"/>
              <a:t>En el postgrado predominó la cefalea y seguido el insomnio igualándose a la adicción</a:t>
            </a:r>
            <a:endParaRPr lang="es-E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t>Conclusiones</a:t>
            </a:r>
            <a:endParaRPr lang="es-ES" altLang="en-US"/>
          </a:p>
        </p:txBody>
      </p:sp>
      <p:sp>
        <p:nvSpPr>
          <p:cNvPr id="3" name="Marcador de posición de contenido 2"/>
          <p:cNvSpPr>
            <a:spLocks noGrp="1"/>
          </p:cNvSpPr>
          <p:nvPr>
            <p:ph idx="1"/>
          </p:nvPr>
        </p:nvSpPr>
        <p:spPr/>
        <p:txBody>
          <a:bodyPr/>
          <a:p>
            <a:r>
              <a:rPr lang="es-ES" altLang="en-US"/>
              <a:t>En este trabajo se puede apreciar que la situaciòn de la informatizaciòn en Cuba ha traìdo consecuencias favorables y negativas en la poblaciòn joven.</a:t>
            </a:r>
            <a:endParaRPr lang="es-ES" altLang="en-US"/>
          </a:p>
          <a:p>
            <a:r>
              <a:rPr lang="es-ES" altLang="en-US"/>
              <a:t>El impacto psicològico causado por la COVID-19 en la juventud actual se ha teniendo en cuenta ante los factores antes ,durante y despuès de dicho contagio mundial,siendo relevantes en cada etapa la disminuciòn de la poblaciòn joven, el confinamiento y el desarrollo de la informatización.</a:t>
            </a:r>
            <a:endParaRPr lang="es-ES" altLang="en-US"/>
          </a:p>
          <a:p>
            <a:endParaRPr lang="es-E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endParaRPr lang="es-ES" altLang="en-US"/>
          </a:p>
        </p:txBody>
      </p:sp>
      <p:sp>
        <p:nvSpPr>
          <p:cNvPr id="3" name="Marcador de posición de contenido 2"/>
          <p:cNvSpPr>
            <a:spLocks noGrp="1"/>
          </p:cNvSpPr>
          <p:nvPr>
            <p:ph idx="1"/>
          </p:nvPr>
        </p:nvSpPr>
        <p:spPr/>
        <p:txBody>
          <a:bodyPr/>
          <a:p>
            <a:r>
              <a:rPr lang="es-ES" altLang="en-US">
                <a:sym typeface="+mn-ea"/>
              </a:rPr>
              <a:t> Algunos de los problemas fundamentales que rigen al joven a no desempeñarse correctamente en su entorno son: el exceso de la tecnologìa descuidando valores y principios como la relaciòn en familia, el estudio en fuentes de alta confiabilidad fuera de un entorno digital invasivo que pudieran repercutir en la formaciòn ìntegra de los futuros galenos de la Facultad de Ciencias Mèdicas de Bayamo.</a:t>
            </a:r>
            <a:endParaRPr lang="es-ES" altLang="en-US"/>
          </a:p>
          <a:p>
            <a:endParaRPr lang="es-E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Botón de acción: Ayuda 4"/>
          <p:cNvSpPr/>
          <p:nvPr/>
        </p:nvSpPr>
        <p:spPr>
          <a:xfrm>
            <a:off x="288290" y="300355"/>
            <a:ext cx="11614785" cy="6257290"/>
          </a:xfrm>
          <a:prstGeom prst="actionButtonHelp">
            <a:avLst/>
          </a:prstGeom>
        </p:spPr>
        <p:style>
          <a:lnRef idx="3">
            <a:schemeClr val="lt1"/>
          </a:lnRef>
          <a:fillRef idx="1">
            <a:schemeClr val="accent3"/>
          </a:fillRef>
          <a:effectRef idx="1">
            <a:schemeClr val="accent3"/>
          </a:effectRef>
          <a:fontRef idx="minor">
            <a:schemeClr val="lt1"/>
          </a:fontRef>
        </p:style>
        <p:txBody>
          <a:bodyPr rtlCol="0" anchor="ctr"/>
          <a:p>
            <a:pPr algn="ctr"/>
            <a:endParaRPr lang="es-ES" altLang="en-US"/>
          </a:p>
        </p:txBody>
      </p:sp>
      <p:sp>
        <p:nvSpPr>
          <p:cNvPr id="3" name="Marcador de posición de contenido 2"/>
          <p:cNvSpPr>
            <a:spLocks noGrp="1"/>
          </p:cNvSpPr>
          <p:nvPr>
            <p:ph idx="1"/>
          </p:nvPr>
        </p:nvSpPr>
        <p:spPr/>
        <p:txBody>
          <a:bodyPr/>
          <a:p>
            <a:r>
              <a:rPr lang="es-ES" altLang="en-US"/>
              <a:t>Problema científico: Causas de la infoxicación en los estudiantes de la Facultad de Ciencias Médicas de Bayamo.</a:t>
            </a:r>
            <a:endParaRPr lang="es-ES" altLang="en-US"/>
          </a:p>
          <a:p>
            <a:r>
              <a:rPr lang="es-ES" altLang="en-US"/>
              <a:t>Hipótesis: El mal empleo de la tecnología y el desaprendizaje en el estudiante constituyen causas de infoxicación.</a:t>
            </a:r>
            <a:endParaRPr lang="es-E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t>OBJETIVOS</a:t>
            </a:r>
            <a:endParaRPr lang="es-ES" altLang="en-US"/>
          </a:p>
        </p:txBody>
      </p:sp>
      <p:sp>
        <p:nvSpPr>
          <p:cNvPr id="3" name="Marcador de posición de contenido 2"/>
          <p:cNvSpPr>
            <a:spLocks noGrp="1"/>
          </p:cNvSpPr>
          <p:nvPr>
            <p:ph idx="1"/>
          </p:nvPr>
        </p:nvSpPr>
        <p:spPr/>
        <p:txBody>
          <a:bodyPr/>
          <a:p>
            <a:r>
              <a:rPr lang="es-ES" altLang="en-US"/>
              <a:t>Caracterizar el uso de las tecnologías de la información en los estudiantes de la Facultad de Ciencias Médicas de Bayamo.</a:t>
            </a:r>
            <a:endParaRPr lang="es-ES" altLang="en-US"/>
          </a:p>
          <a:p>
            <a:r>
              <a:rPr lang="es-ES" altLang="en-US"/>
              <a:t>Describir formas de prevenir la infoxicación dentro de la Facultad de Ciencias Médicas de  Bayamo.</a:t>
            </a:r>
            <a:endParaRPr lang="es-ES" altLang="en-US"/>
          </a:p>
          <a:p>
            <a:r>
              <a:rPr lang="es-ES" altLang="en-US"/>
              <a:t>Realizar plan de enfrentamiento contra la infoxicación</a:t>
            </a:r>
            <a:endParaRPr lang="es-E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Marcador de posición de contenido 2"/>
          <p:cNvSpPr>
            <a:spLocks noGrp="1"/>
          </p:cNvSpPr>
          <p:nvPr>
            <p:ph idx="1"/>
          </p:nvPr>
        </p:nvSpPr>
        <p:spPr>
          <a:xfrm>
            <a:off x="760730" y="300355"/>
            <a:ext cx="10972800" cy="4525963"/>
          </a:xfrm>
        </p:spPr>
        <p:txBody>
          <a:bodyPr/>
          <a:p>
            <a:pPr marL="0" indent="0" algn="just">
              <a:buNone/>
            </a:pPr>
            <a:r>
              <a:rPr lang="es-ES" altLang="en-US"/>
              <a:t>Métodos:</a:t>
            </a:r>
            <a:endParaRPr lang="es-ES" altLang="en-US"/>
          </a:p>
          <a:p>
            <a:pPr marL="0" indent="0" algn="just">
              <a:buNone/>
            </a:pPr>
            <a:r>
              <a:rPr lang="es-ES" altLang="en-US"/>
              <a:t>Cuantitativo: a través de encuestas y conteo a los estudiantes para saber si todos tienen acceso con la web de la escuela , los procedimientos que desarrollan para buscar información acerca de los materiales de estudio que tienen relación con su carrera y el tiempo que le dedican .</a:t>
            </a:r>
            <a:endParaRPr lang="es-ES" altLang="en-US"/>
          </a:p>
          <a:p>
            <a:pPr marL="0" indent="0" algn="just">
              <a:buNone/>
            </a:pPr>
            <a:r>
              <a:rPr lang="es-ES" altLang="en-US"/>
              <a:t>Cualitativo: se realizará un estudio de las notas de cada estudiante para verificar posibles causas de la aparición de la de la infoxicación.</a:t>
            </a:r>
            <a:endParaRPr lang="es-E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Marcador de posición de contenido 2"/>
          <p:cNvSpPr>
            <a:spLocks noGrp="1"/>
          </p:cNvSpPr>
          <p:nvPr>
            <p:ph idx="1"/>
          </p:nvPr>
        </p:nvSpPr>
        <p:spPr>
          <a:xfrm>
            <a:off x="609600" y="875030"/>
            <a:ext cx="10972800" cy="4525963"/>
          </a:xfrm>
        </p:spPr>
        <p:txBody>
          <a:bodyPr/>
          <a:p>
            <a:pPr algn="just"/>
            <a:r>
              <a:rPr lang="es-ES" altLang="en-US"/>
              <a:t>Universo: Estuvo constituido por 2215 personas ,entre ellos : estudiantes de la carrera de Medicina en diferentes años del centro y a médicos de hasta 3 años de recién graduados.</a:t>
            </a:r>
            <a:endParaRPr lang="es-ES" altLang="en-US"/>
          </a:p>
          <a:p>
            <a:pPr algn="just"/>
            <a:r>
              <a:rPr lang="es-ES" altLang="en-US"/>
              <a:t>Muestra : 450 estudiantes de Medicina constituyeron la muestra a estudiar y 50 médicos de hasta 3 años de recién graduados.</a:t>
            </a:r>
            <a:endParaRPr lang="es-E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Marcador de posición de contenido 2"/>
          <p:cNvSpPr>
            <a:spLocks noGrp="1"/>
          </p:cNvSpPr>
          <p:nvPr>
            <p:ph idx="1"/>
          </p:nvPr>
        </p:nvSpPr>
        <p:spPr>
          <a:xfrm>
            <a:off x="609600" y="497840"/>
            <a:ext cx="10972800" cy="4525963"/>
          </a:xfrm>
        </p:spPr>
        <p:txBody>
          <a:bodyPr/>
          <a:p>
            <a:r>
              <a:rPr lang="es-ES" altLang="en-US"/>
              <a:t>Criterios de exclusión: Personas del centro que no cumplan los criterios de inclusión y estudiantes que no habiten en dicha región durante el estudio a realizar .</a:t>
            </a:r>
            <a:endParaRPr lang="es-ES" altLang="en-US"/>
          </a:p>
          <a:p>
            <a:r>
              <a:rPr lang="es-ES" altLang="en-US"/>
              <a:t>Criterion de inclusión : Personas que estén dispuestas a colaborar en el proceso de la investigación . Los 450 estudiantes de Medicina y 50 médicos de hasta 3 años de recién graduados escogidos al azar de muestra</a:t>
            </a:r>
            <a:endParaRPr lang="es-E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ítulo 1"/>
          <p:cNvSpPr>
            <a:spLocks noGrp="1"/>
          </p:cNvSpPr>
          <p:nvPr>
            <p:ph type="title"/>
          </p:nvPr>
        </p:nvSpPr>
        <p:spPr/>
        <p:txBody>
          <a:bodyPr/>
          <a:p>
            <a:r>
              <a:rPr lang="es-ES" altLang="en-US"/>
              <a:t>RESULTADOS</a:t>
            </a:r>
            <a:endParaRPr lang="es-ES" altLang="en-US"/>
          </a:p>
        </p:txBody>
      </p:sp>
      <p:graphicFrame>
        <p:nvGraphicFramePr>
          <p:cNvPr id="4" name="Marcador de posición de contenido 3"/>
          <p:cNvGraphicFramePr/>
          <p:nvPr>
            <p:ph idx="4294967295"/>
          </p:nvPr>
        </p:nvGraphicFramePr>
        <p:xfrm>
          <a:off x="220980" y="1720850"/>
          <a:ext cx="11776710" cy="4221480"/>
        </p:xfrm>
        <a:graphic>
          <a:graphicData uri="http://schemas.openxmlformats.org/drawingml/2006/table">
            <a:tbl>
              <a:tblPr firstRow="1" bandRow="1">
                <a:tableStyleId>{5C22544A-7EE6-4342-B048-85BDC9FD1C3A}</a:tableStyleId>
              </a:tblPr>
              <a:tblGrid>
                <a:gridCol w="1962785"/>
                <a:gridCol w="1962785"/>
                <a:gridCol w="1962785"/>
                <a:gridCol w="1962785"/>
                <a:gridCol w="1962785"/>
                <a:gridCol w="1962785"/>
              </a:tblGrid>
              <a:tr h="1787525">
                <a:tc>
                  <a:txBody>
                    <a:bodyPr/>
                    <a:p>
                      <a:pPr algn="just">
                        <a:buNone/>
                      </a:pPr>
                      <a:r>
                        <a:rPr lang="es-ES" altLang="en-US"/>
                        <a:t>Sexo</a:t>
                      </a:r>
                      <a:endParaRPr lang="es-ES" altLang="en-US"/>
                    </a:p>
                  </a:txBody>
                  <a:tcPr/>
                </a:tc>
                <a:tc>
                  <a:txBody>
                    <a:bodyPr/>
                    <a:p>
                      <a:pPr algn="just">
                        <a:buNone/>
                      </a:pPr>
                      <a:r>
                        <a:rPr lang="es-ES" altLang="en-US" sz="1800">
                          <a:solidFill>
                            <a:srgbClr val="FF0000"/>
                          </a:solidFill>
                          <a:sym typeface="+mn-ea"/>
                        </a:rPr>
                        <a:t>SÍ</a:t>
                      </a:r>
                      <a:endParaRPr lang="es-ES" altLang="en-US" sz="1800">
                        <a:solidFill>
                          <a:srgbClr val="FF0000"/>
                        </a:solidFill>
                        <a:sym typeface="+mn-ea"/>
                      </a:endParaRPr>
                    </a:p>
                    <a:p>
                      <a:pPr algn="just">
                        <a:buNone/>
                      </a:pPr>
                      <a:r>
                        <a:rPr lang="es-ES" altLang="en-US"/>
                        <a:t>Uso de Redes Sociales</a:t>
                      </a:r>
                      <a:endParaRPr lang="es-ES" altLang="en-US"/>
                    </a:p>
                    <a:p>
                      <a:pPr algn="just">
                        <a:buNone/>
                      </a:pPr>
                      <a:r>
                        <a:rPr lang="es-ES" altLang="en-US" sz="1800">
                          <a:sym typeface="+mn-ea"/>
                        </a:rPr>
                        <a:t>(Facebook ,Whatsapp,Messenger,Instagram)</a:t>
                      </a:r>
                      <a:endParaRPr lang="es-ES" altLang="en-US"/>
                    </a:p>
                    <a:p>
                      <a:pPr algn="just">
                        <a:buNone/>
                      </a:pPr>
                      <a:endParaRPr lang="es-ES" altLang="en-US"/>
                    </a:p>
                  </a:txBody>
                  <a:tcPr/>
                </a:tc>
                <a:tc>
                  <a:txBody>
                    <a:bodyPr/>
                    <a:p>
                      <a:pPr algn="just">
                        <a:buNone/>
                      </a:pPr>
                      <a:r>
                        <a:rPr lang="es-ES" altLang="en-US"/>
                        <a:t>Horas</a:t>
                      </a:r>
                      <a:endParaRPr lang="es-ES" altLang="en-US"/>
                    </a:p>
                  </a:txBody>
                  <a:tcPr/>
                </a:tc>
                <a:tc>
                  <a:txBody>
                    <a:bodyPr/>
                    <a:p>
                      <a:pPr algn="just">
                        <a:buNone/>
                      </a:pPr>
                      <a:r>
                        <a:rPr lang="es-ES" altLang="en-US"/>
                        <a:t>%</a:t>
                      </a:r>
                      <a:endParaRPr lang="es-ES" altLang="en-US"/>
                    </a:p>
                  </a:txBody>
                  <a:tcPr/>
                </a:tc>
                <a:tc>
                  <a:txBody>
                    <a:bodyPr/>
                    <a:p>
                      <a:pPr algn="just">
                        <a:buNone/>
                      </a:pPr>
                      <a:r>
                        <a:rPr lang="es-ES" altLang="en-US" sz="1800">
                          <a:solidFill>
                            <a:srgbClr val="FF0000"/>
                          </a:solidFill>
                          <a:sym typeface="+mn-ea"/>
                        </a:rPr>
                        <a:t>NO</a:t>
                      </a:r>
                      <a:endParaRPr lang="es-ES" altLang="en-US" sz="1800">
                        <a:solidFill>
                          <a:srgbClr val="FF0000"/>
                        </a:solidFill>
                        <a:sym typeface="+mn-ea"/>
                      </a:endParaRPr>
                    </a:p>
                    <a:p>
                      <a:pPr algn="just">
                        <a:buNone/>
                      </a:pPr>
                      <a:r>
                        <a:rPr lang="es-ES" altLang="en-US" sz="1800">
                          <a:sym typeface="+mn-ea"/>
                        </a:rPr>
                        <a:t>Uso de Redes Sociales (Facebook ,Whatsapp,Messenger,Instagram)</a:t>
                      </a:r>
                      <a:endParaRPr lang="es-ES" altLang="en-US" sz="1800">
                        <a:sym typeface="+mn-ea"/>
                      </a:endParaRPr>
                    </a:p>
                    <a:p>
                      <a:pPr algn="just">
                        <a:buNone/>
                      </a:pPr>
                      <a:endParaRPr lang="es-ES" altLang="en-US" sz="1800">
                        <a:sym typeface="+mn-ea"/>
                      </a:endParaRPr>
                    </a:p>
                    <a:p>
                      <a:pPr algn="just">
                        <a:buNone/>
                      </a:pPr>
                      <a:endParaRPr lang="es-ES" altLang="en-US"/>
                    </a:p>
                  </a:txBody>
                  <a:tcPr/>
                </a:tc>
                <a:tc>
                  <a:txBody>
                    <a:bodyPr/>
                    <a:p>
                      <a:pPr algn="just">
                        <a:buNone/>
                      </a:pPr>
                      <a:r>
                        <a:rPr lang="es-ES" altLang="en-US"/>
                        <a:t>%</a:t>
                      </a:r>
                      <a:endParaRPr lang="es-ES" altLang="en-US"/>
                    </a:p>
                  </a:txBody>
                  <a:tcPr/>
                </a:tc>
              </a:tr>
              <a:tr h="645160">
                <a:tc>
                  <a:txBody>
                    <a:bodyPr/>
                    <a:p>
                      <a:pPr algn="just">
                        <a:buNone/>
                      </a:pPr>
                      <a:r>
                        <a:rPr lang="es-ES" altLang="en-US"/>
                        <a:t>Femenino</a:t>
                      </a:r>
                      <a:endParaRPr lang="es-ES" altLang="en-US"/>
                    </a:p>
                  </a:txBody>
                  <a:tcPr/>
                </a:tc>
                <a:tc>
                  <a:txBody>
                    <a:bodyPr/>
                    <a:p>
                      <a:pPr algn="just">
                        <a:buNone/>
                      </a:pPr>
                      <a:r>
                        <a:rPr lang="es-ES" altLang="en-US"/>
                        <a:t>320</a:t>
                      </a:r>
                      <a:endParaRPr lang="es-ES" altLang="en-US"/>
                    </a:p>
                  </a:txBody>
                  <a:tcPr/>
                </a:tc>
                <a:tc>
                  <a:txBody>
                    <a:bodyPr/>
                    <a:p>
                      <a:pPr algn="just">
                        <a:buNone/>
                      </a:pPr>
                      <a:r>
                        <a:rPr lang="es-ES" altLang="en-US"/>
                        <a:t>Mínimo 4hrs</a:t>
                      </a:r>
                      <a:endParaRPr lang="es-ES" altLang="en-US"/>
                    </a:p>
                  </a:txBody>
                  <a:tcPr/>
                </a:tc>
                <a:tc>
                  <a:txBody>
                    <a:bodyPr/>
                    <a:p>
                      <a:pPr algn="just">
                        <a:buNone/>
                      </a:pPr>
                      <a:r>
                        <a:rPr lang="es-ES" altLang="en-US"/>
                        <a:t>64</a:t>
                      </a:r>
                      <a:endParaRPr lang="es-ES" altLang="en-US"/>
                    </a:p>
                  </a:txBody>
                  <a:tcPr/>
                </a:tc>
                <a:tc>
                  <a:txBody>
                    <a:bodyPr/>
                    <a:p>
                      <a:pPr algn="just">
                        <a:buNone/>
                      </a:pPr>
                      <a:r>
                        <a:rPr lang="es-ES" altLang="en-US"/>
                        <a:t>0</a:t>
                      </a:r>
                      <a:endParaRPr lang="es-ES" altLang="en-US"/>
                    </a:p>
                  </a:txBody>
                  <a:tcPr/>
                </a:tc>
                <a:tc>
                  <a:txBody>
                    <a:bodyPr/>
                    <a:p>
                      <a:pPr algn="just">
                        <a:buNone/>
                      </a:pPr>
                      <a:r>
                        <a:rPr lang="es-ES" altLang="en-US"/>
                        <a:t>0</a:t>
                      </a:r>
                      <a:endParaRPr lang="es-ES" altLang="en-US"/>
                    </a:p>
                  </a:txBody>
                  <a:tcPr/>
                </a:tc>
              </a:tr>
              <a:tr h="645160">
                <a:tc>
                  <a:txBody>
                    <a:bodyPr/>
                    <a:p>
                      <a:pPr algn="just">
                        <a:buNone/>
                      </a:pPr>
                      <a:r>
                        <a:rPr lang="es-ES" altLang="en-US"/>
                        <a:t>Masculino</a:t>
                      </a:r>
                      <a:endParaRPr lang="es-ES" altLang="en-US"/>
                    </a:p>
                  </a:txBody>
                  <a:tcPr/>
                </a:tc>
                <a:tc>
                  <a:txBody>
                    <a:bodyPr/>
                    <a:p>
                      <a:pPr algn="just">
                        <a:buNone/>
                      </a:pPr>
                      <a:r>
                        <a:rPr lang="es-ES" altLang="en-US"/>
                        <a:t>180</a:t>
                      </a:r>
                      <a:endParaRPr lang="es-ES" altLang="en-US"/>
                    </a:p>
                  </a:txBody>
                  <a:tcPr/>
                </a:tc>
                <a:tc>
                  <a:txBody>
                    <a:bodyPr/>
                    <a:p>
                      <a:pPr algn="just">
                        <a:buNone/>
                      </a:pPr>
                      <a:r>
                        <a:rPr lang="es-ES" altLang="en-US"/>
                        <a:t>Mínimo 3hrs</a:t>
                      </a:r>
                      <a:endParaRPr lang="es-ES" altLang="en-US"/>
                    </a:p>
                  </a:txBody>
                  <a:tcPr/>
                </a:tc>
                <a:tc>
                  <a:txBody>
                    <a:bodyPr/>
                    <a:p>
                      <a:pPr algn="just">
                        <a:buNone/>
                      </a:pPr>
                      <a:r>
                        <a:rPr lang="es-ES" altLang="en-US"/>
                        <a:t>36</a:t>
                      </a:r>
                      <a:endParaRPr lang="es-ES" altLang="en-US"/>
                    </a:p>
                  </a:txBody>
                  <a:tcPr/>
                </a:tc>
                <a:tc>
                  <a:txBody>
                    <a:bodyPr/>
                    <a:p>
                      <a:pPr algn="just">
                        <a:buNone/>
                      </a:pPr>
                      <a:r>
                        <a:rPr lang="es-ES" altLang="en-US"/>
                        <a:t>0</a:t>
                      </a:r>
                      <a:endParaRPr lang="es-ES" altLang="en-US"/>
                    </a:p>
                  </a:txBody>
                  <a:tcPr/>
                </a:tc>
                <a:tc>
                  <a:txBody>
                    <a:bodyPr/>
                    <a:p>
                      <a:pPr algn="just">
                        <a:buNone/>
                      </a:pPr>
                      <a:r>
                        <a:rPr lang="es-ES" altLang="en-US"/>
                        <a:t>0</a:t>
                      </a:r>
                      <a:endParaRPr lang="es-ES" altLang="en-US"/>
                    </a:p>
                  </a:txBody>
                  <a:tcPr/>
                </a:tc>
              </a:tr>
              <a:tr h="645160">
                <a:tc>
                  <a:txBody>
                    <a:bodyPr/>
                    <a:p>
                      <a:pPr algn="just">
                        <a:buNone/>
                      </a:pPr>
                      <a:r>
                        <a:rPr lang="es-ES" altLang="en-US"/>
                        <a:t>Total</a:t>
                      </a:r>
                      <a:endParaRPr lang="es-ES" altLang="en-US"/>
                    </a:p>
                  </a:txBody>
                  <a:tcPr/>
                </a:tc>
                <a:tc>
                  <a:txBody>
                    <a:bodyPr/>
                    <a:p>
                      <a:pPr algn="just">
                        <a:buNone/>
                      </a:pPr>
                      <a:r>
                        <a:rPr lang="es-ES" altLang="en-US"/>
                        <a:t>500</a:t>
                      </a:r>
                      <a:endParaRPr lang="es-ES" altLang="en-US"/>
                    </a:p>
                  </a:txBody>
                  <a:tcPr/>
                </a:tc>
                <a:tc>
                  <a:txBody>
                    <a:bodyPr/>
                    <a:p>
                      <a:pPr algn="just">
                        <a:buNone/>
                      </a:pPr>
                      <a:r>
                        <a:rPr lang="es-ES" altLang="en-US"/>
                        <a:t>Máximo 6hrs(ambos sexos)</a:t>
                      </a:r>
                      <a:endParaRPr lang="es-ES" altLang="en-US"/>
                    </a:p>
                  </a:txBody>
                  <a:tcPr/>
                </a:tc>
                <a:tc>
                  <a:txBody>
                    <a:bodyPr/>
                    <a:p>
                      <a:pPr algn="just">
                        <a:buNone/>
                      </a:pPr>
                      <a:r>
                        <a:rPr lang="es-ES" altLang="en-US"/>
                        <a:t>100 %</a:t>
                      </a:r>
                      <a:endParaRPr lang="es-ES" altLang="en-US"/>
                    </a:p>
                  </a:txBody>
                  <a:tcPr/>
                </a:tc>
                <a:tc>
                  <a:txBody>
                    <a:bodyPr/>
                    <a:p>
                      <a:pPr algn="just">
                        <a:buNone/>
                      </a:pPr>
                      <a:r>
                        <a:rPr lang="es-ES" altLang="en-US"/>
                        <a:t>0</a:t>
                      </a:r>
                      <a:endParaRPr lang="es-ES" altLang="en-US"/>
                    </a:p>
                  </a:txBody>
                  <a:tcPr/>
                </a:tc>
                <a:tc>
                  <a:txBody>
                    <a:bodyPr/>
                    <a:p>
                      <a:pPr algn="just">
                        <a:buNone/>
                      </a:pPr>
                      <a:r>
                        <a:rPr lang="es-ES" altLang="en-US"/>
                        <a:t>100 %</a:t>
                      </a:r>
                      <a:endParaRPr lang="es-ES" altLang="en-US"/>
                    </a:p>
                  </a:txBody>
                  <a:tcPr/>
                </a:tc>
              </a:tr>
            </a:tbl>
          </a:graphicData>
        </a:graphic>
      </p:graphicFrame>
      <p:sp>
        <p:nvSpPr>
          <p:cNvPr id="5" name="Título 1"/>
          <p:cNvSpPr>
            <a:spLocks noGrp="1"/>
          </p:cNvSpPr>
          <p:nvPr/>
        </p:nvSpPr>
        <p:spPr>
          <a:xfrm>
            <a:off x="-3447415" y="91598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800"/>
              <a:t>Tabla 1</a:t>
            </a:r>
            <a:endParaRPr lang="es-ES"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ítulo 1"/>
          <p:cNvSpPr>
            <a:spLocks noGrp="1"/>
          </p:cNvSpPr>
          <p:nvPr/>
        </p:nvSpPr>
        <p:spPr>
          <a:xfrm>
            <a:off x="736600" y="-227012"/>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a:t>RESULTADOS</a:t>
            </a:r>
            <a:endParaRPr lang="es-ES" altLang="en-US"/>
          </a:p>
        </p:txBody>
      </p:sp>
      <p:sp>
        <p:nvSpPr>
          <p:cNvPr id="5" name="Título 1"/>
          <p:cNvSpPr>
            <a:spLocks noGrp="1"/>
          </p:cNvSpPr>
          <p:nvPr/>
        </p:nvSpPr>
        <p:spPr>
          <a:xfrm>
            <a:off x="-1574165" y="578135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400"/>
              <a:t>*En cada año participaron 75 estudiantes</a:t>
            </a:r>
            <a:endParaRPr lang="es-ES" altLang="en-US" sz="2400"/>
          </a:p>
          <a:p>
            <a:r>
              <a:rPr lang="es-ES" altLang="en-US" sz="2400"/>
              <a:t>*El total de estudiantes del pregrado es 450</a:t>
            </a:r>
            <a:endParaRPr lang="es-ES" altLang="en-US" sz="2400"/>
          </a:p>
        </p:txBody>
      </p:sp>
      <p:graphicFrame>
        <p:nvGraphicFramePr>
          <p:cNvPr id="7" name="Tabla 6"/>
          <p:cNvGraphicFramePr/>
          <p:nvPr/>
        </p:nvGraphicFramePr>
        <p:xfrm>
          <a:off x="194945" y="1113155"/>
          <a:ext cx="11607800" cy="4796155"/>
        </p:xfrm>
        <a:graphic>
          <a:graphicData uri="http://schemas.openxmlformats.org/drawingml/2006/table">
            <a:tbl>
              <a:tblPr firstRow="1" bandRow="1">
                <a:tableStyleId>{5C22544A-7EE6-4342-B048-85BDC9FD1C3A}</a:tableStyleId>
              </a:tblPr>
              <a:tblGrid>
                <a:gridCol w="2321560"/>
                <a:gridCol w="2321560"/>
                <a:gridCol w="2321560"/>
                <a:gridCol w="2321560"/>
                <a:gridCol w="2321560"/>
              </a:tblGrid>
              <a:tr h="1188720">
                <a:tc>
                  <a:txBody>
                    <a:bodyPr/>
                    <a:p>
                      <a:pPr>
                        <a:buNone/>
                      </a:pPr>
                      <a:r>
                        <a:rPr lang="es-ES" altLang="en-US"/>
                        <a:t>Año</a:t>
                      </a:r>
                      <a:endParaRPr lang="es-ES" altLang="en-US"/>
                    </a:p>
                  </a:txBody>
                  <a:tcPr/>
                </a:tc>
                <a:tc>
                  <a:txBody>
                    <a:bodyPr/>
                    <a:p>
                      <a:pPr>
                        <a:buNone/>
                      </a:pPr>
                      <a:r>
                        <a:rPr lang="es-ES" altLang="en-US"/>
                        <a:t>Uso del aula virtual</a:t>
                      </a:r>
                      <a:endParaRPr lang="es-ES" altLang="en-US"/>
                    </a:p>
                  </a:txBody>
                  <a:tcPr/>
                </a:tc>
                <a:tc>
                  <a:txBody>
                    <a:bodyPr/>
                    <a:p>
                      <a:pPr>
                        <a:buNone/>
                      </a:pPr>
                      <a:r>
                        <a:rPr lang="es-ES" altLang="en-US"/>
                        <a:t>%</a:t>
                      </a:r>
                      <a:endParaRPr lang="es-ES" altLang="en-US"/>
                    </a:p>
                  </a:txBody>
                  <a:tcPr/>
                </a:tc>
                <a:tc>
                  <a:txBody>
                    <a:bodyPr/>
                    <a:p>
                      <a:pPr>
                        <a:buNone/>
                      </a:pPr>
                      <a:r>
                        <a:rPr lang="es-ES" altLang="en-US"/>
                        <a:t>Uso del Google Escolar , Infomed ,Revistas Científicas</a:t>
                      </a:r>
                      <a:endParaRPr lang="es-ES" altLang="en-US"/>
                    </a:p>
                  </a:txBody>
                  <a:tcPr/>
                </a:tc>
                <a:tc>
                  <a:txBody>
                    <a:bodyPr/>
                    <a:p>
                      <a:pPr>
                        <a:buNone/>
                      </a:pPr>
                      <a:r>
                        <a:rPr lang="es-ES" altLang="en-US"/>
                        <a:t>%</a:t>
                      </a:r>
                      <a:endParaRPr lang="es-ES" altLang="en-US"/>
                    </a:p>
                  </a:txBody>
                  <a:tcPr/>
                </a:tc>
              </a:tr>
              <a:tr h="494665">
                <a:tc>
                  <a:txBody>
                    <a:bodyPr/>
                    <a:p>
                      <a:pPr>
                        <a:buNone/>
                      </a:pPr>
                      <a:r>
                        <a:rPr lang="es-ES" altLang="en-US"/>
                        <a:t>1ero</a:t>
                      </a:r>
                      <a:r>
                        <a:rPr lang="es-ES" altLang="en-US" sz="1800">
                          <a:sym typeface="+mn-ea"/>
                        </a:rPr>
                        <a:t>(75)</a:t>
                      </a:r>
                      <a:endParaRPr lang="es-ES" altLang="en-US"/>
                    </a:p>
                  </a:txBody>
                  <a:tcPr/>
                </a:tc>
                <a:tc>
                  <a:txBody>
                    <a:bodyPr/>
                    <a:p>
                      <a:pPr>
                        <a:buNone/>
                      </a:pPr>
                      <a:r>
                        <a:rPr lang="es-ES" altLang="en-US"/>
                        <a:t>17</a:t>
                      </a:r>
                      <a:endParaRPr lang="es-ES" altLang="en-US"/>
                    </a:p>
                  </a:txBody>
                  <a:tcPr/>
                </a:tc>
                <a:tc>
                  <a:txBody>
                    <a:bodyPr/>
                    <a:p>
                      <a:pPr>
                        <a:buNone/>
                      </a:pPr>
                      <a:r>
                        <a:rPr lang="es-ES" altLang="en-US"/>
                        <a:t>22</a:t>
                      </a:r>
                      <a:endParaRPr lang="es-ES" altLang="en-US"/>
                    </a:p>
                  </a:txBody>
                  <a:tcPr/>
                </a:tc>
                <a:tc>
                  <a:txBody>
                    <a:bodyPr/>
                    <a:p>
                      <a:pPr>
                        <a:buNone/>
                      </a:pPr>
                      <a:r>
                        <a:rPr lang="es-ES" altLang="en-US"/>
                        <a:t>2</a:t>
                      </a:r>
                      <a:endParaRPr lang="es-ES" altLang="en-US"/>
                    </a:p>
                  </a:txBody>
                  <a:tcPr/>
                </a:tc>
                <a:tc>
                  <a:txBody>
                    <a:bodyPr/>
                    <a:p>
                      <a:pPr>
                        <a:buNone/>
                      </a:pPr>
                      <a:r>
                        <a:rPr lang="es-ES" altLang="en-US"/>
                        <a:t>2,6</a:t>
                      </a:r>
                      <a:endParaRPr lang="es-ES" altLang="en-US"/>
                    </a:p>
                  </a:txBody>
                  <a:tcPr/>
                </a:tc>
              </a:tr>
              <a:tr h="494665">
                <a:tc>
                  <a:txBody>
                    <a:bodyPr/>
                    <a:p>
                      <a:pPr>
                        <a:buNone/>
                      </a:pPr>
                      <a:r>
                        <a:rPr lang="es-ES" altLang="en-US"/>
                        <a:t>2do</a:t>
                      </a:r>
                      <a:r>
                        <a:rPr lang="es-ES" altLang="en-US" sz="1800">
                          <a:sym typeface="+mn-ea"/>
                        </a:rPr>
                        <a:t>(75)</a:t>
                      </a:r>
                      <a:endParaRPr lang="es-ES" altLang="en-US"/>
                    </a:p>
                  </a:txBody>
                  <a:tcPr/>
                </a:tc>
                <a:tc>
                  <a:txBody>
                    <a:bodyPr/>
                    <a:p>
                      <a:pPr>
                        <a:buNone/>
                      </a:pPr>
                      <a:r>
                        <a:rPr lang="es-ES" altLang="en-US"/>
                        <a:t>57</a:t>
                      </a:r>
                      <a:endParaRPr lang="es-ES" altLang="en-US"/>
                    </a:p>
                  </a:txBody>
                  <a:tcPr/>
                </a:tc>
                <a:tc>
                  <a:txBody>
                    <a:bodyPr/>
                    <a:p>
                      <a:pPr>
                        <a:buNone/>
                      </a:pPr>
                      <a:r>
                        <a:rPr lang="es-ES" altLang="en-US"/>
                        <a:t>76</a:t>
                      </a:r>
                      <a:endParaRPr lang="es-ES" altLang="en-US"/>
                    </a:p>
                  </a:txBody>
                  <a:tcPr/>
                </a:tc>
                <a:tc>
                  <a:txBody>
                    <a:bodyPr/>
                    <a:p>
                      <a:pPr>
                        <a:buNone/>
                      </a:pPr>
                      <a:r>
                        <a:rPr lang="es-ES" altLang="en-US"/>
                        <a:t>18</a:t>
                      </a:r>
                      <a:endParaRPr lang="es-ES" altLang="en-US"/>
                    </a:p>
                  </a:txBody>
                  <a:tcPr/>
                </a:tc>
                <a:tc>
                  <a:txBody>
                    <a:bodyPr/>
                    <a:p>
                      <a:pPr>
                        <a:buNone/>
                      </a:pPr>
                      <a:r>
                        <a:rPr lang="es-ES" altLang="en-US"/>
                        <a:t>24</a:t>
                      </a:r>
                      <a:endParaRPr lang="es-ES" altLang="en-US"/>
                    </a:p>
                  </a:txBody>
                  <a:tcPr/>
                </a:tc>
              </a:tr>
              <a:tr h="494665">
                <a:tc>
                  <a:txBody>
                    <a:bodyPr/>
                    <a:p>
                      <a:pPr>
                        <a:buNone/>
                      </a:pPr>
                      <a:r>
                        <a:rPr lang="es-ES" altLang="en-US"/>
                        <a:t>3ero</a:t>
                      </a:r>
                      <a:r>
                        <a:rPr lang="es-ES" altLang="en-US" sz="1800">
                          <a:sym typeface="+mn-ea"/>
                        </a:rPr>
                        <a:t>(75)</a:t>
                      </a:r>
                      <a:endParaRPr lang="es-ES" altLang="en-US"/>
                    </a:p>
                  </a:txBody>
                  <a:tcPr/>
                </a:tc>
                <a:tc>
                  <a:txBody>
                    <a:bodyPr/>
                    <a:p>
                      <a:pPr>
                        <a:buNone/>
                      </a:pPr>
                      <a:r>
                        <a:rPr lang="es-ES" altLang="en-US"/>
                        <a:t>60</a:t>
                      </a:r>
                      <a:endParaRPr lang="es-ES" altLang="en-US"/>
                    </a:p>
                  </a:txBody>
                  <a:tcPr/>
                </a:tc>
                <a:tc>
                  <a:txBody>
                    <a:bodyPr/>
                    <a:p>
                      <a:pPr>
                        <a:buNone/>
                      </a:pPr>
                      <a:r>
                        <a:rPr lang="es-ES" altLang="en-US"/>
                        <a:t>80</a:t>
                      </a:r>
                      <a:endParaRPr lang="es-ES" altLang="en-US"/>
                    </a:p>
                  </a:txBody>
                  <a:tcPr/>
                </a:tc>
                <a:tc>
                  <a:txBody>
                    <a:bodyPr/>
                    <a:p>
                      <a:pPr>
                        <a:buNone/>
                      </a:pPr>
                      <a:r>
                        <a:rPr lang="es-ES" altLang="en-US"/>
                        <a:t>16</a:t>
                      </a:r>
                      <a:endParaRPr lang="es-ES" altLang="en-US"/>
                    </a:p>
                  </a:txBody>
                  <a:tcPr/>
                </a:tc>
                <a:tc>
                  <a:txBody>
                    <a:bodyPr/>
                    <a:p>
                      <a:pPr>
                        <a:buNone/>
                      </a:pPr>
                      <a:r>
                        <a:rPr lang="es-ES" altLang="en-US"/>
                        <a:t>21</a:t>
                      </a:r>
                      <a:endParaRPr lang="es-ES" altLang="en-US"/>
                    </a:p>
                  </a:txBody>
                  <a:tcPr/>
                </a:tc>
              </a:tr>
              <a:tr h="494665">
                <a:tc>
                  <a:txBody>
                    <a:bodyPr/>
                    <a:p>
                      <a:pPr>
                        <a:buNone/>
                      </a:pPr>
                      <a:r>
                        <a:rPr lang="es-ES" altLang="en-US"/>
                        <a:t>4to</a:t>
                      </a:r>
                      <a:r>
                        <a:rPr lang="es-ES" altLang="en-US" sz="1800">
                          <a:sym typeface="+mn-ea"/>
                        </a:rPr>
                        <a:t>(75)</a:t>
                      </a:r>
                      <a:endParaRPr lang="es-ES" altLang="en-US"/>
                    </a:p>
                  </a:txBody>
                  <a:tcPr/>
                </a:tc>
                <a:tc>
                  <a:txBody>
                    <a:bodyPr/>
                    <a:p>
                      <a:pPr>
                        <a:buNone/>
                      </a:pPr>
                      <a:r>
                        <a:rPr lang="es-ES" altLang="en-US"/>
                        <a:t>49</a:t>
                      </a:r>
                      <a:endParaRPr lang="es-ES" altLang="en-US"/>
                    </a:p>
                  </a:txBody>
                  <a:tcPr/>
                </a:tc>
                <a:tc>
                  <a:txBody>
                    <a:bodyPr/>
                    <a:p>
                      <a:pPr>
                        <a:buNone/>
                      </a:pPr>
                      <a:r>
                        <a:rPr lang="es-ES" altLang="en-US"/>
                        <a:t>65</a:t>
                      </a:r>
                      <a:endParaRPr lang="es-ES" altLang="en-US"/>
                    </a:p>
                  </a:txBody>
                  <a:tcPr/>
                </a:tc>
                <a:tc>
                  <a:txBody>
                    <a:bodyPr/>
                    <a:p>
                      <a:pPr>
                        <a:buNone/>
                      </a:pPr>
                      <a:r>
                        <a:rPr lang="es-ES" altLang="en-US"/>
                        <a:t>40</a:t>
                      </a:r>
                      <a:endParaRPr lang="es-ES" altLang="en-US"/>
                    </a:p>
                  </a:txBody>
                  <a:tcPr/>
                </a:tc>
                <a:tc>
                  <a:txBody>
                    <a:bodyPr/>
                    <a:p>
                      <a:pPr>
                        <a:buNone/>
                      </a:pPr>
                      <a:r>
                        <a:rPr lang="es-ES" altLang="en-US"/>
                        <a:t>53</a:t>
                      </a:r>
                      <a:endParaRPr lang="es-ES" altLang="en-US"/>
                    </a:p>
                  </a:txBody>
                  <a:tcPr/>
                </a:tc>
              </a:tr>
              <a:tr h="494030">
                <a:tc>
                  <a:txBody>
                    <a:bodyPr/>
                    <a:p>
                      <a:pPr>
                        <a:buNone/>
                      </a:pPr>
                      <a:r>
                        <a:rPr lang="es-ES" altLang="en-US"/>
                        <a:t>5to</a:t>
                      </a:r>
                      <a:r>
                        <a:rPr lang="es-ES" altLang="en-US" sz="1800">
                          <a:sym typeface="+mn-ea"/>
                        </a:rPr>
                        <a:t>(75)</a:t>
                      </a:r>
                      <a:endParaRPr lang="es-ES" altLang="en-US"/>
                    </a:p>
                  </a:txBody>
                  <a:tcPr/>
                </a:tc>
                <a:tc>
                  <a:txBody>
                    <a:bodyPr/>
                    <a:p>
                      <a:pPr>
                        <a:buNone/>
                      </a:pPr>
                      <a:r>
                        <a:rPr lang="es-ES" altLang="en-US"/>
                        <a:t>29</a:t>
                      </a:r>
                      <a:endParaRPr lang="es-ES" altLang="en-US"/>
                    </a:p>
                  </a:txBody>
                  <a:tcPr/>
                </a:tc>
                <a:tc>
                  <a:txBody>
                    <a:bodyPr/>
                    <a:p>
                      <a:pPr>
                        <a:buNone/>
                      </a:pPr>
                      <a:r>
                        <a:rPr lang="es-ES" altLang="en-US"/>
                        <a:t>38</a:t>
                      </a:r>
                      <a:endParaRPr lang="es-ES" altLang="en-US"/>
                    </a:p>
                  </a:txBody>
                  <a:tcPr/>
                </a:tc>
                <a:tc>
                  <a:txBody>
                    <a:bodyPr/>
                    <a:p>
                      <a:pPr>
                        <a:buNone/>
                      </a:pPr>
                      <a:r>
                        <a:rPr lang="es-ES" altLang="en-US"/>
                        <a:t>25</a:t>
                      </a:r>
                      <a:endParaRPr lang="es-ES" altLang="en-US"/>
                    </a:p>
                  </a:txBody>
                  <a:tcPr/>
                </a:tc>
                <a:tc>
                  <a:txBody>
                    <a:bodyPr/>
                    <a:p>
                      <a:pPr>
                        <a:buNone/>
                      </a:pPr>
                      <a:r>
                        <a:rPr lang="es-ES" altLang="en-US"/>
                        <a:t>33</a:t>
                      </a:r>
                      <a:endParaRPr lang="es-ES" altLang="en-US"/>
                    </a:p>
                  </a:txBody>
                  <a:tcPr/>
                </a:tc>
              </a:tr>
              <a:tr h="640080">
                <a:tc>
                  <a:txBody>
                    <a:bodyPr/>
                    <a:p>
                      <a:pPr>
                        <a:buNone/>
                      </a:pPr>
                      <a:r>
                        <a:rPr lang="es-ES" altLang="en-US"/>
                        <a:t>6to</a:t>
                      </a:r>
                      <a:r>
                        <a:rPr lang="es-ES" altLang="en-US" sz="1800">
                          <a:sym typeface="+mn-ea"/>
                        </a:rPr>
                        <a:t>(75)</a:t>
                      </a:r>
                      <a:endParaRPr lang="es-ES" altLang="en-US" sz="1800">
                        <a:sym typeface="+mn-ea"/>
                      </a:endParaRPr>
                    </a:p>
                    <a:p>
                      <a:pPr>
                        <a:buNone/>
                      </a:pPr>
                      <a:endParaRPr lang="es-ES" altLang="en-US"/>
                    </a:p>
                  </a:txBody>
                  <a:tcPr/>
                </a:tc>
                <a:tc>
                  <a:txBody>
                    <a:bodyPr/>
                    <a:p>
                      <a:pPr>
                        <a:buNone/>
                      </a:pPr>
                      <a:r>
                        <a:rPr lang="es-ES" altLang="en-US"/>
                        <a:t>25</a:t>
                      </a:r>
                      <a:endParaRPr lang="es-ES" altLang="en-US"/>
                    </a:p>
                  </a:txBody>
                  <a:tcPr/>
                </a:tc>
                <a:tc>
                  <a:txBody>
                    <a:bodyPr/>
                    <a:p>
                      <a:pPr>
                        <a:buNone/>
                      </a:pPr>
                      <a:r>
                        <a:rPr lang="es-ES" altLang="en-US"/>
                        <a:t>33</a:t>
                      </a:r>
                      <a:endParaRPr lang="es-ES" altLang="en-US"/>
                    </a:p>
                  </a:txBody>
                  <a:tcPr/>
                </a:tc>
                <a:tc>
                  <a:txBody>
                    <a:bodyPr/>
                    <a:p>
                      <a:pPr>
                        <a:buNone/>
                      </a:pPr>
                      <a:r>
                        <a:rPr lang="es-ES" altLang="en-US"/>
                        <a:t>13</a:t>
                      </a:r>
                      <a:endParaRPr lang="es-ES" altLang="en-US"/>
                    </a:p>
                  </a:txBody>
                  <a:tcPr/>
                </a:tc>
                <a:tc>
                  <a:txBody>
                    <a:bodyPr/>
                    <a:p>
                      <a:pPr>
                        <a:buNone/>
                      </a:pPr>
                      <a:r>
                        <a:rPr lang="es-ES" altLang="en-US"/>
                        <a:t>17</a:t>
                      </a:r>
                      <a:endParaRPr lang="es-ES" altLang="en-US"/>
                    </a:p>
                  </a:txBody>
                  <a:tcPr/>
                </a:tc>
              </a:tr>
              <a:tr h="494665">
                <a:tc>
                  <a:txBody>
                    <a:bodyPr/>
                    <a:p>
                      <a:pPr>
                        <a:buNone/>
                      </a:pPr>
                      <a:r>
                        <a:rPr lang="es-ES" altLang="en-US"/>
                        <a:t>Total(450)</a:t>
                      </a:r>
                      <a:endParaRPr lang="es-ES" altLang="en-US"/>
                    </a:p>
                  </a:txBody>
                  <a:tcPr/>
                </a:tc>
                <a:tc>
                  <a:txBody>
                    <a:bodyPr/>
                    <a:p>
                      <a:pPr>
                        <a:buNone/>
                      </a:pPr>
                      <a:r>
                        <a:rPr lang="es-ES" altLang="en-US"/>
                        <a:t>237</a:t>
                      </a:r>
                      <a:endParaRPr lang="es-ES" altLang="en-US"/>
                    </a:p>
                  </a:txBody>
                  <a:tcPr/>
                </a:tc>
                <a:tc>
                  <a:txBody>
                    <a:bodyPr/>
                    <a:p>
                      <a:pPr>
                        <a:buNone/>
                      </a:pPr>
                      <a:r>
                        <a:rPr lang="es-ES" altLang="en-US"/>
                        <a:t>52</a:t>
                      </a:r>
                      <a:endParaRPr lang="es-ES" altLang="en-US"/>
                    </a:p>
                  </a:txBody>
                  <a:tcPr/>
                </a:tc>
                <a:tc>
                  <a:txBody>
                    <a:bodyPr/>
                    <a:p>
                      <a:pPr>
                        <a:buNone/>
                      </a:pPr>
                      <a:r>
                        <a:rPr lang="es-ES" altLang="en-US"/>
                        <a:t>114</a:t>
                      </a:r>
                      <a:endParaRPr lang="es-ES" altLang="en-US"/>
                    </a:p>
                  </a:txBody>
                  <a:tcPr/>
                </a:tc>
                <a:tc>
                  <a:txBody>
                    <a:bodyPr/>
                    <a:p>
                      <a:pPr>
                        <a:buNone/>
                      </a:pPr>
                      <a:r>
                        <a:rPr lang="es-ES" altLang="en-US"/>
                        <a:t>25</a:t>
                      </a:r>
                      <a:endParaRPr lang="es-ES" altLang="en-US"/>
                    </a:p>
                  </a:txBody>
                  <a:tcPr/>
                </a:tc>
              </a:tr>
            </a:tbl>
          </a:graphicData>
        </a:graphic>
      </p:graphicFrame>
      <p:sp>
        <p:nvSpPr>
          <p:cNvPr id="9" name="Título 1"/>
          <p:cNvSpPr>
            <a:spLocks noGrp="1"/>
          </p:cNvSpPr>
          <p:nvPr/>
        </p:nvSpPr>
        <p:spPr>
          <a:xfrm>
            <a:off x="-3350895" y="22764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800"/>
              <a:t>Tabla 2: Pregrado</a:t>
            </a:r>
            <a:endParaRPr lang="es-ES"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ítulo 1"/>
          <p:cNvSpPr>
            <a:spLocks noGrp="1"/>
          </p:cNvSpPr>
          <p:nvPr/>
        </p:nvSpPr>
        <p:spPr>
          <a:xfrm>
            <a:off x="981075" y="100648"/>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a:t>RESULTADOS</a:t>
            </a:r>
            <a:endParaRPr lang="es-ES" altLang="en-US"/>
          </a:p>
        </p:txBody>
      </p:sp>
      <p:graphicFrame>
        <p:nvGraphicFramePr>
          <p:cNvPr id="7" name="Tabla 6"/>
          <p:cNvGraphicFramePr/>
          <p:nvPr/>
        </p:nvGraphicFramePr>
        <p:xfrm>
          <a:off x="346075" y="4919980"/>
          <a:ext cx="11607800" cy="4796155"/>
        </p:xfrm>
        <a:graphic>
          <a:graphicData uri="http://schemas.openxmlformats.org/drawingml/2006/table">
            <a:tbl>
              <a:tblPr firstRow="1" bandRow="1">
                <a:tableStyleId>{5C22544A-7EE6-4342-B048-85BDC9FD1C3A}</a:tableStyleId>
              </a:tblPr>
              <a:tblGrid>
                <a:gridCol w="2321560"/>
                <a:gridCol w="2321560"/>
                <a:gridCol w="2321560"/>
                <a:gridCol w="2321560"/>
                <a:gridCol w="2321560"/>
              </a:tblGrid>
              <a:tr h="1188720">
                <a:tc>
                  <a:txBody>
                    <a:bodyPr/>
                    <a:p>
                      <a:pPr>
                        <a:buNone/>
                      </a:pPr>
                      <a:r>
                        <a:rPr lang="es-ES" altLang="en-US"/>
                        <a:t>Total</a:t>
                      </a:r>
                      <a:endParaRPr lang="es-ES" altLang="en-US"/>
                    </a:p>
                  </a:txBody>
                  <a:tcPr/>
                </a:tc>
                <a:tc>
                  <a:txBody>
                    <a:bodyPr/>
                    <a:p>
                      <a:pPr>
                        <a:buNone/>
                      </a:pPr>
                      <a:r>
                        <a:rPr lang="es-ES" altLang="en-US"/>
                        <a:t>Uso de Infomed</a:t>
                      </a:r>
                      <a:endParaRPr lang="es-ES" altLang="en-US"/>
                    </a:p>
                  </a:txBody>
                  <a:tcPr/>
                </a:tc>
                <a:tc>
                  <a:txBody>
                    <a:bodyPr/>
                    <a:p>
                      <a:pPr>
                        <a:buNone/>
                      </a:pPr>
                      <a:r>
                        <a:rPr lang="es-ES" altLang="en-US"/>
                        <a:t>%</a:t>
                      </a:r>
                      <a:endParaRPr lang="es-ES" altLang="en-US"/>
                    </a:p>
                  </a:txBody>
                  <a:tcPr/>
                </a:tc>
                <a:tc>
                  <a:txBody>
                    <a:bodyPr/>
                    <a:p>
                      <a:pPr>
                        <a:buNone/>
                      </a:pPr>
                      <a:r>
                        <a:rPr lang="es-ES" altLang="en-US"/>
                        <a:t>Uso del Google Escolar ,Revistas Científicas</a:t>
                      </a:r>
                      <a:endParaRPr lang="es-ES" altLang="en-US"/>
                    </a:p>
                  </a:txBody>
                  <a:tcPr/>
                </a:tc>
                <a:tc>
                  <a:txBody>
                    <a:bodyPr/>
                    <a:p>
                      <a:pPr>
                        <a:buNone/>
                      </a:pPr>
                      <a:r>
                        <a:rPr lang="es-ES" altLang="en-US"/>
                        <a:t>%</a:t>
                      </a:r>
                      <a:endParaRPr lang="es-ES" altLang="en-US"/>
                    </a:p>
                  </a:txBody>
                  <a:tcPr/>
                </a:tc>
              </a:tr>
              <a:tr h="494665">
                <a:tc>
                  <a:txBody>
                    <a:bodyPr/>
                    <a:p>
                      <a:pPr>
                        <a:buNone/>
                      </a:pPr>
                      <a:r>
                        <a:rPr lang="es-ES" altLang="en-US"/>
                        <a:t>50</a:t>
                      </a:r>
                      <a:endParaRPr lang="es-ES" altLang="en-US"/>
                    </a:p>
                  </a:txBody>
                  <a:tcPr/>
                </a:tc>
                <a:tc>
                  <a:txBody>
                    <a:bodyPr/>
                    <a:p>
                      <a:pPr>
                        <a:buNone/>
                      </a:pPr>
                      <a:r>
                        <a:rPr lang="es-ES" altLang="en-US"/>
                        <a:t>22</a:t>
                      </a:r>
                      <a:endParaRPr lang="es-ES" altLang="en-US"/>
                    </a:p>
                  </a:txBody>
                  <a:tcPr/>
                </a:tc>
                <a:tc>
                  <a:txBody>
                    <a:bodyPr/>
                    <a:p>
                      <a:pPr>
                        <a:buNone/>
                      </a:pPr>
                      <a:r>
                        <a:rPr lang="es-ES" altLang="en-US"/>
                        <a:t>44</a:t>
                      </a:r>
                      <a:endParaRPr lang="es-ES" altLang="en-US"/>
                    </a:p>
                  </a:txBody>
                  <a:tcPr/>
                </a:tc>
                <a:tc>
                  <a:txBody>
                    <a:bodyPr/>
                    <a:p>
                      <a:pPr>
                        <a:buNone/>
                      </a:pPr>
                      <a:r>
                        <a:rPr lang="es-ES" altLang="en-US"/>
                        <a:t>14</a:t>
                      </a:r>
                      <a:endParaRPr lang="es-ES" altLang="en-US"/>
                    </a:p>
                  </a:txBody>
                  <a:tcPr/>
                </a:tc>
                <a:tc>
                  <a:txBody>
                    <a:bodyPr/>
                    <a:p>
                      <a:pPr>
                        <a:buNone/>
                      </a:pPr>
                      <a:r>
                        <a:rPr lang="es-ES" altLang="en-US"/>
                        <a:t>28</a:t>
                      </a:r>
                      <a:endParaRPr lang="es-ES" altLang="en-US"/>
                    </a:p>
                  </a:txBody>
                  <a:tcPr/>
                </a:tc>
              </a:tr>
            </a:tbl>
          </a:graphicData>
        </a:graphic>
      </p:graphicFrame>
      <p:sp>
        <p:nvSpPr>
          <p:cNvPr id="9" name="Título 1"/>
          <p:cNvSpPr>
            <a:spLocks noGrp="1"/>
          </p:cNvSpPr>
          <p:nvPr/>
        </p:nvSpPr>
        <p:spPr>
          <a:xfrm>
            <a:off x="-3336290" y="832803"/>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800"/>
              <a:t>Tabla 3: Postgrado</a:t>
            </a:r>
            <a:endParaRPr lang="es-ES" altLang="en-US" sz="2800"/>
          </a:p>
        </p:txBody>
      </p:sp>
      <p:graphicFrame>
        <p:nvGraphicFramePr>
          <p:cNvPr id="5" name="Tabla 4"/>
          <p:cNvGraphicFramePr/>
          <p:nvPr/>
        </p:nvGraphicFramePr>
        <p:xfrm>
          <a:off x="292100" y="1572260"/>
          <a:ext cx="11607800" cy="4796155"/>
        </p:xfrm>
        <a:graphic>
          <a:graphicData uri="http://schemas.openxmlformats.org/drawingml/2006/table">
            <a:tbl>
              <a:tblPr firstRow="1" bandRow="1">
                <a:tableStyleId>{5C22544A-7EE6-4342-B048-85BDC9FD1C3A}</a:tableStyleId>
              </a:tblPr>
              <a:tblGrid>
                <a:gridCol w="1934633"/>
                <a:gridCol w="1934634"/>
                <a:gridCol w="1934633"/>
                <a:gridCol w="1934633"/>
                <a:gridCol w="1934634"/>
                <a:gridCol w="1934633"/>
              </a:tblGrid>
              <a:tr h="1188720">
                <a:tc>
                  <a:txBody>
                    <a:bodyPr/>
                    <a:p>
                      <a:pPr>
                        <a:buNone/>
                      </a:pPr>
                      <a:r>
                        <a:rPr lang="es-ES" altLang="en-US"/>
                        <a:t>Total</a:t>
                      </a:r>
                      <a:endParaRPr lang="es-ES" altLang="en-US"/>
                    </a:p>
                  </a:txBody>
                  <a:tcPr/>
                </a:tc>
                <a:tc>
                  <a:txBody>
                    <a:bodyPr/>
                    <a:p>
                      <a:pPr algn="just">
                        <a:buNone/>
                      </a:pPr>
                      <a:r>
                        <a:rPr lang="es-ES" altLang="en-US" sz="1800">
                          <a:solidFill>
                            <a:srgbClr val="FF0000"/>
                          </a:solidFill>
                          <a:sym typeface="+mn-ea"/>
                        </a:rPr>
                        <a:t>SÍ</a:t>
                      </a:r>
                      <a:endParaRPr lang="es-ES" altLang="en-US" sz="1800">
                        <a:solidFill>
                          <a:srgbClr val="FF0000"/>
                        </a:solidFill>
                        <a:sym typeface="+mn-ea"/>
                      </a:endParaRPr>
                    </a:p>
                    <a:p>
                      <a:pPr algn="just">
                        <a:buNone/>
                      </a:pPr>
                      <a:r>
                        <a:rPr lang="es-ES" altLang="en-US" sz="1800">
                          <a:sym typeface="+mn-ea"/>
                        </a:rPr>
                        <a:t>Uso de Redes Sociales</a:t>
                      </a:r>
                      <a:endParaRPr lang="es-ES" altLang="en-US" sz="1800"/>
                    </a:p>
                    <a:p>
                      <a:pPr algn="just">
                        <a:buNone/>
                      </a:pPr>
                      <a:r>
                        <a:rPr lang="es-ES" altLang="en-US" sz="1800">
                          <a:sym typeface="+mn-ea"/>
                        </a:rPr>
                        <a:t>(Facebook ,Whatsapp,Messenger,Instagram)</a:t>
                      </a:r>
                      <a:endParaRPr lang="es-ES" altLang="en-US"/>
                    </a:p>
                  </a:txBody>
                  <a:tcPr/>
                </a:tc>
                <a:tc>
                  <a:txBody>
                    <a:bodyPr/>
                    <a:p>
                      <a:pPr>
                        <a:buNone/>
                      </a:pPr>
                      <a:r>
                        <a:rPr lang="es-ES" altLang="en-US"/>
                        <a:t>Horas</a:t>
                      </a:r>
                      <a:endParaRPr lang="es-ES" altLang="en-US"/>
                    </a:p>
                  </a:txBody>
                  <a:tcPr/>
                </a:tc>
                <a:tc>
                  <a:txBody>
                    <a:bodyPr/>
                    <a:p>
                      <a:pPr>
                        <a:buNone/>
                      </a:pPr>
                      <a:r>
                        <a:rPr lang="es-ES" altLang="en-US"/>
                        <a:t>%</a:t>
                      </a:r>
                      <a:endParaRPr lang="es-ES" altLang="en-US"/>
                    </a:p>
                  </a:txBody>
                  <a:tcPr/>
                </a:tc>
                <a:tc>
                  <a:txBody>
                    <a:bodyPr/>
                    <a:p>
                      <a:pPr algn="just">
                        <a:buNone/>
                      </a:pPr>
                      <a:r>
                        <a:rPr lang="es-ES" altLang="en-US" sz="1800">
                          <a:solidFill>
                            <a:srgbClr val="FF0000"/>
                          </a:solidFill>
                          <a:sym typeface="+mn-ea"/>
                        </a:rPr>
                        <a:t>SÍ</a:t>
                      </a:r>
                      <a:endParaRPr lang="es-ES" altLang="en-US" sz="1800">
                        <a:solidFill>
                          <a:srgbClr val="FF0000"/>
                        </a:solidFill>
                        <a:sym typeface="+mn-ea"/>
                      </a:endParaRPr>
                    </a:p>
                    <a:p>
                      <a:pPr algn="just">
                        <a:buNone/>
                      </a:pPr>
                      <a:r>
                        <a:rPr lang="es-ES" altLang="en-US" sz="1800">
                          <a:sym typeface="+mn-ea"/>
                        </a:rPr>
                        <a:t>Uso de Redes Sociales</a:t>
                      </a:r>
                      <a:endParaRPr lang="es-ES" altLang="en-US" sz="1800"/>
                    </a:p>
                    <a:p>
                      <a:pPr algn="just">
                        <a:buNone/>
                      </a:pPr>
                      <a:r>
                        <a:rPr lang="es-ES" altLang="en-US" sz="1800">
                          <a:sym typeface="+mn-ea"/>
                        </a:rPr>
                        <a:t>(Facebook ,Whatsapp,Messenger,Instagram)</a:t>
                      </a:r>
                      <a:endParaRPr lang="es-ES" altLang="en-US"/>
                    </a:p>
                  </a:txBody>
                  <a:tcPr/>
                </a:tc>
                <a:tc>
                  <a:txBody>
                    <a:bodyPr/>
                    <a:p>
                      <a:pPr>
                        <a:buNone/>
                      </a:pPr>
                      <a:r>
                        <a:rPr lang="es-ES" altLang="en-US"/>
                        <a:t>%</a:t>
                      </a:r>
                      <a:endParaRPr lang="es-ES" altLang="en-US"/>
                    </a:p>
                  </a:txBody>
                  <a:tcPr/>
                </a:tc>
              </a:tr>
              <a:tr h="494665">
                <a:tc>
                  <a:txBody>
                    <a:bodyPr/>
                    <a:p>
                      <a:pPr>
                        <a:buNone/>
                      </a:pPr>
                      <a:r>
                        <a:rPr lang="es-ES" altLang="en-US"/>
                        <a:t>50</a:t>
                      </a:r>
                      <a:endParaRPr lang="es-ES" altLang="en-US"/>
                    </a:p>
                  </a:txBody>
                  <a:tcPr/>
                </a:tc>
                <a:tc>
                  <a:txBody>
                    <a:bodyPr/>
                    <a:p>
                      <a:pPr>
                        <a:buNone/>
                      </a:pPr>
                      <a:r>
                        <a:rPr lang="es-ES" altLang="en-US"/>
                        <a:t>50</a:t>
                      </a:r>
                      <a:endParaRPr lang="es-ES" altLang="en-US"/>
                    </a:p>
                  </a:txBody>
                  <a:tcPr/>
                </a:tc>
                <a:tc>
                  <a:txBody>
                    <a:bodyPr/>
                    <a:p>
                      <a:pPr>
                        <a:buNone/>
                      </a:pPr>
                      <a:r>
                        <a:rPr lang="es-ES" altLang="en-US"/>
                        <a:t>Mínimo 1 hora</a:t>
                      </a:r>
                      <a:endParaRPr lang="es-ES" altLang="en-US"/>
                    </a:p>
                    <a:p>
                      <a:pPr>
                        <a:buNone/>
                      </a:pPr>
                      <a:r>
                        <a:rPr lang="es-ES" altLang="en-US"/>
                        <a:t>Máximo 2 horas</a:t>
                      </a:r>
                      <a:endParaRPr lang="es-ES" altLang="en-US"/>
                    </a:p>
                  </a:txBody>
                  <a:tcPr/>
                </a:tc>
                <a:tc>
                  <a:txBody>
                    <a:bodyPr/>
                    <a:p>
                      <a:pPr>
                        <a:buNone/>
                      </a:pPr>
                      <a:r>
                        <a:rPr lang="es-ES" altLang="en-US"/>
                        <a:t>100</a:t>
                      </a:r>
                      <a:endParaRPr lang="es-ES" altLang="en-US"/>
                    </a:p>
                  </a:txBody>
                  <a:tcPr/>
                </a:tc>
                <a:tc>
                  <a:txBody>
                    <a:bodyPr/>
                    <a:p>
                      <a:pPr>
                        <a:buNone/>
                      </a:pPr>
                      <a:r>
                        <a:rPr lang="es-ES" altLang="en-US"/>
                        <a:t>0</a:t>
                      </a:r>
                      <a:endParaRPr lang="es-ES" altLang="en-US"/>
                    </a:p>
                  </a:txBody>
                  <a:tcPr/>
                </a:tc>
                <a:tc>
                  <a:txBody>
                    <a:bodyPr/>
                    <a:p>
                      <a:pPr>
                        <a:buNone/>
                      </a:pPr>
                      <a:r>
                        <a:rPr lang="es-ES" altLang="en-US"/>
                        <a:t>0</a:t>
                      </a:r>
                      <a:endParaRPr lang="es-ES" altLang="en-US"/>
                    </a:p>
                  </a:txBody>
                  <a:tcPr/>
                </a:tc>
              </a:tr>
            </a:tbl>
          </a:graphicData>
        </a:graphic>
      </p:graphicFrame>
      <p:sp>
        <p:nvSpPr>
          <p:cNvPr id="6" name="Título 1"/>
          <p:cNvSpPr>
            <a:spLocks noGrp="1"/>
          </p:cNvSpPr>
          <p:nvPr/>
        </p:nvSpPr>
        <p:spPr>
          <a:xfrm>
            <a:off x="-3239770" y="3776663"/>
            <a:ext cx="10972800" cy="1143000"/>
          </a:xfrm>
          <a:prstGeom prst="rect">
            <a:avLst/>
          </a:prstGeom>
          <a:noFill/>
          <a:ln w="9525">
            <a:noFill/>
          </a:ln>
        </p:spPr>
        <p:txBody>
          <a:bodyPr anchor="ctr"/>
          <a:lst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a:lstStyle>
          <a:p>
            <a:r>
              <a:rPr lang="es-ES" altLang="en-US" sz="2800"/>
              <a:t>Tabla 4: Postgrado</a:t>
            </a:r>
            <a:endParaRPr lang="es-ES" altLang="en-US" sz="2800"/>
          </a:p>
        </p:txBody>
      </p:sp>
    </p:spTree>
  </p:cSld>
  <p:clrMapOvr>
    <a:masterClrMapping/>
  </p:clrMapOvr>
</p:sld>
</file>

<file path=ppt/theme/theme1.xml><?xml version="1.0" encoding="utf-8"?>
<a:theme xmlns:a="http://schemas.openxmlformats.org/drawingml/2006/main" name="1_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5439</Words>
  <Application>WPS Presentation</Application>
  <PresentationFormat>Panorámica</PresentationFormat>
  <Paragraphs>367</Paragraphs>
  <Slides>17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17</vt:i4>
      </vt:variant>
    </vt:vector>
  </HeadingPairs>
  <TitlesOfParts>
    <vt:vector size="27" baseType="lpstr">
      <vt:lpstr>Arial</vt:lpstr>
      <vt:lpstr>SimSun</vt:lpstr>
      <vt:lpstr>Wingdings</vt:lpstr>
      <vt:lpstr>Calibri Light</vt:lpstr>
      <vt:lpstr>Calibri</vt:lpstr>
      <vt:lpstr>Microsoft YaHei</vt:lpstr>
      <vt:lpstr/>
      <vt:lpstr>Arial Unicode MS</vt:lpstr>
      <vt:lpstr>Twemoji Mozilla</vt:lpstr>
      <vt:lpstr>1_Default Design</vt:lpstr>
      <vt:lpstr>PowerPoint 演示文稿</vt:lpstr>
      <vt:lpstr>PowerPoint 演示文稿</vt:lpstr>
      <vt:lpstr>PowerPoint 演示文稿</vt:lpstr>
      <vt:lpstr>PowerPoint 演示文稿</vt:lpstr>
      <vt:lpstr>PowerPoint 演示文稿</vt:lpstr>
      <vt:lpstr>PowerPoint 演示文稿</vt:lpstr>
      <vt:lpstr>RESULTADOS</vt:lpstr>
      <vt:lpstr>RESULTADOS</vt:lpstr>
      <vt:lpstr>PowerPoint 演示文稿</vt:lpstr>
      <vt:lpstr>PowerPoint 演示文稿</vt:lpstr>
      <vt:lpstr>PowerPoint 演示文稿</vt:lpstr>
      <vt:lpstr>PowerPoint 演示文稿</vt:lpstr>
      <vt:lpstr>CONCLUSIONES</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Relación de los estudiantes con la infoxicación dentro de la Facultad de Ciencias Médicas de Bayamo</dc:title>
  <dc:creator>BinaryFall</dc:creator>
  <cp:lastModifiedBy>BinaryFall</cp:lastModifiedBy>
  <cp:revision>41</cp:revision>
  <dcterms:created xsi:type="dcterms:W3CDTF">2024-05-02T05:16:56Z</dcterms:created>
  <dcterms:modified xsi:type="dcterms:W3CDTF">2024-05-02T06:50:20Z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3082-10.2.0.7480</vt:lpwstr>
  </property>
</Properties>
</file>