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5119350" cy="21599525"/>
  <p:notesSz cx="6858000" cy="9144000"/>
  <p:defaultTextStyle>
    <a:defPPr>
      <a:defRPr lang="es-ES"/>
    </a:defPPr>
    <a:lvl1pPr marL="0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1pPr>
    <a:lvl2pPr marL="787503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2pPr>
    <a:lvl3pPr marL="1575009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3pPr>
    <a:lvl4pPr marL="2362513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4pPr>
    <a:lvl5pPr marL="3150017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5pPr>
    <a:lvl6pPr marL="3937522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6pPr>
    <a:lvl7pPr marL="4725027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7pPr>
    <a:lvl8pPr marL="5512530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8pPr>
    <a:lvl9pPr marL="6300034" algn="l" defTabSz="1575009" rtl="0" eaLnBrk="1" latinLnBrk="0" hangingPunct="1">
      <a:defRPr sz="31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46D"/>
    <a:srgbClr val="16808B"/>
    <a:srgbClr val="0F505A"/>
    <a:srgbClr val="E5B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91" y="38"/>
      </p:cViewPr>
      <p:guideLst>
        <p:guide orient="horz" pos="6803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917A1-15A1-4C9A-8643-B327E40605ED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9CC85-E36A-45A4-BCA7-C2AF7DFCF1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99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1pPr>
    <a:lvl2pPr marL="787503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2pPr>
    <a:lvl3pPr marL="1575009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3pPr>
    <a:lvl4pPr marL="2362513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4pPr>
    <a:lvl5pPr marL="3150017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5pPr>
    <a:lvl6pPr marL="3937522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6pPr>
    <a:lvl7pPr marL="4725027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7pPr>
    <a:lvl8pPr marL="5512530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8pPr>
    <a:lvl9pPr marL="6300034" algn="l" defTabSz="1575009" rtl="0" eaLnBrk="1" latinLnBrk="0" hangingPunct="1">
      <a:defRPr sz="20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49500" y="1143000"/>
            <a:ext cx="21590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9CC85-E36A-45A4-BCA7-C2AF7DFCF12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424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534924"/>
            <a:ext cx="12851448" cy="7519835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344752"/>
            <a:ext cx="11339513" cy="5214884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151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68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49975"/>
            <a:ext cx="3260110" cy="183045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49975"/>
            <a:ext cx="9591338" cy="18304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70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87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84888"/>
            <a:ext cx="13040439" cy="8984801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454688"/>
            <a:ext cx="13040439" cy="4724895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/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71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749874"/>
            <a:ext cx="6425724" cy="137047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749874"/>
            <a:ext cx="6425724" cy="137047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70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49979"/>
            <a:ext cx="13040439" cy="417491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94885"/>
            <a:ext cx="6396193" cy="2594941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89827"/>
            <a:ext cx="6396193" cy="116047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94885"/>
            <a:ext cx="6427693" cy="2594941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89827"/>
            <a:ext cx="6427693" cy="1160474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17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75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04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39968"/>
            <a:ext cx="4876384" cy="5039889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109937"/>
            <a:ext cx="7654171" cy="15349662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79857"/>
            <a:ext cx="4876384" cy="12004738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71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39968"/>
            <a:ext cx="4876384" cy="5039889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109937"/>
            <a:ext cx="7654171" cy="15349662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79857"/>
            <a:ext cx="4876384" cy="12004738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88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49979"/>
            <a:ext cx="13040439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749874"/>
            <a:ext cx="13040439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20019564"/>
            <a:ext cx="3401854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B6B1-32AE-4983-A515-E1E8E6678EB9}" type="datetimeFigureOut">
              <a:rPr lang="es-ES" smtClean="0"/>
              <a:t>03/11/2024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20019564"/>
            <a:ext cx="5102781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20019564"/>
            <a:ext cx="3401854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C0F4-30EE-4A5F-BD15-CF0D57BC109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76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cumento 16">
            <a:extLst>
              <a:ext uri="{FF2B5EF4-FFF2-40B4-BE49-F238E27FC236}">
                <a16:creationId xmlns:a16="http://schemas.microsoft.com/office/drawing/2014/main" id="{57E982D6-25ED-A4F0-305F-C0A37535572A}"/>
              </a:ext>
            </a:extLst>
          </p:cNvPr>
          <p:cNvSpPr/>
          <p:nvPr/>
        </p:nvSpPr>
        <p:spPr>
          <a:xfrm rot="16200000">
            <a:off x="-9483655" y="9497283"/>
            <a:ext cx="21599523" cy="2604966"/>
          </a:xfrm>
          <a:prstGeom prst="flowChartDocument">
            <a:avLst/>
          </a:prstGeom>
          <a:solidFill>
            <a:srgbClr val="004653"/>
          </a:solidFill>
          <a:ln>
            <a:solidFill>
              <a:srgbClr val="0046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2989704" y="1553386"/>
            <a:ext cx="11473275" cy="677648"/>
          </a:xfrm>
          <a:prstGeom prst="rect">
            <a:avLst/>
          </a:prstGeom>
        </p:spPr>
        <p:txBody>
          <a:bodyPr vert="horz" lIns="151351" tIns="75676" rIns="151351" bIns="75676" rtlCol="0" anchor="ctr">
            <a:norm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TÍTULO DE LA PONENCIA (EN MAYÚSCULA SOSTENIDA) 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2729804" y="1925294"/>
            <a:ext cx="11473275" cy="498092"/>
          </a:xfrm>
          <a:prstGeom prst="rect">
            <a:avLst/>
          </a:prstGeom>
        </p:spPr>
        <p:txBody>
          <a:bodyPr vert="horz" lIns="151351" tIns="75676" rIns="151351" bIns="75676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800" i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Autores: Autor</a:t>
            </a:r>
            <a:r>
              <a:rPr lang="es-ES" sz="1800" i="1" baseline="300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1</a:t>
            </a:r>
            <a:r>
              <a:rPr lang="es-ES" sz="1800" i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Autor </a:t>
            </a:r>
            <a:r>
              <a:rPr lang="es-ES" sz="1800" i="1" baseline="300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s-ES" sz="1800" i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Autor </a:t>
            </a:r>
            <a:r>
              <a:rPr lang="es-ES" sz="1800" i="1" baseline="300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s-ES" sz="1800" i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(Todos los autores por orden de contribución separados por ;)</a:t>
            </a:r>
            <a:endParaRPr lang="es-ES" sz="1800" i="1" dirty="0">
              <a:solidFill>
                <a:srgbClr val="1164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2871959" y="2250822"/>
            <a:ext cx="11771757" cy="367434"/>
          </a:xfrm>
          <a:prstGeom prst="rect">
            <a:avLst/>
          </a:prstGeom>
        </p:spPr>
        <p:txBody>
          <a:bodyPr vert="horz" lIns="151351" tIns="75676" rIns="151351" bIns="75676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aseline="300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lang="es-ES" sz="16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Centro de trabajo o estudio del autor 1; </a:t>
            </a:r>
            <a:r>
              <a:rPr lang="es-ES" sz="1600" baseline="300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s-ES" sz="16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Centro de trabajo o estudio del autor 2; </a:t>
            </a:r>
            <a:r>
              <a:rPr lang="es-ES" sz="1600" baseline="300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s-ES" sz="1600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Centro de trabajo o estudio del autor 3.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2760745" y="2476459"/>
            <a:ext cx="11148895" cy="406879"/>
          </a:xfrm>
          <a:prstGeom prst="rect">
            <a:avLst/>
          </a:prstGeom>
        </p:spPr>
        <p:txBody>
          <a:bodyPr vert="horz" lIns="151351" tIns="75676" rIns="151351" bIns="75676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E-mail de </a:t>
            </a:r>
            <a:r>
              <a:rPr lang="es-ES" sz="14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contacto</a:t>
            </a:r>
            <a:r>
              <a:rPr lang="pt-BR" sz="14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(</a:t>
            </a:r>
            <a:r>
              <a:rPr lang="es-ES" sz="14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obligatorio</a:t>
            </a:r>
            <a:r>
              <a:rPr lang="pt-BR" sz="14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6180914" y="2763017"/>
            <a:ext cx="4191768" cy="522262"/>
          </a:xfrm>
          <a:prstGeom prst="rect">
            <a:avLst/>
          </a:prstGeom>
        </p:spPr>
        <p:txBody>
          <a:bodyPr vert="horz" lIns="151351" tIns="75676" rIns="151351" bIns="75676" rtlCol="0" anchor="ctr">
            <a:norm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RESUMEN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9119699" y="4767240"/>
            <a:ext cx="5343280" cy="419994"/>
          </a:xfrm>
          <a:prstGeom prst="rect">
            <a:avLst/>
          </a:prstGeom>
        </p:spPr>
        <p:txBody>
          <a:bodyPr vert="horz" lIns="151351" tIns="75676" rIns="151351" bIns="75676" rtlCol="0" anchor="ctr">
            <a:no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MATERIALES Y MÉTODOS</a:t>
            </a: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6211858" y="8024618"/>
            <a:ext cx="3099719" cy="1019017"/>
          </a:xfrm>
          <a:prstGeom prst="rect">
            <a:avLst/>
          </a:prstGeom>
        </p:spPr>
        <p:txBody>
          <a:bodyPr vert="horz" lIns="151351" tIns="75676" rIns="151351" bIns="75676" rtlCol="0" anchor="ctr">
            <a:norm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2923927" y="16618786"/>
            <a:ext cx="5304981" cy="434725"/>
          </a:xfrm>
          <a:prstGeom prst="rect">
            <a:avLst/>
          </a:prstGeom>
        </p:spPr>
        <p:txBody>
          <a:bodyPr vert="horz" lIns="151351" tIns="75676" rIns="151351" bIns="75676" rtlCol="0" anchor="ctr">
            <a:normAutofit fontScale="92500" lnSpcReduction="10000"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2959582" y="19733410"/>
            <a:ext cx="3016572" cy="456630"/>
          </a:xfrm>
          <a:prstGeom prst="rect">
            <a:avLst/>
          </a:prstGeom>
        </p:spPr>
        <p:txBody>
          <a:bodyPr vert="horz" lIns="151351" tIns="75676" rIns="151351" bIns="75676" rtlCol="0" anchor="ctr">
            <a:norm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000" b="1" dirty="0">
                <a:solidFill>
                  <a:srgbClr val="157C87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REFERENCIAS</a:t>
            </a:r>
            <a:endParaRPr lang="es-ES" sz="2400" b="1" dirty="0">
              <a:solidFill>
                <a:srgbClr val="157C87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6" name="Marcador de contenido 2"/>
          <p:cNvSpPr txBox="1">
            <a:spLocks/>
          </p:cNvSpPr>
          <p:nvPr/>
        </p:nvSpPr>
        <p:spPr>
          <a:xfrm>
            <a:off x="2564541" y="3173115"/>
            <a:ext cx="11987678" cy="1352949"/>
          </a:xfrm>
          <a:prstGeom prst="rect">
            <a:avLst/>
          </a:prstGeom>
          <a:ln>
            <a:solidFill>
              <a:srgbClr val="11646D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i="1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 cursiva, letra tamaño 16,  no debe exceder las 300 palabras</a:t>
            </a:r>
            <a:endParaRPr lang="es-ES" sz="1600" i="1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8" name="Marcador de contenido 2"/>
          <p:cNvSpPr txBox="1">
            <a:spLocks/>
          </p:cNvSpPr>
          <p:nvPr/>
        </p:nvSpPr>
        <p:spPr>
          <a:xfrm>
            <a:off x="8981829" y="5368361"/>
            <a:ext cx="5889204" cy="3100285"/>
          </a:xfrm>
          <a:prstGeom prst="rect">
            <a:avLst/>
          </a:prstGeom>
          <a:ln>
            <a:noFill/>
          </a:ln>
        </p:spPr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Texto de ejemplo</a:t>
            </a:r>
            <a:endParaRPr lang="es-ES" sz="1600" b="1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49" name="Conector recto 48"/>
          <p:cNvCxnSpPr/>
          <p:nvPr/>
        </p:nvCxnSpPr>
        <p:spPr>
          <a:xfrm>
            <a:off x="9208939" y="5144226"/>
            <a:ext cx="5416551" cy="0"/>
          </a:xfrm>
          <a:prstGeom prst="line">
            <a:avLst/>
          </a:prstGeom>
          <a:ln>
            <a:solidFill>
              <a:srgbClr val="168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Marcador de contenido 2"/>
          <p:cNvSpPr txBox="1">
            <a:spLocks/>
          </p:cNvSpPr>
          <p:nvPr/>
        </p:nvSpPr>
        <p:spPr>
          <a:xfrm>
            <a:off x="2962643" y="8865053"/>
            <a:ext cx="11759280" cy="3116043"/>
          </a:xfrm>
          <a:prstGeom prst="rect">
            <a:avLst/>
          </a:prstGeom>
          <a:ln>
            <a:noFill/>
          </a:ln>
        </p:spPr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Texto de </a:t>
            </a:r>
            <a:r>
              <a:rPr lang="es-ES" sz="1600" b="1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pPr algn="just"/>
            <a:r>
              <a:rPr lang="es-ES" sz="1600" b="1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Debe incluir los principales resultados del trabajo, puede apoyarse en esquemas, gráficos y figuras. </a:t>
            </a:r>
            <a:endParaRPr lang="es-ES" sz="1600" b="1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6284640" y="8781211"/>
            <a:ext cx="2954154" cy="0"/>
          </a:xfrm>
          <a:prstGeom prst="line">
            <a:avLst/>
          </a:prstGeom>
          <a:ln>
            <a:solidFill>
              <a:srgbClr val="168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Marcador de contenido 2"/>
          <p:cNvSpPr txBox="1">
            <a:spLocks/>
          </p:cNvSpPr>
          <p:nvPr/>
        </p:nvSpPr>
        <p:spPr>
          <a:xfrm>
            <a:off x="2962643" y="17264014"/>
            <a:ext cx="11189930" cy="1606292"/>
          </a:xfrm>
          <a:prstGeom prst="rect">
            <a:avLst/>
          </a:prstGeom>
          <a:ln>
            <a:noFill/>
          </a:ln>
        </p:spPr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Texto de </a:t>
            </a:r>
            <a:r>
              <a:rPr lang="es-ES" sz="1800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ejemplo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800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Conclusiones numeradas que reflejen los principales resultados de la investigación   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400" dirty="0">
              <a:solidFill>
                <a:srgbClr val="11646D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ES" sz="1400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66" name="Conector recto 65"/>
          <p:cNvCxnSpPr>
            <a:cxnSpLocks/>
          </p:cNvCxnSpPr>
          <p:nvPr/>
        </p:nvCxnSpPr>
        <p:spPr>
          <a:xfrm>
            <a:off x="2989704" y="17050872"/>
            <a:ext cx="2547272" cy="2639"/>
          </a:xfrm>
          <a:prstGeom prst="line">
            <a:avLst/>
          </a:prstGeom>
          <a:ln>
            <a:solidFill>
              <a:srgbClr val="168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>
            <a:off x="3074149" y="20095539"/>
            <a:ext cx="1964670" cy="0"/>
          </a:xfrm>
          <a:prstGeom prst="line">
            <a:avLst/>
          </a:prstGeom>
          <a:ln>
            <a:solidFill>
              <a:srgbClr val="168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9BD75E2-4AFB-D520-B220-96A1708A0475}"/>
              </a:ext>
            </a:extLst>
          </p:cNvPr>
          <p:cNvSpPr txBox="1"/>
          <p:nvPr/>
        </p:nvSpPr>
        <p:spPr>
          <a:xfrm>
            <a:off x="3566014" y="1144614"/>
            <a:ext cx="99557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VII </a:t>
            </a:r>
            <a:r>
              <a:rPr lang="es-ES" sz="2400" b="1" dirty="0">
                <a:solidFill>
                  <a:srgbClr val="03434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CONVENCIÓN INTERNACIONAL DE ESTUDIOS TURÍSTICOS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5E71BAE-BE97-65C1-7A2C-91440E45A746}"/>
              </a:ext>
            </a:extLst>
          </p:cNvPr>
          <p:cNvSpPr txBox="1">
            <a:spLocks/>
          </p:cNvSpPr>
          <p:nvPr/>
        </p:nvSpPr>
        <p:spPr>
          <a:xfrm>
            <a:off x="1960600" y="4743652"/>
            <a:ext cx="4191768" cy="522262"/>
          </a:xfrm>
          <a:prstGeom prst="rect">
            <a:avLst/>
          </a:prstGeom>
        </p:spPr>
        <p:txBody>
          <a:bodyPr vert="horz" lIns="151351" tIns="75676" rIns="151351" bIns="75676" rtlCol="0" anchor="ctr">
            <a:noAutofit/>
          </a:bodyPr>
          <a:lstStyle>
            <a:lvl1pPr algn="ctr" defTabSz="91348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4D43AA10-A4C4-5ED9-B173-52C3BA81D52E}"/>
              </a:ext>
            </a:extLst>
          </p:cNvPr>
          <p:cNvSpPr txBox="1">
            <a:spLocks/>
          </p:cNvSpPr>
          <p:nvPr/>
        </p:nvSpPr>
        <p:spPr>
          <a:xfrm>
            <a:off x="2525735" y="5425219"/>
            <a:ext cx="5416551" cy="5778842"/>
          </a:xfrm>
          <a:prstGeom prst="rect">
            <a:avLst/>
          </a:prstGeom>
          <a:ln>
            <a:noFill/>
          </a:ln>
        </p:spPr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600" b="1" dirty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Texto de ejemplo</a:t>
            </a:r>
            <a:endParaRPr lang="es-ES" sz="1600" b="1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0" name="Conector recto 50">
            <a:extLst>
              <a:ext uri="{FF2B5EF4-FFF2-40B4-BE49-F238E27FC236}">
                <a16:creationId xmlns:a16="http://schemas.microsoft.com/office/drawing/2014/main" id="{96C53604-A566-E227-6697-58E483FE2B8E}"/>
              </a:ext>
            </a:extLst>
          </p:cNvPr>
          <p:cNvCxnSpPr>
            <a:cxnSpLocks/>
          </p:cNvCxnSpPr>
          <p:nvPr/>
        </p:nvCxnSpPr>
        <p:spPr>
          <a:xfrm>
            <a:off x="2632302" y="5189095"/>
            <a:ext cx="3579556" cy="0"/>
          </a:xfrm>
          <a:prstGeom prst="line">
            <a:avLst/>
          </a:prstGeom>
          <a:ln>
            <a:solidFill>
              <a:srgbClr val="1680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/>
          <p:cNvSpPr txBox="1">
            <a:spLocks/>
          </p:cNvSpPr>
          <p:nvPr/>
        </p:nvSpPr>
        <p:spPr>
          <a:xfrm>
            <a:off x="2816351" y="20208379"/>
            <a:ext cx="11882971" cy="958722"/>
          </a:xfrm>
          <a:prstGeom prst="rect">
            <a:avLst/>
          </a:prstGeom>
          <a:ln>
            <a:solidFill>
              <a:srgbClr val="11646D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51351" tIns="75676" rIns="151351" bIns="75676" rtlCol="0">
            <a:noAutofit/>
          </a:bodyPr>
          <a:lstStyle>
            <a:lvl1pPr marL="0" indent="0" algn="ctr" defTabSz="913486" rtl="0" eaLnBrk="1" latinLnBrk="0" hangingPunct="1">
              <a:lnSpc>
                <a:spcPct val="90000"/>
              </a:lnSpc>
              <a:spcBef>
                <a:spcPts val="999"/>
              </a:spcBef>
              <a:buFont typeface="Arial" panose="020B0604020202020204" pitchFamily="34" charset="0"/>
              <a:buNone/>
              <a:defRPr sz="2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6743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9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486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7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228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6971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3714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0457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7200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3942" indent="0" algn="ctr" defTabSz="9134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i="1" dirty="0" smtClean="0">
                <a:solidFill>
                  <a:srgbClr val="11646D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Debe citar todas las fuentes usadas en el poster (Normas APA)</a:t>
            </a:r>
            <a:endParaRPr lang="es-ES" sz="1400" i="1" dirty="0">
              <a:solidFill>
                <a:srgbClr val="11646D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9" name="Picture 4">
            <a:extLst>
              <a:ext uri="{FF2B5EF4-FFF2-40B4-BE49-F238E27FC236}">
                <a16:creationId xmlns:a16="http://schemas.microsoft.com/office/drawing/2014/main" id="{C323E378-E60B-A73F-D6BD-19FE1E6214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267" y="3707"/>
            <a:ext cx="1874034" cy="1216436"/>
          </a:xfrm>
          <a:prstGeom prst="rect">
            <a:avLst/>
          </a:prstGeom>
        </p:spPr>
      </p:pic>
      <p:sp>
        <p:nvSpPr>
          <p:cNvPr id="26" name="Subtítulo 2">
            <a:extLst>
              <a:ext uri="{FF2B5EF4-FFF2-40B4-BE49-F238E27FC236}">
                <a16:creationId xmlns:a16="http://schemas.microsoft.com/office/drawing/2014/main" id="{053059DF-5552-0BA5-46E4-BED3F0207BC2}"/>
              </a:ext>
            </a:extLst>
          </p:cNvPr>
          <p:cNvSpPr txBox="1">
            <a:spLocks/>
          </p:cNvSpPr>
          <p:nvPr/>
        </p:nvSpPr>
        <p:spPr>
          <a:xfrm>
            <a:off x="274399" y="16291586"/>
            <a:ext cx="1878602" cy="654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 un turismo </a:t>
            </a:r>
            <a:r>
              <a:rPr lang="es-ES" sz="1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desde y para la comunidad</a:t>
            </a:r>
            <a:endParaRPr lang="es-ES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92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152</Words>
  <Application>Microsoft Office PowerPoint</Application>
  <PresentationFormat>Personalizado</PresentationFormat>
  <Paragraphs>21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Taybel</dc:creator>
  <cp:lastModifiedBy>Admin</cp:lastModifiedBy>
  <cp:revision>28</cp:revision>
  <dcterms:created xsi:type="dcterms:W3CDTF">2021-09-30T17:36:34Z</dcterms:created>
  <dcterms:modified xsi:type="dcterms:W3CDTF">2024-11-03T08:57:48Z</dcterms:modified>
</cp:coreProperties>
</file>